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Lst>
  <p:notesMasterIdLst>
    <p:notesMasterId r:id="rId20"/>
  </p:notesMasterIdLst>
  <p:sldIdLst>
    <p:sldId id="274" r:id="rId2"/>
    <p:sldId id="256" r:id="rId3"/>
    <p:sldId id="257" r:id="rId4"/>
    <p:sldId id="258" r:id="rId5"/>
    <p:sldId id="259" r:id="rId6"/>
    <p:sldId id="260" r:id="rId7"/>
    <p:sldId id="261" r:id="rId8"/>
    <p:sldId id="263" r:id="rId9"/>
    <p:sldId id="264" r:id="rId10"/>
    <p:sldId id="266" r:id="rId11"/>
    <p:sldId id="268" r:id="rId12"/>
    <p:sldId id="267" r:id="rId13"/>
    <p:sldId id="269" r:id="rId14"/>
    <p:sldId id="270" r:id="rId15"/>
    <p:sldId id="271" r:id="rId16"/>
    <p:sldId id="272" r:id="rId17"/>
    <p:sldId id="273" r:id="rId18"/>
    <p:sldId id="265" r:id="rId19"/>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lberto Domingo Bazán" initials="ADB [4] [2]" lastIdx="1" clrIdx="6">
    <p:extLst/>
  </p:cmAuthor>
  <p:cmAuthor id="1" name="Alberto Domingo Bazán" initials="ADB" lastIdx="1" clrIdx="0">
    <p:extLst/>
  </p:cmAuthor>
  <p:cmAuthor id="8" name="Alberto Domingo Bazán" initials="ADB [4] [2] [2]" lastIdx="1" clrIdx="7">
    <p:extLst/>
  </p:cmAuthor>
  <p:cmAuthor id="2" name="Alberto Domingo Bazán" initials="ADB [2]" lastIdx="1" clrIdx="1">
    <p:extLst/>
  </p:cmAuthor>
  <p:cmAuthor id="3" name="Alberto Domingo Bazán" initials="ADB [3]" lastIdx="1" clrIdx="2">
    <p:extLst/>
  </p:cmAuthor>
  <p:cmAuthor id="4" name="Alberto Domingo Bazán" initials="ADB [4]" lastIdx="1" clrIdx="3">
    <p:extLst/>
  </p:cmAuthor>
  <p:cmAuthor id="5" name="Alberto Domingo Bazán" initials="ADB [3] [2]" lastIdx="1" clrIdx="4">
    <p:extLst/>
  </p:cmAuthor>
  <p:cmAuthor id="6" name="Alberto Domingo Bazán" initials="ADB [3] [3]"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A7F72"/>
    <a:srgbClr val="661B14"/>
    <a:srgbClr val="CE3729"/>
    <a:srgbClr val="956926"/>
    <a:srgbClr val="A7762A"/>
    <a:srgbClr val="858237"/>
    <a:srgbClr val="5A8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6"/>
    <p:restoredTop sz="94674"/>
  </p:normalViewPr>
  <p:slideViewPr>
    <p:cSldViewPr snapToGrid="0" snapToObjects="1">
      <p:cViewPr>
        <p:scale>
          <a:sx n="66" d="100"/>
          <a:sy n="66" d="100"/>
        </p:scale>
        <p:origin x="1224" y="57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80340F-9F09-4D48-855A-A294EF829BC3}" type="doc">
      <dgm:prSet loTypeId="urn:microsoft.com/office/officeart/2005/8/layout/vList2" loCatId="list" qsTypeId="urn:microsoft.com/office/officeart/2005/8/quickstyle/3D3" qsCatId="3D" csTypeId="urn:microsoft.com/office/officeart/2005/8/colors/accent1_4" csCatId="accent1" phldr="1"/>
      <dgm:spPr/>
      <dgm:t>
        <a:bodyPr/>
        <a:lstStyle/>
        <a:p>
          <a:endParaRPr lang="es-ES_tradnl"/>
        </a:p>
      </dgm:t>
    </dgm:pt>
    <dgm:pt modelId="{946F6C8F-02AA-3149-BAB4-20ACC16FF881}">
      <dgm:prSet/>
      <dgm:spPr>
        <a:solidFill>
          <a:srgbClr val="CE3729"/>
        </a:solidFill>
      </dgm:spPr>
      <dgm:t>
        <a:bodyPr/>
        <a:lstStyle/>
        <a:p>
          <a:pPr algn="ctr" rtl="0"/>
          <a:r>
            <a:rPr lang="es-ES" b="0" i="0" dirty="0" err="1" smtClean="0"/>
            <a:t>Enjoy</a:t>
          </a:r>
          <a:r>
            <a:rPr lang="es-ES" b="0" i="0" dirty="0" smtClean="0"/>
            <a:t> </a:t>
          </a:r>
          <a:r>
            <a:rPr lang="es-ES_tradnl" b="0" i="0" dirty="0" smtClean="0"/>
            <a:t>Córdoba</a:t>
          </a:r>
          <a:endParaRPr lang="es-ES_tradnl" dirty="0"/>
        </a:p>
      </dgm:t>
    </dgm:pt>
    <dgm:pt modelId="{ED595521-47B2-864B-95D9-00F2B31D7981}" type="parTrans" cxnId="{A7AA39AC-02FC-4447-A5EE-9E343D2FF44D}">
      <dgm:prSet/>
      <dgm:spPr/>
      <dgm:t>
        <a:bodyPr/>
        <a:lstStyle/>
        <a:p>
          <a:endParaRPr lang="es-ES_tradnl"/>
        </a:p>
      </dgm:t>
    </dgm:pt>
    <dgm:pt modelId="{393AD5F4-6926-144B-A442-AA4A84574A6E}" type="sibTrans" cxnId="{A7AA39AC-02FC-4447-A5EE-9E343D2FF44D}">
      <dgm:prSet/>
      <dgm:spPr/>
      <dgm:t>
        <a:bodyPr/>
        <a:lstStyle/>
        <a:p>
          <a:endParaRPr lang="es-ES_tradnl"/>
        </a:p>
      </dgm:t>
    </dgm:pt>
    <dgm:pt modelId="{4D298F56-7DD4-8F4D-B2FC-F8768D58EAB7}" type="pres">
      <dgm:prSet presAssocID="{CB80340F-9F09-4D48-855A-A294EF829BC3}" presName="linear" presStyleCnt="0">
        <dgm:presLayoutVars>
          <dgm:animLvl val="lvl"/>
          <dgm:resizeHandles val="exact"/>
        </dgm:presLayoutVars>
      </dgm:prSet>
      <dgm:spPr/>
      <dgm:t>
        <a:bodyPr/>
        <a:lstStyle/>
        <a:p>
          <a:endParaRPr lang="en-US"/>
        </a:p>
      </dgm:t>
    </dgm:pt>
    <dgm:pt modelId="{F6D3E759-F56E-0E40-8C37-49D69EEC28C1}" type="pres">
      <dgm:prSet presAssocID="{946F6C8F-02AA-3149-BAB4-20ACC16FF881}" presName="parentText" presStyleLbl="node1" presStyleIdx="0" presStyleCnt="1" custLinFactNeighborX="11295" custLinFactNeighborY="-526">
        <dgm:presLayoutVars>
          <dgm:chMax val="0"/>
          <dgm:bulletEnabled val="1"/>
        </dgm:presLayoutVars>
      </dgm:prSet>
      <dgm:spPr/>
      <dgm:t>
        <a:bodyPr/>
        <a:lstStyle/>
        <a:p>
          <a:endParaRPr lang="en-US"/>
        </a:p>
      </dgm:t>
    </dgm:pt>
  </dgm:ptLst>
  <dgm:cxnLst>
    <dgm:cxn modelId="{694413E5-AEB1-914B-9F2A-F6C894F0181C}" type="presOf" srcId="{946F6C8F-02AA-3149-BAB4-20ACC16FF881}" destId="{F6D3E759-F56E-0E40-8C37-49D69EEC28C1}" srcOrd="0" destOrd="0" presId="urn:microsoft.com/office/officeart/2005/8/layout/vList2"/>
    <dgm:cxn modelId="{B7CEAD11-49C5-7044-A12A-6D82A79EA904}" type="presOf" srcId="{CB80340F-9F09-4D48-855A-A294EF829BC3}" destId="{4D298F56-7DD4-8F4D-B2FC-F8768D58EAB7}" srcOrd="0" destOrd="0" presId="urn:microsoft.com/office/officeart/2005/8/layout/vList2"/>
    <dgm:cxn modelId="{A7AA39AC-02FC-4447-A5EE-9E343D2FF44D}" srcId="{CB80340F-9F09-4D48-855A-A294EF829BC3}" destId="{946F6C8F-02AA-3149-BAB4-20ACC16FF881}" srcOrd="0" destOrd="0" parTransId="{ED595521-47B2-864B-95D9-00F2B31D7981}" sibTransId="{393AD5F4-6926-144B-A442-AA4A84574A6E}"/>
    <dgm:cxn modelId="{E19E832C-6E63-0C40-B0D9-7916DF1F5E25}" type="presParOf" srcId="{4D298F56-7DD4-8F4D-B2FC-F8768D58EAB7}" destId="{F6D3E759-F56E-0E40-8C37-49D69EEC28C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3E759-F56E-0E40-8C37-49D69EEC28C1}">
      <dsp:nvSpPr>
        <dsp:cNvPr id="0" name=""/>
        <dsp:cNvSpPr/>
      </dsp:nvSpPr>
      <dsp:spPr>
        <a:xfrm>
          <a:off x="0" y="0"/>
          <a:ext cx="4981699" cy="911430"/>
        </a:xfrm>
        <a:prstGeom prst="roundRect">
          <a:avLst/>
        </a:prstGeom>
        <a:solidFill>
          <a:srgbClr val="CE3729"/>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rtl="0">
            <a:lnSpc>
              <a:spcPct val="90000"/>
            </a:lnSpc>
            <a:spcBef>
              <a:spcPct val="0"/>
            </a:spcBef>
            <a:spcAft>
              <a:spcPct val="35000"/>
            </a:spcAft>
          </a:pPr>
          <a:r>
            <a:rPr lang="es-ES" sz="3800" b="0" i="0" kern="1200" dirty="0" err="1" smtClean="0"/>
            <a:t>Enjoy</a:t>
          </a:r>
          <a:r>
            <a:rPr lang="es-ES" sz="3800" b="0" i="0" kern="1200" dirty="0" smtClean="0"/>
            <a:t> </a:t>
          </a:r>
          <a:r>
            <a:rPr lang="es-ES_tradnl" sz="3800" b="0" i="0" kern="1200" dirty="0" smtClean="0"/>
            <a:t>Córdoba</a:t>
          </a:r>
          <a:endParaRPr lang="es-ES_tradnl" sz="3800" kern="1200" dirty="0"/>
        </a:p>
      </dsp:txBody>
      <dsp:txXfrm>
        <a:off x="44492" y="44492"/>
        <a:ext cx="4892715" cy="822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A014A-8714-0C41-8451-D7B4B9236591}" type="datetimeFigureOut">
              <a:rPr lang="es-ES_tradnl" smtClean="0"/>
              <a:t>10/11/2017</a:t>
            </a:fld>
            <a:endParaRPr lang="es-ES_tradn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CD57CE-225C-6A44-9500-5068A47AEEEB}" type="slidenum">
              <a:rPr lang="es-ES_tradnl" smtClean="0"/>
              <a:t>‹Nº›</a:t>
            </a:fld>
            <a:endParaRPr lang="es-ES_tradnl"/>
          </a:p>
        </p:txBody>
      </p:sp>
    </p:spTree>
    <p:extLst>
      <p:ext uri="{BB962C8B-B14F-4D97-AF65-F5344CB8AC3E}">
        <p14:creationId xmlns:p14="http://schemas.microsoft.com/office/powerpoint/2010/main" val="1374591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a:t>
            </a:fld>
            <a:endParaRPr lang="es-ES_tradnl"/>
          </a:p>
        </p:txBody>
      </p:sp>
    </p:spTree>
    <p:extLst>
      <p:ext uri="{BB962C8B-B14F-4D97-AF65-F5344CB8AC3E}">
        <p14:creationId xmlns:p14="http://schemas.microsoft.com/office/powerpoint/2010/main" val="65906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spc="-1" dirty="0">
                <a:solidFill>
                  <a:srgbClr val="000000"/>
                </a:solidFill>
                <a:uFill>
                  <a:solidFill>
                    <a:srgbClr val="FFFFFF"/>
                  </a:solidFill>
                </a:uFill>
                <a:latin typeface="Times New Roman"/>
                <a:ea typeface="Times New Roman"/>
              </a:rPr>
              <a:t>3) Downtown campus: Humanities, Law and Social Sciences; central services and mail building (Rectorate)</a:t>
            </a:r>
            <a:endParaRPr lang="en-GB" spc="-1" dirty="0">
              <a:solidFill>
                <a:srgbClr val="000000"/>
              </a:solidFill>
              <a:uFill>
                <a:solidFill>
                  <a:srgbClr val="FFFFFF"/>
                </a:solidFill>
              </a:uFill>
              <a:latin typeface="Times New Roman"/>
              <a:ea typeface="Times New Roman"/>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In the Downtown Campus you may find some of our most emblematic buildings, </a:t>
            </a:r>
            <a:endParaRPr lang="en-GB" spc="-1" dirty="0">
              <a:solidFill>
                <a:srgbClr val="000000"/>
              </a:solidFill>
              <a:uFill>
                <a:solidFill>
                  <a:srgbClr val="FFFFFF"/>
                </a:solidFill>
              </a:uFill>
              <a:latin typeface="Times New Roman"/>
              <a:ea typeface="Times New Roman"/>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such as the Humanities School, Labour Sciences School, the Law and Business School or the Rectorate.</a:t>
            </a:r>
          </a:p>
          <a:p>
            <a:pPr marL="216000" indent="-216000" algn="just">
              <a:lnSpc>
                <a:spcPct val="150000"/>
              </a:lnSpc>
            </a:pPr>
            <a:r>
              <a:rPr lang="en-GB" spc="-1" dirty="0">
                <a:solidFill>
                  <a:srgbClr val="000000"/>
                </a:solidFill>
                <a:uFill>
                  <a:solidFill>
                    <a:srgbClr val="FFFFFF"/>
                  </a:solidFill>
                </a:uFill>
                <a:latin typeface="Times New Roman"/>
                <a:ea typeface="Times New Roman"/>
              </a:rPr>
              <a:t>The Law and Business School is located in the former El Carmen Convent, which dates back to the seventeenth century. Its cloister is an historical monument considered a site of cultural interest to be preserved. </a:t>
            </a:r>
          </a:p>
          <a:p>
            <a:pPr marL="216000" indent="-216000" algn="just">
              <a:lnSpc>
                <a:spcPct val="150000"/>
              </a:lnSpc>
            </a:pPr>
            <a:r>
              <a:rPr lang="en-GB" spc="-1" dirty="0">
                <a:solidFill>
                  <a:srgbClr val="000000"/>
                </a:solidFill>
                <a:uFill>
                  <a:solidFill>
                    <a:srgbClr val="FFFFFF"/>
                  </a:solidFill>
                </a:uFill>
                <a:latin typeface="Times New Roman"/>
                <a:ea typeface="Times New Roman"/>
              </a:rPr>
              <a:t>Located in the Jewish quarter, the Humanities School occupies a building that is considered today one of the finest examples of eighteenth century civil architecture. It is home to the Chapel of San </a:t>
            </a:r>
            <a:r>
              <a:rPr lang="en-GB" spc="-1" dirty="0" err="1">
                <a:solidFill>
                  <a:srgbClr val="000000"/>
                </a:solidFill>
                <a:uFill>
                  <a:solidFill>
                    <a:srgbClr val="FFFFFF"/>
                  </a:solidFill>
                </a:uFill>
                <a:latin typeface="Times New Roman"/>
                <a:ea typeface="Times New Roman"/>
              </a:rPr>
              <a:t>Bartolomé</a:t>
            </a:r>
            <a:r>
              <a:rPr lang="en-GB" spc="-1" dirty="0">
                <a:solidFill>
                  <a:srgbClr val="000000"/>
                </a:solidFill>
                <a:uFill>
                  <a:solidFill>
                    <a:srgbClr val="FFFFFF"/>
                  </a:solidFill>
                </a:uFill>
                <a:latin typeface="Times New Roman"/>
                <a:ea typeface="Times New Roman"/>
              </a:rPr>
              <a:t>, one of the most visited monuments in Córdoba. </a:t>
            </a:r>
            <a:endParaRPr lang="en-GB" spc="-1" dirty="0">
              <a:solidFill>
                <a:srgbClr val="000000"/>
              </a:solidFill>
              <a:uFill>
                <a:solidFill>
                  <a:srgbClr val="FFFFFF"/>
                </a:solidFill>
              </a:uFill>
              <a:latin typeface="Times New Roman"/>
              <a:ea typeface="Times New Roman"/>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Labour Sciences </a:t>
            </a:r>
            <a:r>
              <a:rPr lang="en-GB" spc="-1" dirty="0">
                <a:solidFill>
                  <a:srgbClr val="000000"/>
                </a:solidFill>
                <a:uFill>
                  <a:solidFill>
                    <a:srgbClr val="FFFFFF"/>
                  </a:solidFill>
                </a:uFill>
                <a:latin typeface="Times New Roman"/>
                <a:ea typeface="Times New Roman"/>
              </a:rPr>
              <a:t>School</a:t>
            </a:r>
          </a:p>
          <a:p>
            <a:pPr marL="216000" indent="-216000" algn="just">
              <a:lnSpc>
                <a:spcPct val="150000"/>
              </a:lnSpc>
            </a:pPr>
            <a:r>
              <a:rPr lang="en-GB" spc="-1" dirty="0">
                <a:solidFill>
                  <a:srgbClr val="000000"/>
                </a:solidFill>
                <a:uFill>
                  <a:solidFill>
                    <a:srgbClr val="FFFFFF"/>
                  </a:solidFill>
                </a:uFill>
                <a:latin typeface="Times New Roman"/>
                <a:ea typeface="Times New Roman"/>
              </a:rPr>
              <a:t>The Rectorate is located in the former home of the Veterinary Medicine School, now hosts the central university services including, among others, the international Office. It is a so called neo </a:t>
            </a:r>
            <a:r>
              <a:rPr lang="en-GB" spc="-1" dirty="0" err="1">
                <a:solidFill>
                  <a:srgbClr val="000000"/>
                </a:solidFill>
                <a:uFill>
                  <a:solidFill>
                    <a:srgbClr val="FFFFFF"/>
                  </a:solidFill>
                </a:uFill>
                <a:latin typeface="Times New Roman"/>
                <a:ea typeface="Times New Roman"/>
              </a:rPr>
              <a:t>Mudéjar</a:t>
            </a:r>
            <a:r>
              <a:rPr lang="en-GB" spc="-1" dirty="0">
                <a:solidFill>
                  <a:srgbClr val="000000"/>
                </a:solidFill>
                <a:uFill>
                  <a:solidFill>
                    <a:srgbClr val="FFFFFF"/>
                  </a:solidFill>
                </a:uFill>
                <a:latin typeface="Times New Roman"/>
                <a:ea typeface="Times New Roman"/>
              </a:rPr>
              <a:t> style (or regionalist style) building that dates back to the thirties of the past century. </a:t>
            </a:r>
            <a:r>
              <a:rPr lang="en-GB" spc="-1" dirty="0">
                <a:solidFill>
                  <a:srgbClr val="000000"/>
                </a:solidFill>
                <a:uFill>
                  <a:solidFill>
                    <a:srgbClr val="FFFFFF"/>
                  </a:solidFill>
                </a:uFill>
                <a:latin typeface="Times New Roman"/>
                <a:ea typeface="Times New Roman"/>
              </a:rPr>
              <a:t>Considered by art historians as one of the finest examples of the regionalist style, it is also one of the city’s most emblematic structures</a:t>
            </a:r>
            <a:r>
              <a:rPr lang="en-GB" spc="-1" dirty="0" smtClean="0">
                <a:solidFill>
                  <a:srgbClr val="000000"/>
                </a:solidFill>
                <a:uFill>
                  <a:solidFill>
                    <a:srgbClr val="FFFFFF"/>
                  </a:solidFill>
                </a:uFill>
                <a:latin typeface="Times New Roman"/>
                <a:ea typeface="Times New Roman"/>
              </a:rPr>
              <a:t>.</a:t>
            </a:r>
            <a:endParaRPr lang="en-GB" sz="16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10</a:t>
            </a:fld>
            <a:endParaRPr lang="es-ES_tradnl"/>
          </a:p>
        </p:txBody>
      </p:sp>
    </p:spTree>
    <p:extLst>
      <p:ext uri="{BB962C8B-B14F-4D97-AF65-F5344CB8AC3E}">
        <p14:creationId xmlns:p14="http://schemas.microsoft.com/office/powerpoint/2010/main" val="142345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pc="-1" dirty="0">
                <a:solidFill>
                  <a:srgbClr val="000000"/>
                </a:solidFill>
                <a:uFill>
                  <a:solidFill>
                    <a:srgbClr val="FFFFFF"/>
                  </a:solidFill>
                </a:uFill>
                <a:latin typeface="Arial"/>
              </a:rPr>
              <a:t>These are their corresponding studies</a:t>
            </a: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11</a:t>
            </a:fld>
            <a:endParaRPr lang="es-ES_tradnl"/>
          </a:p>
        </p:txBody>
      </p:sp>
    </p:spTree>
    <p:extLst>
      <p:ext uri="{BB962C8B-B14F-4D97-AF65-F5344CB8AC3E}">
        <p14:creationId xmlns:p14="http://schemas.microsoft.com/office/powerpoint/2010/main" val="149059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50000"/>
              </a:lnSpc>
            </a:pPr>
            <a:r>
              <a:rPr lang="en-GB" spc="-1" dirty="0">
                <a:solidFill>
                  <a:srgbClr val="000000"/>
                </a:solidFill>
                <a:uFill>
                  <a:solidFill>
                    <a:srgbClr val="FFFFFF"/>
                  </a:solidFill>
                </a:uFill>
                <a:latin typeface="Arial"/>
                <a:ea typeface="Noto Sans CJK SC Regular"/>
              </a:rPr>
              <a:t>Though most of the courses are provided in Spanish, the University is continuously eager to reach to a wider public and has been offering, </a:t>
            </a:r>
            <a:r>
              <a:rPr lang="en-GB" b="1" spc="-1" dirty="0">
                <a:solidFill>
                  <a:srgbClr val="000000"/>
                </a:solidFill>
                <a:uFill>
                  <a:solidFill>
                    <a:srgbClr val="FFFFFF"/>
                  </a:solidFill>
                </a:uFill>
                <a:latin typeface="Arial"/>
                <a:ea typeface="Noto Sans CJK SC Regular"/>
              </a:rPr>
              <a:t>and increasing</a:t>
            </a:r>
            <a:r>
              <a:rPr lang="en-GB" spc="-1" dirty="0">
                <a:solidFill>
                  <a:srgbClr val="000000"/>
                </a:solidFill>
                <a:uFill>
                  <a:solidFill>
                    <a:srgbClr val="FFFFFF"/>
                  </a:solidFill>
                </a:uFill>
                <a:latin typeface="Arial"/>
                <a:ea typeface="Noto Sans CJK SC Regular"/>
              </a:rPr>
              <a:t>, the number of courses taught in English. The aim is to make possible that students with lower Spanish competences come and fruitfully complement their curricula in our Institution</a:t>
            </a:r>
            <a:r>
              <a:rPr lang="en-GB" spc="-1" dirty="0" smtClean="0">
                <a:solidFill>
                  <a:srgbClr val="000000"/>
                </a:solidFill>
                <a:uFill>
                  <a:solidFill>
                    <a:srgbClr val="FFFFFF"/>
                  </a:solidFill>
                </a:uFill>
                <a:latin typeface="Arial"/>
                <a:ea typeface="Noto Sans CJK SC Regular"/>
              </a:rPr>
              <a:t>.</a:t>
            </a:r>
          </a:p>
          <a:p>
            <a:pPr marL="216000" indent="-216000">
              <a:lnSpc>
                <a:spcPct val="150000"/>
              </a:lnSpc>
            </a:pPr>
            <a:endParaRPr lang="en-GB" sz="1600" spc="-1" dirty="0">
              <a:solidFill>
                <a:srgbClr val="000000"/>
              </a:solidFill>
              <a:uFill>
                <a:solidFill>
                  <a:srgbClr val="FFFFFF"/>
                </a:solidFill>
              </a:uFill>
              <a:latin typeface="Arial"/>
            </a:endParaRPr>
          </a:p>
          <a:p>
            <a:pPr marL="216000" indent="-216000">
              <a:lnSpc>
                <a:spcPct val="150000"/>
              </a:lnSpc>
            </a:pPr>
            <a:r>
              <a:rPr lang="en-GB" sz="1600" spc="-1" dirty="0" smtClean="0">
                <a:solidFill>
                  <a:srgbClr val="000000"/>
                </a:solidFill>
                <a:uFill>
                  <a:solidFill>
                    <a:srgbClr val="FFFFFF"/>
                  </a:solidFill>
                </a:uFill>
                <a:latin typeface="Arial"/>
              </a:rPr>
              <a:t>Link: h</a:t>
            </a:r>
            <a:r>
              <a:rPr lang="en-US" sz="1600" dirty="0" smtClean="0"/>
              <a:t>ttp</a:t>
            </a:r>
            <a:r>
              <a:rPr lang="en-US" sz="1600" dirty="0"/>
              <a:t>://www.uco.es/internacional/extranjeros/nuestroscursos/documentos/EnglishCoursesUCO1718.pdf</a:t>
            </a:r>
          </a:p>
          <a:p>
            <a:pPr marL="216000" indent="-216000">
              <a:lnSpc>
                <a:spcPct val="150000"/>
              </a:lnSpc>
            </a:pPr>
            <a:endParaRPr lang="en-GB" sz="16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12</a:t>
            </a:fld>
            <a:endParaRPr lang="es-ES_tradnl"/>
          </a:p>
        </p:txBody>
      </p:sp>
    </p:spTree>
    <p:extLst>
      <p:ext uri="{BB962C8B-B14F-4D97-AF65-F5344CB8AC3E}">
        <p14:creationId xmlns:p14="http://schemas.microsoft.com/office/powerpoint/2010/main" val="472499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pc="-1" dirty="0">
                <a:solidFill>
                  <a:srgbClr val="000000"/>
                </a:solidFill>
                <a:uFill>
                  <a:solidFill>
                    <a:srgbClr val="FFFFFF"/>
                  </a:solidFill>
                </a:uFill>
                <a:latin typeface="Arial"/>
                <a:ea typeface="Noto Sans CJK SC Regular"/>
              </a:rPr>
              <a:t>Undergraduate studies are then supplemented with a rich and varied choice of post-graduated programmes with 52 masters, that help their holders to break into the job market, and 6 Doctoral programmes and 5 in the International Doctoral School in </a:t>
            </a:r>
            <a:r>
              <a:rPr lang="en-GB" spc="-1" dirty="0" err="1">
                <a:solidFill>
                  <a:srgbClr val="000000"/>
                </a:solidFill>
                <a:uFill>
                  <a:solidFill>
                    <a:srgbClr val="FFFFFF"/>
                  </a:solidFill>
                </a:uFill>
                <a:latin typeface="Arial"/>
                <a:ea typeface="Noto Sans CJK SC Regular"/>
              </a:rPr>
              <a:t>Agrifood</a:t>
            </a:r>
            <a:r>
              <a:rPr lang="en-GB" spc="-1" dirty="0">
                <a:solidFill>
                  <a:srgbClr val="000000"/>
                </a:solidFill>
                <a:uFill>
                  <a:solidFill>
                    <a:srgbClr val="FFFFFF"/>
                  </a:solidFill>
                </a:uFill>
                <a:latin typeface="Arial"/>
                <a:ea typeface="Noto Sans CJK SC Regular"/>
              </a:rPr>
              <a:t>, where the University enjoys a leading reputation. Worth of mention is that many of these Doctoral programmes have been honoured with the Excellence Award of the Spanish Ministry of Education, and the UCO is one of the few institutions covering some of these master degrees.</a:t>
            </a: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13</a:t>
            </a:fld>
            <a:endParaRPr lang="es-ES_tradnl"/>
          </a:p>
        </p:txBody>
      </p:sp>
    </p:spTree>
    <p:extLst>
      <p:ext uri="{BB962C8B-B14F-4D97-AF65-F5344CB8AC3E}">
        <p14:creationId xmlns:p14="http://schemas.microsoft.com/office/powerpoint/2010/main" val="3148541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50000"/>
              </a:lnSpc>
            </a:pPr>
            <a:r>
              <a:rPr lang="en-GB" spc="-1" dirty="0">
                <a:solidFill>
                  <a:srgbClr val="000000"/>
                </a:solidFill>
                <a:uFill>
                  <a:solidFill>
                    <a:srgbClr val="FFFFFF"/>
                  </a:solidFill>
                </a:uFill>
                <a:latin typeface="Arial"/>
              </a:rPr>
              <a:t>Ever since it was founded, our institution has been committed to research and innovation. With a budget close to 7 million € in research and 5 in transfer, the University:</a:t>
            </a:r>
            <a:endParaRPr lang="en-GB" sz="1600" spc="-1" dirty="0">
              <a:solidFill>
                <a:srgbClr val="000000"/>
              </a:solidFill>
              <a:uFill>
                <a:solidFill>
                  <a:srgbClr val="FFFFFF"/>
                </a:solidFill>
              </a:uFill>
              <a:latin typeface="Arial"/>
            </a:endParaRPr>
          </a:p>
          <a:p>
            <a:pPr marL="497160" indent="-228600">
              <a:lnSpc>
                <a:spcPct val="150000"/>
              </a:lnSpc>
              <a:buClr>
                <a:srgbClr val="000000"/>
              </a:buClr>
              <a:buSzPct val="45000"/>
              <a:buFont typeface="Wingdings" charset="2"/>
              <a:buChar char=""/>
            </a:pPr>
            <a:r>
              <a:rPr lang="en-GB" spc="-1" dirty="0">
                <a:solidFill>
                  <a:srgbClr val="000000"/>
                </a:solidFill>
                <a:uFill>
                  <a:solidFill>
                    <a:srgbClr val="FFFFFF"/>
                  </a:solidFill>
                </a:uFill>
                <a:latin typeface="Arial"/>
              </a:rPr>
              <a:t>is home to 199 research groups that continuously push up the knowledge frontier and currently instruct near 2,000 PhD-holders;</a:t>
            </a:r>
            <a:endParaRPr lang="en-GB" sz="1600" spc="-1" dirty="0">
              <a:solidFill>
                <a:srgbClr val="000000"/>
              </a:solidFill>
              <a:uFill>
                <a:solidFill>
                  <a:srgbClr val="FFFFFF"/>
                </a:solidFill>
              </a:uFill>
              <a:latin typeface="Arial"/>
            </a:endParaRPr>
          </a:p>
          <a:p>
            <a:pPr marL="497160" indent="-228600">
              <a:lnSpc>
                <a:spcPct val="150000"/>
              </a:lnSpc>
              <a:buClr>
                <a:srgbClr val="000000"/>
              </a:buClr>
              <a:buSzPct val="45000"/>
              <a:buFont typeface="Wingdings" charset="2"/>
              <a:buChar char=""/>
            </a:pPr>
            <a:r>
              <a:rPr lang="en-GB" spc="-1" dirty="0">
                <a:solidFill>
                  <a:srgbClr val="000000"/>
                </a:solidFill>
                <a:uFill>
                  <a:solidFill>
                    <a:srgbClr val="FFFFFF"/>
                  </a:solidFill>
                </a:uFill>
                <a:latin typeface="Arial"/>
              </a:rPr>
              <a:t>has participated in the creation of 29 technology-based </a:t>
            </a:r>
            <a:r>
              <a:rPr lang="en-GB" spc="-1" dirty="0" err="1">
                <a:solidFill>
                  <a:srgbClr val="000000"/>
                </a:solidFill>
                <a:uFill>
                  <a:solidFill>
                    <a:srgbClr val="FFFFFF"/>
                  </a:solidFill>
                </a:uFill>
                <a:latin typeface="Arial"/>
              </a:rPr>
              <a:t>entreprises</a:t>
            </a:r>
            <a:r>
              <a:rPr lang="en-GB" spc="-1" dirty="0">
                <a:solidFill>
                  <a:srgbClr val="000000"/>
                </a:solidFill>
                <a:uFill>
                  <a:solidFill>
                    <a:srgbClr val="FFFFFF"/>
                  </a:solidFill>
                </a:uFill>
                <a:latin typeface="Arial"/>
              </a:rPr>
              <a:t> and 111 patent applications;</a:t>
            </a:r>
            <a:endParaRPr lang="en-GB" sz="1600" spc="-1" dirty="0">
              <a:solidFill>
                <a:srgbClr val="000000"/>
              </a:solidFill>
              <a:uFill>
                <a:solidFill>
                  <a:srgbClr val="FFFFFF"/>
                </a:solidFill>
              </a:uFill>
              <a:latin typeface="Arial"/>
            </a:endParaRPr>
          </a:p>
          <a:p>
            <a:pPr marL="497160" indent="-228600">
              <a:lnSpc>
                <a:spcPct val="150000"/>
              </a:lnSpc>
              <a:buClr>
                <a:srgbClr val="000000"/>
              </a:buClr>
              <a:buSzPct val="45000"/>
              <a:buFont typeface="Wingdings" charset="2"/>
              <a:buChar char=""/>
            </a:pPr>
            <a:r>
              <a:rPr lang="en-GB" spc="-1" dirty="0">
                <a:solidFill>
                  <a:srgbClr val="000000"/>
                </a:solidFill>
                <a:uFill>
                  <a:solidFill>
                    <a:srgbClr val="FFFFFF"/>
                  </a:solidFill>
                </a:uFill>
                <a:latin typeface="Arial"/>
              </a:rPr>
              <a:t>leads the ceiA3 </a:t>
            </a:r>
            <a:r>
              <a:rPr lang="en-GB" spc="-1" dirty="0" err="1">
                <a:solidFill>
                  <a:srgbClr val="000000"/>
                </a:solidFill>
                <a:uFill>
                  <a:solidFill>
                    <a:srgbClr val="FFFFFF"/>
                  </a:solidFill>
                </a:uFill>
                <a:latin typeface="Arial"/>
              </a:rPr>
              <a:t>Agrifood</a:t>
            </a:r>
            <a:r>
              <a:rPr lang="en-GB" spc="-1" dirty="0">
                <a:solidFill>
                  <a:srgbClr val="000000"/>
                </a:solidFill>
                <a:uFill>
                  <a:solidFill>
                    <a:srgbClr val="FFFFFF"/>
                  </a:solidFill>
                </a:uFill>
                <a:latin typeface="Arial"/>
              </a:rPr>
              <a:t> Campus of International Excellence</a:t>
            </a:r>
            <a:endParaRPr lang="en-GB" sz="1600" spc="-1" dirty="0">
              <a:solidFill>
                <a:srgbClr val="000000"/>
              </a:solidFill>
              <a:uFill>
                <a:solidFill>
                  <a:srgbClr val="FFFFFF"/>
                </a:solidFill>
              </a:uFill>
              <a:latin typeface="Arial"/>
            </a:endParaRPr>
          </a:p>
          <a:p>
            <a:pPr marL="497160" indent="-228600">
              <a:lnSpc>
                <a:spcPct val="150000"/>
              </a:lnSpc>
              <a:buClr>
                <a:srgbClr val="000000"/>
              </a:buClr>
              <a:buSzPct val="45000"/>
              <a:buFont typeface="Wingdings" charset="2"/>
              <a:buChar char=""/>
            </a:pPr>
            <a:r>
              <a:rPr lang="en-GB" spc="-1" dirty="0">
                <a:solidFill>
                  <a:srgbClr val="000000"/>
                </a:solidFill>
                <a:uFill>
                  <a:solidFill>
                    <a:srgbClr val="FFFFFF"/>
                  </a:solidFill>
                </a:uFill>
                <a:latin typeface="Arial"/>
              </a:rPr>
              <a:t>and supports the Maimonides Institute for Biomedical Research and the University Institute of Research in Fine Chemistry and Nanotechnology</a:t>
            </a:r>
            <a:endParaRPr lang="en-GB" sz="1600" spc="-1" dirty="0">
              <a:solidFill>
                <a:srgbClr val="000000"/>
              </a:solidFill>
              <a:uFill>
                <a:solidFill>
                  <a:srgbClr val="FFFFFF"/>
                </a:solidFill>
              </a:uFill>
              <a:latin typeface="Arial"/>
            </a:endParaRPr>
          </a:p>
          <a:p>
            <a:pPr marL="216000" indent="-216000">
              <a:lnSpc>
                <a:spcPct val="150000"/>
              </a:lnSpc>
            </a:pPr>
            <a:r>
              <a:rPr lang="en-GB" spc="-1" dirty="0">
                <a:solidFill>
                  <a:srgbClr val="000000"/>
                </a:solidFill>
                <a:uFill>
                  <a:solidFill>
                    <a:srgbClr val="FFFFFF"/>
                  </a:solidFill>
                </a:uFill>
                <a:latin typeface="Arial"/>
              </a:rPr>
              <a:t>All this makes that the University is situated among the best Institutions according to renowned rankings such as the </a:t>
            </a:r>
            <a:r>
              <a:rPr lang="en-GB" spc="-1" dirty="0" err="1">
                <a:solidFill>
                  <a:srgbClr val="000000"/>
                </a:solidFill>
                <a:uFill>
                  <a:solidFill>
                    <a:srgbClr val="FFFFFF"/>
                  </a:solidFill>
                </a:uFill>
                <a:latin typeface="Arial"/>
              </a:rPr>
              <a:t>Shangai's</a:t>
            </a:r>
            <a:r>
              <a:rPr lang="en-GB" spc="-1" dirty="0">
                <a:solidFill>
                  <a:srgbClr val="000000"/>
                </a:solidFill>
                <a:uFill>
                  <a:solidFill>
                    <a:srgbClr val="FFFFFF"/>
                  </a:solidFill>
                </a:uFill>
                <a:latin typeface="Arial"/>
              </a:rPr>
              <a:t> Academic Ranking of World Universities or those of the Web of Science. Just as some examples, it is among the 100 best Universities in areas such as Veterinary Science, Food Science and Technology, Chemical Engineering, and Agronomy. Also, it is very well situated in other areas such as Computer Science and Human Biology Engineering and Sciences.</a:t>
            </a: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14</a:t>
            </a:fld>
            <a:endParaRPr lang="es-ES_tradnl"/>
          </a:p>
        </p:txBody>
      </p:sp>
    </p:spTree>
    <p:extLst>
      <p:ext uri="{BB962C8B-B14F-4D97-AF65-F5344CB8AC3E}">
        <p14:creationId xmlns:p14="http://schemas.microsoft.com/office/powerpoint/2010/main" val="2191953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nSpc>
                <a:spcPct val="150000"/>
              </a:lnSpc>
            </a:pPr>
            <a:r>
              <a:rPr lang="en-GB" spc="-1" dirty="0">
                <a:solidFill>
                  <a:srgbClr val="000000"/>
                </a:solidFill>
                <a:uFill>
                  <a:solidFill>
                    <a:srgbClr val="FFFFFF"/>
                  </a:solidFill>
                </a:uFill>
                <a:latin typeface="Arial"/>
                <a:ea typeface="Noto Sans CJK SC Regular"/>
              </a:rPr>
              <a:t>The UCO seeks to establish fruitful collaborations with Institutions all over the world. Currently, it offers dual academic programs with </a:t>
            </a:r>
            <a:r>
              <a:rPr lang="en-GB" spc="-1" dirty="0" err="1">
                <a:solidFill>
                  <a:srgbClr val="000000"/>
                </a:solidFill>
                <a:uFill>
                  <a:solidFill>
                    <a:srgbClr val="FFFFFF"/>
                  </a:solidFill>
                </a:uFill>
                <a:latin typeface="Arial"/>
                <a:ea typeface="Noto Sans CJK SC Regular"/>
              </a:rPr>
              <a:t>pretigious</a:t>
            </a:r>
            <a:r>
              <a:rPr lang="en-GB" spc="-1" dirty="0">
                <a:solidFill>
                  <a:srgbClr val="000000"/>
                </a:solidFill>
                <a:uFill>
                  <a:solidFill>
                    <a:srgbClr val="FFFFFF"/>
                  </a:solidFill>
                </a:uFill>
                <a:latin typeface="Arial"/>
                <a:ea typeface="Noto Sans CJK SC Regular"/>
              </a:rPr>
              <a:t> Universities such as the Virginia Commonwealth University of the United States, Cranfield </a:t>
            </a:r>
            <a:r>
              <a:rPr lang="en-GB" spc="-1" dirty="0" err="1">
                <a:solidFill>
                  <a:srgbClr val="000000"/>
                </a:solidFill>
                <a:uFill>
                  <a:solidFill>
                    <a:srgbClr val="FFFFFF"/>
                  </a:solidFill>
                </a:uFill>
                <a:latin typeface="Arial"/>
                <a:ea typeface="Noto Sans CJK SC Regular"/>
              </a:rPr>
              <a:t>Univ</a:t>
            </a:r>
            <a:r>
              <a:rPr lang="en-GB" spc="-1" dirty="0">
                <a:solidFill>
                  <a:srgbClr val="000000"/>
                </a:solidFill>
                <a:uFill>
                  <a:solidFill>
                    <a:srgbClr val="FFFFFF"/>
                  </a:solidFill>
                </a:uFill>
                <a:latin typeface="Arial"/>
                <a:ea typeface="Noto Sans CJK SC Regular"/>
              </a:rPr>
              <a:t> of the United Kingdom, the University Paris-Est </a:t>
            </a:r>
            <a:r>
              <a:rPr lang="en-GB" spc="-1" dirty="0" err="1">
                <a:solidFill>
                  <a:srgbClr val="000000"/>
                </a:solidFill>
                <a:uFill>
                  <a:solidFill>
                    <a:srgbClr val="FFFFFF"/>
                  </a:solidFill>
                </a:uFill>
                <a:latin typeface="Arial"/>
                <a:ea typeface="Noto Sans CJK SC Regular"/>
              </a:rPr>
              <a:t>Créteil</a:t>
            </a:r>
            <a:r>
              <a:rPr lang="en-GB" spc="-1" dirty="0">
                <a:solidFill>
                  <a:srgbClr val="000000"/>
                </a:solidFill>
                <a:uFill>
                  <a:solidFill>
                    <a:srgbClr val="FFFFFF"/>
                  </a:solidFill>
                </a:uFill>
                <a:latin typeface="Arial"/>
                <a:ea typeface="Noto Sans CJK SC Regular"/>
              </a:rPr>
              <a:t> of France, or the </a:t>
            </a:r>
            <a:r>
              <a:rPr lang="en-GB" spc="-1" dirty="0" err="1">
                <a:solidFill>
                  <a:srgbClr val="000000"/>
                </a:solidFill>
                <a:uFill>
                  <a:solidFill>
                    <a:srgbClr val="FFFFFF"/>
                  </a:solidFill>
                </a:uFill>
                <a:latin typeface="Arial"/>
                <a:ea typeface="Noto Sans CJK SC Regular"/>
              </a:rPr>
              <a:t>Bialistok</a:t>
            </a:r>
            <a:r>
              <a:rPr lang="en-GB" spc="-1" dirty="0">
                <a:solidFill>
                  <a:srgbClr val="000000"/>
                </a:solidFill>
                <a:uFill>
                  <a:solidFill>
                    <a:srgbClr val="FFFFFF"/>
                  </a:solidFill>
                </a:uFill>
                <a:latin typeface="Arial"/>
                <a:ea typeface="Noto Sans CJK SC Regular"/>
              </a:rPr>
              <a:t> </a:t>
            </a:r>
            <a:r>
              <a:rPr lang="en-GB" spc="-1" dirty="0" err="1">
                <a:solidFill>
                  <a:srgbClr val="000000"/>
                </a:solidFill>
                <a:uFill>
                  <a:solidFill>
                    <a:srgbClr val="FFFFFF"/>
                  </a:solidFill>
                </a:uFill>
                <a:latin typeface="Arial"/>
                <a:ea typeface="Noto Sans CJK SC Regular"/>
              </a:rPr>
              <a:t>Univesity</a:t>
            </a:r>
            <a:r>
              <a:rPr lang="en-GB" spc="-1" dirty="0">
                <a:solidFill>
                  <a:srgbClr val="000000"/>
                </a:solidFill>
                <a:uFill>
                  <a:solidFill>
                    <a:srgbClr val="FFFFFF"/>
                  </a:solidFill>
                </a:uFill>
                <a:latin typeface="Arial"/>
                <a:ea typeface="Noto Sans CJK SC Regular"/>
              </a:rPr>
              <a:t> of Technology, in Poland.</a:t>
            </a:r>
            <a:endParaRPr lang="en-GB" sz="1600" spc="-1" dirty="0">
              <a:solidFill>
                <a:srgbClr val="000000"/>
              </a:solidFill>
              <a:uFill>
                <a:solidFill>
                  <a:srgbClr val="FFFFFF"/>
                </a:solidFill>
              </a:uFill>
              <a:latin typeface="Arial"/>
            </a:endParaRPr>
          </a:p>
          <a:p>
            <a:pPr marL="216000" indent="-216000">
              <a:lnSpc>
                <a:spcPct val="150000"/>
              </a:lnSpc>
            </a:pP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15</a:t>
            </a:fld>
            <a:endParaRPr lang="es-ES_tradnl"/>
          </a:p>
        </p:txBody>
      </p:sp>
    </p:spTree>
    <p:extLst>
      <p:ext uri="{BB962C8B-B14F-4D97-AF65-F5344CB8AC3E}">
        <p14:creationId xmlns:p14="http://schemas.microsoft.com/office/powerpoint/2010/main" val="2352333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pc="-1" dirty="0">
                <a:solidFill>
                  <a:srgbClr val="000000"/>
                </a:solidFill>
                <a:uFill>
                  <a:solidFill>
                    <a:srgbClr val="FFFFFF"/>
                  </a:solidFill>
                </a:uFill>
                <a:latin typeface="Arial"/>
                <a:ea typeface="Noto Sans CJK SC Regular"/>
              </a:rPr>
              <a:t>Even more, our University participates in a bit more than 900 mobility agreements, most of them Erasmus+, that allow that near 1,500 students come and complement their curricula in our Institution</a:t>
            </a: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16</a:t>
            </a:fld>
            <a:endParaRPr lang="es-ES_tradnl"/>
          </a:p>
        </p:txBody>
      </p:sp>
    </p:spTree>
    <p:extLst>
      <p:ext uri="{BB962C8B-B14F-4D97-AF65-F5344CB8AC3E}">
        <p14:creationId xmlns:p14="http://schemas.microsoft.com/office/powerpoint/2010/main" val="3192225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17</a:t>
            </a:fld>
            <a:endParaRPr lang="es-ES_tradnl"/>
          </a:p>
        </p:txBody>
      </p:sp>
    </p:spTree>
    <p:extLst>
      <p:ext uri="{BB962C8B-B14F-4D97-AF65-F5344CB8AC3E}">
        <p14:creationId xmlns:p14="http://schemas.microsoft.com/office/powerpoint/2010/main" val="3933493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2</a:t>
            </a:fld>
            <a:endParaRPr lang="es-ES_tradnl"/>
          </a:p>
        </p:txBody>
      </p:sp>
    </p:spTree>
    <p:extLst>
      <p:ext uri="{BB962C8B-B14F-4D97-AF65-F5344CB8AC3E}">
        <p14:creationId xmlns:p14="http://schemas.microsoft.com/office/powerpoint/2010/main" val="2713104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spc="-1" dirty="0">
                <a:solidFill>
                  <a:srgbClr val="000000"/>
                </a:solidFill>
                <a:uFill>
                  <a:solidFill>
                    <a:srgbClr val="FFFFFF"/>
                  </a:solidFill>
                </a:uFill>
                <a:latin typeface="Times New Roman"/>
                <a:ea typeface="Times New Roman"/>
              </a:rPr>
              <a:t>The province of Córdoba is one of the eight provinces that make up the region of Andalusia, in the South of Spain. The capital of the province is Córdoba, the third largest city in Andalusia with more than 300.000 inhabitants. </a:t>
            </a:r>
            <a:endParaRPr lang="en-GB" sz="16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One of the things to be highlighted is that Córdoba is a hub of high speed train communications: we are 45 minutes far from Seville, 55 minutes far from </a:t>
            </a:r>
            <a:r>
              <a:rPr lang="en-GB" spc="-1" dirty="0" err="1">
                <a:solidFill>
                  <a:srgbClr val="000000"/>
                </a:solidFill>
                <a:uFill>
                  <a:solidFill>
                    <a:srgbClr val="FFFFFF"/>
                  </a:solidFill>
                </a:uFill>
                <a:latin typeface="Times New Roman"/>
                <a:ea typeface="Times New Roman"/>
              </a:rPr>
              <a:t>Málaga</a:t>
            </a:r>
            <a:r>
              <a:rPr lang="en-GB" spc="-1" dirty="0">
                <a:solidFill>
                  <a:srgbClr val="000000"/>
                </a:solidFill>
                <a:uFill>
                  <a:solidFill>
                    <a:srgbClr val="FFFFFF"/>
                  </a:solidFill>
                </a:uFill>
                <a:latin typeface="Times New Roman"/>
                <a:ea typeface="Times New Roman"/>
              </a:rPr>
              <a:t>, 1 hour 40 minutes far from Madrid. These are the closest airports as well. </a:t>
            </a:r>
            <a:endParaRPr lang="en-GB" sz="16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As a result of all that, Córdoba is easily reachable by plane and train (as if it were a big city) but at the same time, the standard of living is much more convenient than in a big city. I would say it is really a comfortable city to spend a year or a semester as an incoming international student.</a:t>
            </a: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3</a:t>
            </a:fld>
            <a:endParaRPr lang="es-ES_tradnl"/>
          </a:p>
        </p:txBody>
      </p:sp>
    </p:spTree>
    <p:extLst>
      <p:ext uri="{BB962C8B-B14F-4D97-AF65-F5344CB8AC3E}">
        <p14:creationId xmlns:p14="http://schemas.microsoft.com/office/powerpoint/2010/main" val="3337181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i="1" spc="-1" dirty="0">
                <a:solidFill>
                  <a:srgbClr val="000000"/>
                </a:solidFill>
                <a:uFill>
                  <a:solidFill>
                    <a:srgbClr val="FFFFFF"/>
                  </a:solidFill>
                </a:uFill>
                <a:latin typeface="Times New Roman"/>
                <a:ea typeface="Times New Roman"/>
              </a:rPr>
              <a:t>Here there are some historical world-wide known buildings you’ve already seen during the video and some typical dishes you really should taste if you come to Córdoba</a:t>
            </a:r>
            <a:endParaRPr lang="en-GB" sz="16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4</a:t>
            </a:fld>
            <a:endParaRPr lang="es-ES_tradnl"/>
          </a:p>
        </p:txBody>
      </p:sp>
    </p:spTree>
    <p:extLst>
      <p:ext uri="{BB962C8B-B14F-4D97-AF65-F5344CB8AC3E}">
        <p14:creationId xmlns:p14="http://schemas.microsoft.com/office/powerpoint/2010/main" val="42531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spc="-1" dirty="0">
                <a:solidFill>
                  <a:srgbClr val="000000"/>
                </a:solidFill>
                <a:uFill>
                  <a:solidFill>
                    <a:srgbClr val="FFFFFF"/>
                  </a:solidFill>
                </a:uFill>
                <a:latin typeface="Times New Roman"/>
                <a:ea typeface="Times New Roman"/>
              </a:rPr>
              <a:t>I usually say that University of Córdoba is the University of the Province of Córdoba, but not a provincial University. </a:t>
            </a: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We are the </a:t>
            </a:r>
            <a:r>
              <a:rPr lang="en-GB" b="1" spc="-1" dirty="0">
                <a:solidFill>
                  <a:srgbClr val="000000"/>
                </a:solidFill>
                <a:uFill>
                  <a:solidFill>
                    <a:srgbClr val="FFFFFF"/>
                  </a:solidFill>
                </a:uFill>
                <a:latin typeface="Times New Roman"/>
                <a:ea typeface="Times New Roman"/>
              </a:rPr>
              <a:t>University of our Province</a:t>
            </a:r>
            <a:r>
              <a:rPr lang="en-GB" spc="-1" dirty="0">
                <a:solidFill>
                  <a:srgbClr val="000000"/>
                </a:solidFill>
                <a:uFill>
                  <a:solidFill>
                    <a:srgbClr val="FFFFFF"/>
                  </a:solidFill>
                </a:uFill>
                <a:latin typeface="Times New Roman"/>
                <a:ea typeface="Times New Roman"/>
              </a:rPr>
              <a:t> because the majority of young people from Cordoba that want to </a:t>
            </a:r>
            <a:r>
              <a:rPr lang="en-GB" spc="-1" dirty="0" err="1">
                <a:solidFill>
                  <a:srgbClr val="000000"/>
                </a:solidFill>
                <a:uFill>
                  <a:solidFill>
                    <a:srgbClr val="FFFFFF"/>
                  </a:solidFill>
                </a:uFill>
                <a:latin typeface="Times New Roman"/>
                <a:ea typeface="Times New Roman"/>
              </a:rPr>
              <a:t>enroll</a:t>
            </a:r>
            <a:r>
              <a:rPr lang="en-GB" spc="-1" dirty="0">
                <a:solidFill>
                  <a:srgbClr val="000000"/>
                </a:solidFill>
                <a:uFill>
                  <a:solidFill>
                    <a:srgbClr val="FFFFFF"/>
                  </a:solidFill>
                </a:uFill>
                <a:latin typeface="Times New Roman"/>
                <a:ea typeface="Times New Roman"/>
              </a:rPr>
              <a:t> in higher education choose our University to study in. And this makes our relations with public institutions and private companies from the whole territory very unique and strong. </a:t>
            </a: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But we are </a:t>
            </a:r>
            <a:r>
              <a:rPr lang="en-GB" b="1" spc="-1" dirty="0">
                <a:solidFill>
                  <a:srgbClr val="000000"/>
                </a:solidFill>
                <a:uFill>
                  <a:solidFill>
                    <a:srgbClr val="FFFFFF"/>
                  </a:solidFill>
                </a:uFill>
                <a:latin typeface="Times New Roman"/>
                <a:ea typeface="Times New Roman"/>
              </a:rPr>
              <a:t>not a provincial University</a:t>
            </a:r>
            <a:r>
              <a:rPr lang="en-GB" spc="-1" dirty="0">
                <a:solidFill>
                  <a:srgbClr val="000000"/>
                </a:solidFill>
                <a:uFill>
                  <a:solidFill>
                    <a:srgbClr val="FFFFFF"/>
                  </a:solidFill>
                </a:uFill>
                <a:latin typeface="Times New Roman"/>
                <a:ea typeface="Times New Roman"/>
              </a:rPr>
              <a:t> because we are heir to a centuries-old historical and cultural legacy, a broad intercultural outlook and an open worldview. </a:t>
            </a: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Ours, commonly referred to by UCO is a medium-size University if we talk in terms of numbers. We have around 17.000 students, considering undergraduate and postgraduate. Approximately 6-7% of them are international students, either exchange students or degree seekers</a:t>
            </a:r>
            <a:r>
              <a:rPr lang="en-GB" spc="-1" dirty="0" smtClean="0">
                <a:solidFill>
                  <a:srgbClr val="000000"/>
                </a:solidFill>
                <a:uFill>
                  <a:solidFill>
                    <a:srgbClr val="FFFFFF"/>
                  </a:solidFill>
                </a:uFill>
                <a:latin typeface="Times New Roman"/>
                <a:ea typeface="Times New Roman"/>
              </a:rPr>
              <a:t>.</a:t>
            </a:r>
            <a:endParaRPr lang="en-GB" spc="-1" dirty="0">
              <a:solidFill>
                <a:srgbClr val="000000"/>
              </a:solidFill>
              <a:uFill>
                <a:solidFill>
                  <a:srgbClr val="FFFFFF"/>
                </a:solidFill>
              </a:uFill>
              <a:latin typeface="Times New Roman"/>
              <a:ea typeface="Times New Roman"/>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All of UCO’s facilities are located in the capital except the Higher Polytechnic School in </a:t>
            </a:r>
            <a:r>
              <a:rPr lang="en-GB" spc="-1" dirty="0" err="1">
                <a:solidFill>
                  <a:srgbClr val="000000"/>
                </a:solidFill>
                <a:uFill>
                  <a:solidFill>
                    <a:srgbClr val="FFFFFF"/>
                  </a:solidFill>
                </a:uFill>
                <a:latin typeface="Times New Roman"/>
                <a:ea typeface="Times New Roman"/>
              </a:rPr>
              <a:t>Belmez</a:t>
            </a:r>
            <a:r>
              <a:rPr lang="en-GB" spc="-1" dirty="0">
                <a:solidFill>
                  <a:srgbClr val="000000"/>
                </a:solidFill>
                <a:uFill>
                  <a:solidFill>
                    <a:srgbClr val="FFFFFF"/>
                  </a:solidFill>
                </a:uFill>
                <a:latin typeface="Times New Roman"/>
                <a:ea typeface="Times New Roman"/>
              </a:rPr>
              <a:t>, in the north of the province.</a:t>
            </a:r>
          </a:p>
          <a:p>
            <a:pPr marL="216000" indent="-216000" algn="just">
              <a:lnSpc>
                <a:spcPct val="150000"/>
              </a:lnSpc>
            </a:pPr>
            <a:endParaRPr lang="en-GB" sz="16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5</a:t>
            </a:fld>
            <a:endParaRPr lang="es-ES_tradnl"/>
          </a:p>
        </p:txBody>
      </p:sp>
    </p:spTree>
    <p:extLst>
      <p:ext uri="{BB962C8B-B14F-4D97-AF65-F5344CB8AC3E}">
        <p14:creationId xmlns:p14="http://schemas.microsoft.com/office/powerpoint/2010/main" val="1382567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6</a:t>
            </a:fld>
            <a:endParaRPr lang="es-ES_tradnl"/>
          </a:p>
        </p:txBody>
      </p:sp>
    </p:spTree>
    <p:extLst>
      <p:ext uri="{BB962C8B-B14F-4D97-AF65-F5344CB8AC3E}">
        <p14:creationId xmlns:p14="http://schemas.microsoft.com/office/powerpoint/2010/main" val="1836062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b="1" spc="-1" dirty="0">
                <a:solidFill>
                  <a:srgbClr val="000000"/>
                </a:solidFill>
                <a:uFill>
                  <a:solidFill>
                    <a:srgbClr val="FFFFFF"/>
                  </a:solidFill>
                </a:uFill>
                <a:latin typeface="Times New Roman"/>
                <a:ea typeface="Times New Roman"/>
              </a:rPr>
              <a:t>1) </a:t>
            </a:r>
            <a:r>
              <a:rPr lang="en-GB" b="1" spc="-1" dirty="0" err="1">
                <a:solidFill>
                  <a:srgbClr val="000000"/>
                </a:solidFill>
                <a:uFill>
                  <a:solidFill>
                    <a:srgbClr val="FFFFFF"/>
                  </a:solidFill>
                </a:uFill>
                <a:latin typeface="Times New Roman"/>
                <a:ea typeface="Times New Roman"/>
              </a:rPr>
              <a:t>Rabanales</a:t>
            </a:r>
            <a:r>
              <a:rPr lang="en-GB" b="1" spc="-1" dirty="0">
                <a:solidFill>
                  <a:srgbClr val="000000"/>
                </a:solidFill>
                <a:uFill>
                  <a:solidFill>
                    <a:srgbClr val="FFFFFF"/>
                  </a:solidFill>
                </a:uFill>
                <a:latin typeface="Times New Roman"/>
                <a:ea typeface="Times New Roman"/>
              </a:rPr>
              <a:t> campus: Food and Agriculture, Science and Technology</a:t>
            </a:r>
            <a:endParaRPr lang="en-GB" sz="16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err="1">
                <a:solidFill>
                  <a:srgbClr val="000000"/>
                </a:solidFill>
                <a:uFill>
                  <a:solidFill>
                    <a:srgbClr val="FFFFFF"/>
                  </a:solidFill>
                </a:uFill>
                <a:latin typeface="Times New Roman"/>
                <a:ea typeface="Times New Roman"/>
              </a:rPr>
              <a:t>Rabanales</a:t>
            </a:r>
            <a:r>
              <a:rPr lang="en-GB" spc="-1" dirty="0">
                <a:solidFill>
                  <a:srgbClr val="000000"/>
                </a:solidFill>
                <a:uFill>
                  <a:solidFill>
                    <a:srgbClr val="FFFFFF"/>
                  </a:solidFill>
                </a:uFill>
                <a:latin typeface="Times New Roman"/>
                <a:ea typeface="Times New Roman"/>
              </a:rPr>
              <a:t> Campus is located 8 km outside the city of Córdoba, and has modern facilities with the latest and brand new technology. The campus is connected to the city centre by train (journey times of five minutes), a bus route and cycle lane</a:t>
            </a:r>
            <a:r>
              <a:rPr lang="en-GB" spc="-1" dirty="0" smtClean="0">
                <a:solidFill>
                  <a:srgbClr val="000000"/>
                </a:solidFill>
                <a:uFill>
                  <a:solidFill>
                    <a:srgbClr val="FFFFFF"/>
                  </a:solidFill>
                </a:uFill>
                <a:latin typeface="Times New Roman"/>
                <a:ea typeface="Times New Roman"/>
              </a:rPr>
              <a:t>.</a:t>
            </a:r>
            <a:endParaRPr lang="en-GB" spc="-1" dirty="0">
              <a:solidFill>
                <a:srgbClr val="000000"/>
              </a:solidFill>
              <a:uFill>
                <a:solidFill>
                  <a:srgbClr val="FFFFFF"/>
                </a:solidFill>
              </a:uFill>
              <a:latin typeface="Times New Roman"/>
              <a:ea typeface="Times New Roman"/>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Apart from the departmental buildings, other notable buildings include the lecture </a:t>
            </a:r>
            <a:r>
              <a:rPr lang="en-GB" spc="-1" dirty="0" err="1">
                <a:solidFill>
                  <a:srgbClr val="000000"/>
                </a:solidFill>
                <a:uFill>
                  <a:solidFill>
                    <a:srgbClr val="FFFFFF"/>
                  </a:solidFill>
                </a:uFill>
                <a:latin typeface="Times New Roman"/>
                <a:ea typeface="Times New Roman"/>
              </a:rPr>
              <a:t>theater</a:t>
            </a:r>
            <a:r>
              <a:rPr lang="en-GB" spc="-1" dirty="0">
                <a:solidFill>
                  <a:srgbClr val="000000"/>
                </a:solidFill>
                <a:uFill>
                  <a:solidFill>
                    <a:srgbClr val="FFFFFF"/>
                  </a:solidFill>
                </a:uFill>
                <a:latin typeface="Times New Roman"/>
                <a:ea typeface="Times New Roman"/>
              </a:rPr>
              <a:t>, </a:t>
            </a:r>
            <a:r>
              <a:rPr lang="en-GB" spc="-1" dirty="0">
                <a:solidFill>
                  <a:srgbClr val="000000"/>
                </a:solidFill>
                <a:uFill>
                  <a:solidFill>
                    <a:srgbClr val="FFFFFF"/>
                  </a:solidFill>
                </a:uFill>
                <a:latin typeface="Times New Roman"/>
                <a:ea typeface="Times New Roman"/>
              </a:rPr>
              <a:t>the veterinary </a:t>
            </a:r>
            <a:r>
              <a:rPr lang="en-GB" spc="-1" dirty="0" err="1">
                <a:solidFill>
                  <a:srgbClr val="000000"/>
                </a:solidFill>
                <a:uFill>
                  <a:solidFill>
                    <a:srgbClr val="FFFFFF"/>
                  </a:solidFill>
                </a:uFill>
                <a:latin typeface="Times New Roman"/>
                <a:ea typeface="Times New Roman"/>
              </a:rPr>
              <a:t>hostpital</a:t>
            </a:r>
            <a:r>
              <a:rPr lang="en-GB" spc="-1" dirty="0">
                <a:solidFill>
                  <a:srgbClr val="000000"/>
                </a:solidFill>
                <a:uFill>
                  <a:solidFill>
                    <a:srgbClr val="FFFFFF"/>
                  </a:solidFill>
                </a:uFill>
                <a:latin typeface="Times New Roman"/>
                <a:ea typeface="Times New Roman"/>
              </a:rPr>
              <a:t> and the Assembly Hall</a:t>
            </a:r>
          </a:p>
          <a:p>
            <a:pPr marL="216000" indent="-216000" algn="just">
              <a:lnSpc>
                <a:spcPct val="150000"/>
              </a:lnSpc>
            </a:pPr>
            <a:r>
              <a:rPr lang="en-GB" spc="-1" dirty="0">
                <a:solidFill>
                  <a:srgbClr val="000000"/>
                </a:solidFill>
                <a:uFill>
                  <a:solidFill>
                    <a:srgbClr val="FFFFFF"/>
                  </a:solidFill>
                </a:uFill>
                <a:latin typeface="Times New Roman"/>
                <a:ea typeface="Times New Roman"/>
              </a:rPr>
              <a:t>To be mentioned as well: central Library, modern sport facilities, a dormitory, an Experimental Farm, among others. </a:t>
            </a:r>
          </a:p>
          <a:p>
            <a:pPr marL="216000" indent="-216000" algn="just">
              <a:lnSpc>
                <a:spcPct val="150000"/>
              </a:lnSpc>
            </a:pPr>
            <a:endParaRPr lang="en-GB" sz="2800" spc="-1" dirty="0">
              <a:solidFill>
                <a:srgbClr val="000000"/>
              </a:solidFill>
              <a:uFill>
                <a:solidFill>
                  <a:srgbClr val="FFFFFF"/>
                </a:solidFill>
              </a:uFill>
              <a:latin typeface="Arial"/>
            </a:endParaRPr>
          </a:p>
          <a:p>
            <a:pPr marL="216000" indent="-216000" algn="just">
              <a:lnSpc>
                <a:spcPct val="150000"/>
              </a:lnSpc>
            </a:pPr>
            <a:endParaRPr lang="en-GB" sz="20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endParaRPr lang="en-US" dirty="0"/>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7</a:t>
            </a:fld>
            <a:endParaRPr lang="es-ES_tradnl"/>
          </a:p>
        </p:txBody>
      </p:sp>
    </p:spTree>
    <p:extLst>
      <p:ext uri="{BB962C8B-B14F-4D97-AF65-F5344CB8AC3E}">
        <p14:creationId xmlns:p14="http://schemas.microsoft.com/office/powerpoint/2010/main" val="144249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spc="-1" dirty="0">
                <a:solidFill>
                  <a:srgbClr val="000000"/>
                </a:solidFill>
                <a:uFill>
                  <a:solidFill>
                    <a:srgbClr val="FFFFFF"/>
                  </a:solidFill>
                </a:uFill>
                <a:latin typeface="Times New Roman"/>
                <a:ea typeface="Times New Roman"/>
              </a:rPr>
              <a:t>The Colleges and Schools located at </a:t>
            </a:r>
            <a:r>
              <a:rPr lang="en-GB" spc="-1" dirty="0" err="1">
                <a:solidFill>
                  <a:srgbClr val="000000"/>
                </a:solidFill>
                <a:uFill>
                  <a:solidFill>
                    <a:srgbClr val="FFFFFF"/>
                  </a:solidFill>
                </a:uFill>
                <a:latin typeface="Times New Roman"/>
                <a:ea typeface="Times New Roman"/>
              </a:rPr>
              <a:t>Rabanales</a:t>
            </a:r>
            <a:r>
              <a:rPr lang="en-GB" spc="-1" dirty="0">
                <a:solidFill>
                  <a:srgbClr val="000000"/>
                </a:solidFill>
                <a:uFill>
                  <a:solidFill>
                    <a:srgbClr val="FFFFFF"/>
                  </a:solidFill>
                </a:uFill>
                <a:latin typeface="Times New Roman"/>
                <a:ea typeface="Times New Roman"/>
              </a:rPr>
              <a:t> are: </a:t>
            </a:r>
            <a:endParaRPr lang="en-GB" sz="16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pPr marL="216000" indent="-216000" algn="just">
              <a:lnSpc>
                <a:spcPct val="150000"/>
              </a:lnSpc>
            </a:pPr>
            <a:r>
              <a:rPr lang="en-GB" sz="1600" spc="-1" dirty="0">
                <a:solidFill>
                  <a:srgbClr val="000000"/>
                </a:solidFill>
                <a:uFill>
                  <a:solidFill>
                    <a:srgbClr val="FFFFFF"/>
                  </a:solidFill>
                </a:uFill>
                <a:latin typeface="Wingdings"/>
                <a:ea typeface="Wingdings"/>
              </a:rPr>
              <a:t></a:t>
            </a:r>
            <a:r>
              <a:rPr lang="en-GB" spc="-1" dirty="0">
                <a:solidFill>
                  <a:srgbClr val="000000"/>
                </a:solidFill>
                <a:uFill>
                  <a:solidFill>
                    <a:srgbClr val="FFFFFF"/>
                  </a:solidFill>
                </a:uFill>
                <a:latin typeface="Times New Roman"/>
                <a:ea typeface="Times New Roman"/>
              </a:rPr>
              <a:t>Veterinary Medicine School; </a:t>
            </a:r>
            <a:endParaRPr lang="en-GB" sz="1600" spc="-1" dirty="0">
              <a:solidFill>
                <a:srgbClr val="000000"/>
              </a:solidFill>
              <a:uFill>
                <a:solidFill>
                  <a:srgbClr val="FFFFFF"/>
                </a:solidFill>
              </a:uFill>
              <a:latin typeface="Arial"/>
            </a:endParaRPr>
          </a:p>
          <a:p>
            <a:pPr marL="216000" indent="-216000" algn="just">
              <a:lnSpc>
                <a:spcPct val="150000"/>
              </a:lnSpc>
            </a:pPr>
            <a:r>
              <a:rPr lang="en-GB" sz="1600" spc="-1" dirty="0">
                <a:solidFill>
                  <a:srgbClr val="000000"/>
                </a:solidFill>
                <a:uFill>
                  <a:solidFill>
                    <a:srgbClr val="FFFFFF"/>
                  </a:solidFill>
                </a:uFill>
                <a:latin typeface="Wingdings"/>
                <a:ea typeface="Wingdings"/>
              </a:rPr>
              <a:t></a:t>
            </a:r>
            <a:r>
              <a:rPr lang="en-GB" spc="-1" dirty="0">
                <a:solidFill>
                  <a:srgbClr val="000000"/>
                </a:solidFill>
                <a:uFill>
                  <a:solidFill>
                    <a:srgbClr val="FFFFFF"/>
                  </a:solidFill>
                </a:uFill>
                <a:latin typeface="Times New Roman"/>
                <a:ea typeface="Times New Roman"/>
              </a:rPr>
              <a:t>Sciences School; </a:t>
            </a:r>
            <a:endParaRPr lang="en-GB" sz="1600" spc="-1" dirty="0">
              <a:solidFill>
                <a:srgbClr val="000000"/>
              </a:solidFill>
              <a:uFill>
                <a:solidFill>
                  <a:srgbClr val="FFFFFF"/>
                </a:solidFill>
              </a:uFill>
              <a:latin typeface="Arial"/>
            </a:endParaRPr>
          </a:p>
          <a:p>
            <a:pPr marL="216000" indent="-216000" algn="just">
              <a:lnSpc>
                <a:spcPct val="150000"/>
              </a:lnSpc>
            </a:pPr>
            <a:r>
              <a:rPr lang="en-GB" sz="1600" spc="-1" dirty="0">
                <a:solidFill>
                  <a:srgbClr val="000000"/>
                </a:solidFill>
                <a:uFill>
                  <a:solidFill>
                    <a:srgbClr val="FFFFFF"/>
                  </a:solidFill>
                </a:uFill>
                <a:latin typeface="Wingdings"/>
                <a:ea typeface="Wingdings"/>
              </a:rPr>
              <a:t></a:t>
            </a:r>
            <a:r>
              <a:rPr lang="en-GB" spc="-1" dirty="0">
                <a:solidFill>
                  <a:srgbClr val="000000"/>
                </a:solidFill>
                <a:uFill>
                  <a:solidFill>
                    <a:srgbClr val="FFFFFF"/>
                  </a:solidFill>
                </a:uFill>
                <a:latin typeface="Times New Roman"/>
                <a:ea typeface="Times New Roman"/>
              </a:rPr>
              <a:t>Agriculture and Forestry Engineering School; </a:t>
            </a:r>
            <a:endParaRPr lang="en-GB" sz="1600" spc="-1" dirty="0">
              <a:solidFill>
                <a:srgbClr val="000000"/>
              </a:solidFill>
              <a:uFill>
                <a:solidFill>
                  <a:srgbClr val="FFFFFF"/>
                </a:solidFill>
              </a:uFill>
              <a:latin typeface="Arial"/>
            </a:endParaRPr>
          </a:p>
          <a:p>
            <a:pPr marL="216000" indent="-216000" algn="just">
              <a:lnSpc>
                <a:spcPct val="150000"/>
              </a:lnSpc>
            </a:pPr>
            <a:r>
              <a:rPr lang="en-GB" sz="1600" spc="-1" dirty="0">
                <a:solidFill>
                  <a:srgbClr val="000000"/>
                </a:solidFill>
                <a:uFill>
                  <a:solidFill>
                    <a:srgbClr val="FFFFFF"/>
                  </a:solidFill>
                </a:uFill>
                <a:latin typeface="Wingdings"/>
                <a:ea typeface="Wingdings"/>
              </a:rPr>
              <a:t></a:t>
            </a:r>
            <a:r>
              <a:rPr lang="en-GB" spc="-1" dirty="0">
                <a:solidFill>
                  <a:srgbClr val="000000"/>
                </a:solidFill>
                <a:uFill>
                  <a:solidFill>
                    <a:srgbClr val="FFFFFF"/>
                  </a:solidFill>
                </a:uFill>
                <a:latin typeface="Times New Roman"/>
                <a:ea typeface="Times New Roman"/>
              </a:rPr>
              <a:t>Higher Polytechnic School</a:t>
            </a:r>
            <a:endParaRPr lang="en-GB" sz="1600" spc="-1" dirty="0">
              <a:solidFill>
                <a:srgbClr val="000000"/>
              </a:solidFill>
              <a:uFill>
                <a:solidFill>
                  <a:srgbClr val="FFFFFF"/>
                </a:solidFill>
              </a:uFill>
              <a:latin typeface="Arial"/>
            </a:endParaRPr>
          </a:p>
          <a:p>
            <a:pPr marL="216000" indent="-216000" algn="just">
              <a:lnSpc>
                <a:spcPct val="150000"/>
              </a:lnSpc>
            </a:pPr>
            <a:endParaRPr lang="en-GB" sz="1600" spc="-1" dirty="0">
              <a:solidFill>
                <a:srgbClr val="000000"/>
              </a:solidFill>
              <a:uFill>
                <a:solidFill>
                  <a:srgbClr val="FFFFFF"/>
                </a:solidFill>
              </a:uFill>
              <a:latin typeface="Arial"/>
            </a:endParaRPr>
          </a:p>
          <a:p>
            <a:pPr marL="216000" indent="-216000" algn="just">
              <a:lnSpc>
                <a:spcPct val="150000"/>
              </a:lnSpc>
            </a:pPr>
            <a:r>
              <a:rPr lang="en-GB" spc="-1" dirty="0">
                <a:solidFill>
                  <a:srgbClr val="000000"/>
                </a:solidFill>
                <a:uFill>
                  <a:solidFill>
                    <a:srgbClr val="FFFFFF"/>
                  </a:solidFill>
                </a:uFill>
                <a:latin typeface="Times New Roman"/>
                <a:ea typeface="Times New Roman"/>
              </a:rPr>
              <a:t>Not to be forgotten is the Higher Polytechnic School in </a:t>
            </a:r>
            <a:r>
              <a:rPr lang="en-GB" spc="-1" dirty="0" err="1">
                <a:solidFill>
                  <a:srgbClr val="000000"/>
                </a:solidFill>
                <a:uFill>
                  <a:solidFill>
                    <a:srgbClr val="FFFFFF"/>
                  </a:solidFill>
                </a:uFill>
                <a:latin typeface="Times New Roman"/>
                <a:ea typeface="Times New Roman"/>
              </a:rPr>
              <a:t>Belmez</a:t>
            </a:r>
            <a:r>
              <a:rPr lang="en-GB" spc="-1" dirty="0">
                <a:solidFill>
                  <a:srgbClr val="000000"/>
                </a:solidFill>
                <a:uFill>
                  <a:solidFill>
                    <a:srgbClr val="FFFFFF"/>
                  </a:solidFill>
                </a:uFill>
                <a:latin typeface="Times New Roman"/>
                <a:ea typeface="Times New Roman"/>
              </a:rPr>
              <a:t>, located not at the </a:t>
            </a:r>
            <a:r>
              <a:rPr lang="en-GB" spc="-1" dirty="0" err="1">
                <a:solidFill>
                  <a:srgbClr val="000000"/>
                </a:solidFill>
                <a:uFill>
                  <a:solidFill>
                    <a:srgbClr val="FFFFFF"/>
                  </a:solidFill>
                </a:uFill>
                <a:latin typeface="Times New Roman"/>
                <a:ea typeface="Times New Roman"/>
              </a:rPr>
              <a:t>Rabanales</a:t>
            </a:r>
            <a:r>
              <a:rPr lang="en-GB" spc="-1" dirty="0">
                <a:solidFill>
                  <a:srgbClr val="000000"/>
                </a:solidFill>
                <a:uFill>
                  <a:solidFill>
                    <a:srgbClr val="FFFFFF"/>
                  </a:solidFill>
                </a:uFill>
                <a:latin typeface="Times New Roman"/>
                <a:ea typeface="Times New Roman"/>
              </a:rPr>
              <a:t> campus but in a small town in the north of the province, as mentioned before. </a:t>
            </a:r>
            <a:endParaRPr lang="en-GB" sz="16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8</a:t>
            </a:fld>
            <a:endParaRPr lang="es-ES_tradnl"/>
          </a:p>
        </p:txBody>
      </p:sp>
    </p:spTree>
    <p:extLst>
      <p:ext uri="{BB962C8B-B14F-4D97-AF65-F5344CB8AC3E}">
        <p14:creationId xmlns:p14="http://schemas.microsoft.com/office/powerpoint/2010/main" val="173793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16000" indent="-216000" algn="just">
              <a:lnSpc>
                <a:spcPct val="150000"/>
              </a:lnSpc>
            </a:pPr>
            <a:r>
              <a:rPr lang="en-GB" b="1" spc="-1" dirty="0">
                <a:solidFill>
                  <a:srgbClr val="000000"/>
                </a:solidFill>
                <a:uFill>
                  <a:solidFill>
                    <a:srgbClr val="FFFFFF"/>
                  </a:solidFill>
                </a:uFill>
                <a:latin typeface="Times New Roman"/>
                <a:ea typeface="Times New Roman"/>
              </a:rPr>
              <a:t>2) Health Sciences Campus</a:t>
            </a:r>
            <a:endParaRPr lang="en-GB" b="1" spc="-1" dirty="0">
              <a:solidFill>
                <a:srgbClr val="000000"/>
              </a:solidFill>
              <a:uFill>
                <a:solidFill>
                  <a:srgbClr val="FFFFFF"/>
                </a:solidFill>
              </a:uFill>
              <a:latin typeface="Times New Roman"/>
              <a:ea typeface="Times New Roman"/>
            </a:endParaRPr>
          </a:p>
          <a:p>
            <a:pPr marL="216000" indent="-216000" algn="just">
              <a:lnSpc>
                <a:spcPct val="150000"/>
              </a:lnSpc>
            </a:pPr>
            <a:r>
              <a:rPr lang="en-GB" b="1" spc="-1" dirty="0">
                <a:solidFill>
                  <a:srgbClr val="000000"/>
                </a:solidFill>
                <a:uFill>
                  <a:solidFill>
                    <a:srgbClr val="FFFFFF"/>
                  </a:solidFill>
                </a:uFill>
                <a:latin typeface="Times New Roman"/>
                <a:ea typeface="Times New Roman"/>
              </a:rPr>
              <a:t>This campus is located on the western side of the city, nearby the Reina Sofia University Hospital. </a:t>
            </a:r>
            <a:endParaRPr lang="en-GB" b="1" spc="-1" dirty="0">
              <a:solidFill>
                <a:srgbClr val="000000"/>
              </a:solidFill>
              <a:uFill>
                <a:solidFill>
                  <a:srgbClr val="FFFFFF"/>
                </a:solidFill>
              </a:uFill>
              <a:latin typeface="Times New Roman"/>
              <a:ea typeface="Times New Roman"/>
            </a:endParaRPr>
          </a:p>
          <a:p>
            <a:pPr marL="216000" indent="-216000" algn="just">
              <a:lnSpc>
                <a:spcPct val="150000"/>
              </a:lnSpc>
            </a:pPr>
            <a:r>
              <a:rPr lang="en-GB" b="1" spc="-1" dirty="0">
                <a:solidFill>
                  <a:srgbClr val="000000"/>
                </a:solidFill>
                <a:uFill>
                  <a:solidFill>
                    <a:srgbClr val="FFFFFF"/>
                  </a:solidFill>
                </a:uFill>
                <a:latin typeface="Times New Roman"/>
                <a:ea typeface="Times New Roman"/>
              </a:rPr>
              <a:t>The hospital works closely with the Medicine and Nursing School, which is located nearby. </a:t>
            </a:r>
          </a:p>
          <a:p>
            <a:pPr marL="216000" indent="-216000" algn="just">
              <a:lnSpc>
                <a:spcPct val="150000"/>
              </a:lnSpc>
            </a:pPr>
            <a:r>
              <a:rPr lang="en-GB" b="1" spc="-1" dirty="0">
                <a:solidFill>
                  <a:srgbClr val="000000"/>
                </a:solidFill>
                <a:uFill>
                  <a:solidFill>
                    <a:srgbClr val="FFFFFF"/>
                  </a:solidFill>
                </a:uFill>
                <a:latin typeface="Times New Roman"/>
                <a:ea typeface="Times New Roman"/>
              </a:rPr>
              <a:t>There it is also the IMIBIC to be found: one of the most prestigious research centre in Europe. </a:t>
            </a:r>
            <a:endParaRPr lang="en-GB" b="1" spc="-1" dirty="0">
              <a:solidFill>
                <a:srgbClr val="000000"/>
              </a:solidFill>
              <a:uFill>
                <a:solidFill>
                  <a:srgbClr val="FFFFFF"/>
                </a:solidFill>
              </a:uFill>
              <a:latin typeface="Times New Roman"/>
              <a:ea typeface="Times New Roman"/>
            </a:endParaRPr>
          </a:p>
          <a:p>
            <a:pPr marL="216000" indent="-216000" algn="just">
              <a:lnSpc>
                <a:spcPct val="150000"/>
              </a:lnSpc>
            </a:pPr>
            <a:r>
              <a:rPr lang="en-GB" b="1" spc="-1" dirty="0">
                <a:solidFill>
                  <a:srgbClr val="000000"/>
                </a:solidFill>
                <a:uFill>
                  <a:solidFill>
                    <a:srgbClr val="FFFFFF"/>
                  </a:solidFill>
                </a:uFill>
                <a:latin typeface="Times New Roman"/>
                <a:ea typeface="Times New Roman"/>
              </a:rPr>
              <a:t>The Education School is also to be found in this western campus as well as sport facilities (a sports hall and tennis courts) and our main dormitory. </a:t>
            </a:r>
          </a:p>
          <a:p>
            <a:pPr marL="216000" indent="-216000" algn="just">
              <a:lnSpc>
                <a:spcPct val="150000"/>
              </a:lnSpc>
            </a:pPr>
            <a:endParaRPr lang="en-GB" sz="2000" spc="-1" dirty="0">
              <a:solidFill>
                <a:srgbClr val="000000"/>
              </a:solidFill>
              <a:uFill>
                <a:solidFill>
                  <a:srgbClr val="FFFFFF"/>
                </a:solidFill>
              </a:uFill>
              <a:latin typeface="Arial"/>
            </a:endParaRPr>
          </a:p>
        </p:txBody>
      </p:sp>
      <p:sp>
        <p:nvSpPr>
          <p:cNvPr id="4" name="Marcador de número de diapositiva 3"/>
          <p:cNvSpPr>
            <a:spLocks noGrp="1"/>
          </p:cNvSpPr>
          <p:nvPr>
            <p:ph type="sldNum" sz="quarter" idx="10"/>
          </p:nvPr>
        </p:nvSpPr>
        <p:spPr/>
        <p:txBody>
          <a:bodyPr/>
          <a:lstStyle/>
          <a:p>
            <a:fld id="{D9CD57CE-225C-6A44-9500-5068A47AEEEB}" type="slidenum">
              <a:rPr lang="es-ES_tradnl" smtClean="0"/>
              <a:t>9</a:t>
            </a:fld>
            <a:endParaRPr lang="es-ES_tradnl"/>
          </a:p>
        </p:txBody>
      </p:sp>
    </p:spTree>
    <p:extLst>
      <p:ext uri="{BB962C8B-B14F-4D97-AF65-F5344CB8AC3E}">
        <p14:creationId xmlns:p14="http://schemas.microsoft.com/office/powerpoint/2010/main" val="52580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s-ES_tradnl" smtClean="0"/>
              <a:t>Clic para editar título</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11"/>
          </p:nvPr>
        </p:nvSpPr>
        <p:spPr>
          <a:xfrm>
            <a:off x="2396319" y="329308"/>
            <a:ext cx="3086292" cy="309201"/>
          </a:xfrm>
        </p:spPr>
        <p:txBody>
          <a:bodyPr/>
          <a:lstStyle/>
          <a:p>
            <a:endParaRPr lang="es-ES_tradnl"/>
          </a:p>
        </p:txBody>
      </p:sp>
      <p:sp>
        <p:nvSpPr>
          <p:cNvPr id="6" name="Slide Number Placeholder 5"/>
          <p:cNvSpPr>
            <a:spLocks noGrp="1"/>
          </p:cNvSpPr>
          <p:nvPr>
            <p:ph type="sldNum" sz="quarter" idx="12"/>
          </p:nvPr>
        </p:nvSpPr>
        <p:spPr>
          <a:xfrm>
            <a:off x="1434703" y="798973"/>
            <a:ext cx="802005" cy="503578"/>
          </a:xfrm>
        </p:spPr>
        <p:txBody>
          <a:bodyPr/>
          <a:lstStyle/>
          <a:p>
            <a:fld id="{1FD31F06-CF26-734E-9070-1BCFC81D19AA}" type="slidenum">
              <a:rPr lang="es-ES_tradnl" smtClean="0"/>
              <a:t>‹Nº›</a:t>
            </a:fld>
            <a:endParaRPr lang="es-ES_tradnl"/>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s-ES_tradnl" smtClean="0"/>
              <a:t>Clic para editar título</a:t>
            </a:r>
            <a:endParaRPr lang="en-US" dirty="0"/>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FD31F06-CF26-734E-9070-1BCFC81D19AA}" type="slidenum">
              <a:rPr lang="es-ES_tradnl" smtClean="0"/>
              <a:t>‹Nº›</a:t>
            </a:fld>
            <a:endParaRPr lang="es-ES_tradnl"/>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s-ES_tradnl" smtClean="0"/>
              <a:t>Clic para editar título</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dirty="0"/>
          </a:p>
        </p:txBody>
      </p:sp>
      <p:sp>
        <p:nvSpPr>
          <p:cNvPr id="3" name="Content Placeholder 2"/>
          <p:cNvSpPr>
            <a:spLocks noGrp="1"/>
          </p:cNvSpPr>
          <p:nvPr>
            <p:ph idx="1"/>
          </p:nvPr>
        </p:nvSpPr>
        <p:spPr/>
        <p:txBody>
          <a:bodyPr ancho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s-ES_tradnl" smtClean="0"/>
              <a:t>Clic para editar título</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s-ES_tradnl" smtClean="0"/>
              <a:t>Clic para editar título</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s-ES_tradnl" smtClean="0"/>
              <a:t>Clic para editar título</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1443491" y="2824270"/>
            <a:ext cx="3125766" cy="2644457"/>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889182" y="2821491"/>
            <a:ext cx="3125652" cy="2637371"/>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1FD31F06-CF26-734E-9070-1BCFC81D19AA}" type="slidenum">
              <a:rPr lang="es-ES_tradnl" smtClean="0"/>
              <a:t>‹Nº›</a:t>
            </a:fld>
            <a:endParaRPr lang="es-ES_tradnl"/>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s-ES_tradnl" smtClean="0"/>
              <a:t>Clic para editar título</a:t>
            </a:r>
            <a:endParaRPr lang="en-US" dirty="0"/>
          </a:p>
        </p:txBody>
      </p:sp>
      <p:sp>
        <p:nvSpPr>
          <p:cNvPr id="3" name="Date Placeholder 2"/>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1FD31F06-CF26-734E-9070-1BCFC81D19AA}" type="slidenum">
              <a:rPr lang="es-ES_tradnl" smtClean="0"/>
              <a:t>‹Nº›</a:t>
            </a:fld>
            <a:endParaRPr lang="es-ES_tradnl"/>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1FD31F06-CF26-734E-9070-1BCFC81D19AA}" type="slidenum">
              <a:rPr lang="es-ES_tradnl" smtClean="0"/>
              <a:t>‹Nº›</a:t>
            </a:fld>
            <a:endParaRPr lang="es-ES_tradnl"/>
          </a:p>
        </p:txBody>
      </p: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s-ES_tradnl" smtClean="0"/>
              <a:t>Clic para editar título</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260E5832-5ACC-AF44-88FB-2005E97C15EB}" type="datetimeFigureOut">
              <a:rPr lang="es-ES_tradnl" smtClean="0"/>
              <a:t>10/11/2017</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s-ES_tradnl" smtClean="0"/>
              <a:t>Clic para editar título</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smtClean="0"/>
              <a:t>Arrastre la imagen al marcador de posición o haga clic en el icono para agregarla</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_tradnl" smtClean="0"/>
              <a:t>Haga clic para modificar el estilo de texto del patrón</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260E5832-5ACC-AF44-88FB-2005E97C15EB}" type="datetimeFigureOut">
              <a:rPr lang="es-ES_tradnl" smtClean="0"/>
              <a:t>10/11/2017</a:t>
            </a:fld>
            <a:endParaRPr lang="es-ES_tradnl"/>
          </a:p>
        </p:txBody>
      </p:sp>
      <p:sp>
        <p:nvSpPr>
          <p:cNvPr id="6" name="Footer Placeholder 5"/>
          <p:cNvSpPr>
            <a:spLocks noGrp="1"/>
          </p:cNvSpPr>
          <p:nvPr>
            <p:ph type="ftr" sz="quarter" idx="11"/>
          </p:nvPr>
        </p:nvSpPr>
        <p:spPr>
          <a:xfrm>
            <a:off x="1437530" y="318641"/>
            <a:ext cx="3251553" cy="320931"/>
          </a:xfrm>
        </p:spPr>
        <p:txBody>
          <a:bodyPr/>
          <a:lstStyle/>
          <a:p>
            <a:endParaRPr lang="es-ES_tradnl"/>
          </a:p>
        </p:txBody>
      </p:sp>
      <p:sp>
        <p:nvSpPr>
          <p:cNvPr id="7" name="Slide Number Placeholder 6"/>
          <p:cNvSpPr>
            <a:spLocks noGrp="1"/>
          </p:cNvSpPr>
          <p:nvPr>
            <p:ph type="sldNum" sz="quarter" idx="12"/>
          </p:nvPr>
        </p:nvSpPr>
        <p:spPr/>
        <p:txBody>
          <a:bodyPr/>
          <a:lstStyle/>
          <a:p>
            <a:fld id="{1FD31F06-CF26-734E-9070-1BCFC81D19AA}" type="slidenum">
              <a:rPr lang="es-ES_tradnl" smtClean="0"/>
              <a:t>‹Nº›</a:t>
            </a:fld>
            <a:endParaRPr lang="es-ES_tradnl"/>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cstate="print">
            <a:extLst>
              <a:ext uri="{28A0092B-C50C-407E-A947-70E740481C1C}">
                <a14:useLocalDpi xmlns:a14="http://schemas.microsoft.com/office/drawing/2010/main"/>
              </a:ext>
            </a:extLst>
          </a:blip>
          <a:srcRect b="-1562"/>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260E5832-5ACC-AF44-88FB-2005E97C15EB}" type="datetimeFigureOut">
              <a:rPr lang="es-ES_tradnl" smtClean="0"/>
              <a:t>10/11/2017</a:t>
            </a:fld>
            <a:endParaRPr lang="es-ES_tradnl"/>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1FD31F06-CF26-734E-9070-1BCFC81D19AA}" type="slidenum">
              <a:rPr lang="es-ES_tradnl" smtClean="0"/>
              <a:t>‹Nº›</a:t>
            </a:fld>
            <a:endParaRPr lang="es-ES_tradnl"/>
          </a:p>
        </p:txBody>
      </p:sp>
    </p:spTree>
    <p:extLst>
      <p:ext uri="{BB962C8B-B14F-4D97-AF65-F5344CB8AC3E}">
        <p14:creationId xmlns:p14="http://schemas.microsoft.com/office/powerpoint/2010/main" val="3319082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5.jpeg"/><Relationship Id="rId5" Type="http://schemas.openxmlformats.org/officeDocument/2006/relationships/image" Target="../media/image40.png"/><Relationship Id="rId10" Type="http://schemas.openxmlformats.org/officeDocument/2006/relationships/image" Target="../media/image44.jpg"/><Relationship Id="rId4" Type="http://schemas.openxmlformats.org/officeDocument/2006/relationships/image" Target="../media/image39.jpe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tiff"/><Relationship Id="rId7" Type="http://schemas.openxmlformats.org/officeDocument/2006/relationships/image" Target="../media/image55.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tif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13" Type="http://schemas.microsoft.com/office/2007/relationships/hdphoto" Target="../media/hdphoto3.wdp"/><Relationship Id="rId18" Type="http://schemas.openxmlformats.org/officeDocument/2006/relationships/image" Target="../media/image12.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jpeg"/><Relationship Id="rId17" Type="http://schemas.openxmlformats.org/officeDocument/2006/relationships/image" Target="../media/image11.tiff"/><Relationship Id="rId2" Type="http://schemas.openxmlformats.org/officeDocument/2006/relationships/notesSlide" Target="../notesSlides/notesSlide4.xml"/><Relationship Id="rId16"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5" Type="http://schemas.microsoft.com/office/2007/relationships/hdphoto" Target="../media/hdphoto4.wdp"/><Relationship Id="rId10" Type="http://schemas.openxmlformats.org/officeDocument/2006/relationships/image" Target="../media/image7.jpe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tiff"/><Relationship Id="rId7"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tiff"/><Relationship Id="rId5" Type="http://schemas.openxmlformats.org/officeDocument/2006/relationships/image" Target="../media/image17.png"/><Relationship Id="rId10" Type="http://schemas.openxmlformats.org/officeDocument/2006/relationships/image" Target="../media/image22.tiff"/><Relationship Id="rId4" Type="http://schemas.openxmlformats.org/officeDocument/2006/relationships/image" Target="../media/image16.jpeg"/><Relationship Id="rId9"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g"/><Relationship Id="rId7"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Gnawledge_-_01_-_Flamencologa.mp3">
            <a:hlinkClick r:id="" action="ppaction://media"/>
          </p:cNvPr>
          <p:cNvPicPr>
            <a:picLocks noChangeAspect="1"/>
          </p:cNvPicPr>
          <p:nvPr>
            <a:audioFile r:link="rId2"/>
            <p:extLst>
              <p:ext uri="{DAA4B4D4-6D71-4841-9C94-3DE7FCFB9230}">
                <p14:media xmlns:p14="http://schemas.microsoft.com/office/powerpoint/2010/main" r:embed="rId1">
                  <p14:fade out="4000"/>
                </p14:media>
              </p:ext>
            </p:extLst>
          </p:nvPr>
        </p:nvPicPr>
        <p:blipFill>
          <a:blip r:embed="rId5"/>
          <a:stretch>
            <a:fillRect/>
          </a:stretch>
        </p:blipFill>
        <p:spPr>
          <a:xfrm>
            <a:off x="4241015" y="5303887"/>
            <a:ext cx="812800" cy="812800"/>
          </a:xfrm>
          <a:prstGeom prst="rect">
            <a:avLst/>
          </a:prstGeom>
        </p:spPr>
      </p:pic>
    </p:spTree>
    <p:extLst>
      <p:ext uri="{BB962C8B-B14F-4D97-AF65-F5344CB8AC3E}">
        <p14:creationId xmlns:p14="http://schemas.microsoft.com/office/powerpoint/2010/main" val="172850758"/>
      </p:ext>
    </p:extLst>
  </p:cSld>
  <p:clrMapOvr>
    <a:masterClrMapping/>
  </p:clrMapOvr>
  <mc:AlternateContent xmlns:mc="http://schemas.openxmlformats.org/markup-compatibility/2006" xmlns:p14="http://schemas.microsoft.com/office/powerpoint/2010/main">
    <mc:Choice Requires="p14">
      <p:transition spd="slow" p14:dur="4000" advClick="0" advTm="6000">
        <p14:vortex dir="r"/>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2495335" y="109827"/>
            <a:ext cx="6411556" cy="1165574"/>
            <a:chOff x="-640147" y="0"/>
            <a:chExt cx="5621847" cy="912600"/>
          </a:xfrm>
          <a:scene3d>
            <a:camera prst="orthographicFront">
              <a:rot lat="0" lon="0" rev="0"/>
            </a:camera>
            <a:lightRig rig="contrasting" dir="t">
              <a:rot lat="0" lon="0" rev="1200000"/>
            </a:lightRig>
          </a:scene3d>
        </p:grpSpPr>
        <p:sp>
          <p:nvSpPr>
            <p:cNvPr id="3" name="Rectángulo redondeado 2"/>
            <p:cNvSpPr/>
            <p:nvPr/>
          </p:nvSpPr>
          <p:spPr>
            <a:xfrm>
              <a:off x="-564628" y="0"/>
              <a:ext cx="5546328"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640147" y="44549"/>
              <a:ext cx="5577297"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4000" dirty="0" smtClean="0"/>
                <a:t>Humanities, Legal and Social Sciences Campus</a:t>
              </a:r>
              <a:endParaRPr lang="es-ES_tradnl" sz="3900" kern="1200" dirty="0"/>
            </a:p>
          </p:txBody>
        </p:sp>
      </p:grpSp>
      <p:pic>
        <p:nvPicPr>
          <p:cNvPr id="6" name="Imagen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408" y="215896"/>
            <a:ext cx="1751083" cy="14574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21927" y="4865927"/>
            <a:ext cx="2517727" cy="16784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2919" y="1680243"/>
            <a:ext cx="7199376" cy="2682240"/>
          </a:xfrm>
          <a:prstGeom prst="rect">
            <a:avLst/>
          </a:prstGeom>
          <a:effectLst>
            <a:outerShdw blurRad="139700" dist="152400" dir="2700000" algn="tl" rotWithShape="0">
              <a:prstClr val="black">
                <a:alpha val="40000"/>
              </a:prstClr>
            </a:outerShdw>
          </a:effectLst>
        </p:spPr>
      </p:pic>
      <p:pic>
        <p:nvPicPr>
          <p:cNvPr id="16" name="Imagen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80115" y="5094412"/>
            <a:ext cx="2289300" cy="1526200"/>
          </a:xfrm>
          <a:prstGeom prst="round2DiagRect">
            <a:avLst>
              <a:gd name="adj1" fmla="val 16667"/>
              <a:gd name="adj2" fmla="val 2368"/>
            </a:avLst>
          </a:prstGeom>
          <a:ln w="88900" cap="sq">
            <a:solidFill>
              <a:srgbClr val="FFFFFF"/>
            </a:solidFill>
            <a:miter lim="800000"/>
          </a:ln>
          <a:effectLst>
            <a:outerShdw blurRad="254000" algn="tl" rotWithShape="0">
              <a:srgbClr val="000000">
                <a:alpha val="43000"/>
              </a:srgbClr>
            </a:outerShdw>
          </a:effectLst>
        </p:spPr>
      </p:pic>
      <p:pic>
        <p:nvPicPr>
          <p:cNvPr id="19" name="Imagen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8297" y="2341411"/>
            <a:ext cx="2387037" cy="15913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tretch>
            <a:fillRect/>
          </a:stretch>
        </p:blipFill>
        <p:spPr>
          <a:xfrm>
            <a:off x="6750264" y="1474322"/>
            <a:ext cx="2145180" cy="12075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1498" y="4445298"/>
            <a:ext cx="1629969" cy="2140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Imagen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90110" y="3338348"/>
            <a:ext cx="1916780" cy="1275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2216550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2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par>
                          <p:cTn id="26" fill="hold">
                            <p:stCondLst>
                              <p:cond delay="3000"/>
                            </p:stCondLst>
                            <p:childTnLst>
                              <p:par>
                                <p:cTn id="27" presetID="55"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4000"/>
                            </p:stCondLst>
                            <p:childTnLst>
                              <p:par>
                                <p:cTn id="33" presetID="55"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par>
                          <p:cTn id="38" fill="hold">
                            <p:stCondLst>
                              <p:cond delay="5000"/>
                            </p:stCondLst>
                            <p:childTnLst>
                              <p:par>
                                <p:cTn id="39" presetID="55"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0.70"/>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childTnLst>
                          </p:cTn>
                        </p:par>
                        <p:par>
                          <p:cTn id="44" fill="hold">
                            <p:stCondLst>
                              <p:cond delay="6000"/>
                            </p:stCondLst>
                            <p:childTnLst>
                              <p:par>
                                <p:cTn id="45" presetID="55"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1000" fill="hold"/>
                                        <p:tgtEl>
                                          <p:spTgt spid="25"/>
                                        </p:tgtEl>
                                        <p:attrNameLst>
                                          <p:attrName>ppt_w</p:attrName>
                                        </p:attrNameLst>
                                      </p:cBhvr>
                                      <p:tavLst>
                                        <p:tav tm="0">
                                          <p:val>
                                            <p:strVal val="#ppt_w*0.70"/>
                                          </p:val>
                                        </p:tav>
                                        <p:tav tm="100000">
                                          <p:val>
                                            <p:strVal val="#ppt_w"/>
                                          </p:val>
                                        </p:tav>
                                      </p:tavLst>
                                    </p:anim>
                                    <p:anim calcmode="lin" valueType="num">
                                      <p:cBhvr>
                                        <p:cTn id="48" dur="1000" fill="hold"/>
                                        <p:tgtEl>
                                          <p:spTgt spid="25"/>
                                        </p:tgtEl>
                                        <p:attrNameLst>
                                          <p:attrName>ppt_h</p:attrName>
                                        </p:attrNameLst>
                                      </p:cBhvr>
                                      <p:tavLst>
                                        <p:tav tm="0">
                                          <p:val>
                                            <p:strVal val="#ppt_h"/>
                                          </p:val>
                                        </p:tav>
                                        <p:tav tm="100000">
                                          <p:val>
                                            <p:strVal val="#ppt_h"/>
                                          </p:val>
                                        </p:tav>
                                      </p:tavLst>
                                    </p:anim>
                                    <p:animEffect transition="in" filter="fade">
                                      <p:cBhvr>
                                        <p:cTn id="49" dur="1000"/>
                                        <p:tgtEl>
                                          <p:spTgt spid="25"/>
                                        </p:tgtEl>
                                      </p:cBhvr>
                                    </p:animEffect>
                                  </p:childTnLst>
                                </p:cTn>
                              </p:par>
                            </p:childTnLst>
                          </p:cTn>
                        </p:par>
                        <p:par>
                          <p:cTn id="50" fill="hold">
                            <p:stCondLst>
                              <p:cond delay="7000"/>
                            </p:stCondLst>
                            <p:childTnLst>
                              <p:par>
                                <p:cTn id="51" presetID="55"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p:cTn id="53" dur="1000" fill="hold"/>
                                        <p:tgtEl>
                                          <p:spTgt spid="43"/>
                                        </p:tgtEl>
                                        <p:attrNameLst>
                                          <p:attrName>ppt_w</p:attrName>
                                        </p:attrNameLst>
                                      </p:cBhvr>
                                      <p:tavLst>
                                        <p:tav tm="0">
                                          <p:val>
                                            <p:strVal val="#ppt_w*0.70"/>
                                          </p:val>
                                        </p:tav>
                                        <p:tav tm="100000">
                                          <p:val>
                                            <p:strVal val="#ppt_w"/>
                                          </p:val>
                                        </p:tav>
                                      </p:tavLst>
                                    </p:anim>
                                    <p:anim calcmode="lin" valueType="num">
                                      <p:cBhvr>
                                        <p:cTn id="54" dur="1000" fill="hold"/>
                                        <p:tgtEl>
                                          <p:spTgt spid="43"/>
                                        </p:tgtEl>
                                        <p:attrNameLst>
                                          <p:attrName>ppt_h</p:attrName>
                                        </p:attrNameLst>
                                      </p:cBhvr>
                                      <p:tavLst>
                                        <p:tav tm="0">
                                          <p:val>
                                            <p:strVal val="#ppt_h"/>
                                          </p:val>
                                        </p:tav>
                                        <p:tav tm="100000">
                                          <p:val>
                                            <p:strVal val="#ppt_h"/>
                                          </p:val>
                                        </p:tav>
                                      </p:tavLst>
                                    </p:anim>
                                    <p:animEffect transition="in" filter="fade">
                                      <p:cBhvr>
                                        <p:cTn id="55" dur="1000"/>
                                        <p:tgtEl>
                                          <p:spTgt spid="43"/>
                                        </p:tgtEl>
                                      </p:cBhvr>
                                    </p:animEffect>
                                  </p:childTnLst>
                                </p:cTn>
                              </p:par>
                            </p:childTnLst>
                          </p:cTn>
                        </p:par>
                        <p:par>
                          <p:cTn id="56" fill="hold">
                            <p:stCondLst>
                              <p:cond delay="8000"/>
                            </p:stCondLst>
                            <p:childTnLst>
                              <p:par>
                                <p:cTn id="57" presetID="3" presetClass="exit" presetSubtype="10" fill="hold" nodeType="afterEffect">
                                  <p:stCondLst>
                                    <p:cond delay="6000"/>
                                  </p:stCondLst>
                                  <p:childTnLst>
                                    <p:animEffect transition="out" filter="blinds(horizontal)">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par>
                                <p:cTn id="60" presetID="3" presetClass="exit" presetSubtype="10" fill="hold" nodeType="withEffect">
                                  <p:stCondLst>
                                    <p:cond delay="6000"/>
                                  </p:stCondLst>
                                  <p:childTnLst>
                                    <p:animEffect transition="out" filter="blinds(horizontal)">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9" presetClass="exit" presetSubtype="0" fill="hold" nodeType="withEffect">
                                  <p:stCondLst>
                                    <p:cond delay="6000"/>
                                  </p:stCondLst>
                                  <p:childTnLst>
                                    <p:animEffect transition="out" filter="dissolv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3" presetClass="exit" presetSubtype="10" fill="hold" nodeType="withEffect">
                                  <p:stCondLst>
                                    <p:cond delay="6000"/>
                                  </p:stCondLst>
                                  <p:childTnLst>
                                    <p:animEffect transition="out" filter="blinds(horizontal)">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3" presetClass="exit" presetSubtype="10" fill="hold" nodeType="withEffect">
                                  <p:stCondLst>
                                    <p:cond delay="6000"/>
                                  </p:stCondLst>
                                  <p:childTnLst>
                                    <p:animEffect transition="out" filter="blinds(horizontal)">
                                      <p:cBhvr>
                                        <p:cTn id="70" dur="500"/>
                                        <p:tgtEl>
                                          <p:spTgt spid="43"/>
                                        </p:tgtEl>
                                      </p:cBhvr>
                                    </p:animEffect>
                                    <p:set>
                                      <p:cBhvr>
                                        <p:cTn id="71" dur="1" fill="hold">
                                          <p:stCondLst>
                                            <p:cond delay="499"/>
                                          </p:stCondLst>
                                        </p:cTn>
                                        <p:tgtEl>
                                          <p:spTgt spid="43"/>
                                        </p:tgtEl>
                                        <p:attrNameLst>
                                          <p:attrName>style.visibility</p:attrName>
                                        </p:attrNameLst>
                                      </p:cBhvr>
                                      <p:to>
                                        <p:strVal val="hidden"/>
                                      </p:to>
                                    </p:set>
                                  </p:childTnLst>
                                </p:cTn>
                              </p:par>
                              <p:par>
                                <p:cTn id="72" presetID="3" presetClass="exit" presetSubtype="10" fill="hold" nodeType="withEffect">
                                  <p:stCondLst>
                                    <p:cond delay="5500"/>
                                  </p:stCondLst>
                                  <p:childTnLst>
                                    <p:animEffect transition="out" filter="blinds(horizontal)">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3" presetClass="exit" presetSubtype="10" fill="hold" nodeType="withEffect">
                                  <p:stCondLst>
                                    <p:cond delay="5500"/>
                                  </p:stCondLst>
                                  <p:childTnLst>
                                    <p:animEffect transition="out" filter="blinds(horizontal)">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3" presetClass="exit" presetSubtype="10" fill="hold" nodeType="withEffect">
                                  <p:stCondLst>
                                    <p:cond delay="5000"/>
                                  </p:stCondLst>
                                  <p:childTnLst>
                                    <p:animEffect transition="out" filter="blinds(horizontal)">
                                      <p:cBhvr>
                                        <p:cTn id="79" dur="500"/>
                                        <p:tgtEl>
                                          <p:spTgt spid="19"/>
                                        </p:tgtEl>
                                      </p:cBhvr>
                                    </p:animEffect>
                                    <p:set>
                                      <p:cBhvr>
                                        <p:cTn id="80" dur="1" fill="hold">
                                          <p:stCondLst>
                                            <p:cond delay="499"/>
                                          </p:stCondLst>
                                        </p:cTn>
                                        <p:tgtEl>
                                          <p:spTgt spid="19"/>
                                        </p:tgtEl>
                                        <p:attrNameLst>
                                          <p:attrName>style.visibility</p:attrName>
                                        </p:attrNameLst>
                                      </p:cBhvr>
                                      <p:to>
                                        <p:strVal val="hidden"/>
                                      </p:to>
                                    </p:set>
                                  </p:childTnLst>
                                </p:cTn>
                              </p:par>
                            </p:childTnLst>
                          </p:cTn>
                        </p:par>
                        <p:par>
                          <p:cTn id="81" fill="hold">
                            <p:stCondLst>
                              <p:cond delay="14500"/>
                            </p:stCondLst>
                            <p:childTnLst>
                              <p:par>
                                <p:cTn id="82" presetID="2" presetClass="exit" presetSubtype="2" fill="hold" nodeType="afterEffect">
                                  <p:stCondLst>
                                    <p:cond delay="0"/>
                                  </p:stCondLst>
                                  <p:childTnLst>
                                    <p:anim calcmode="lin" valueType="num">
                                      <p:cBhvr additive="base">
                                        <p:cTn id="83" dur="500"/>
                                        <p:tgtEl>
                                          <p:spTgt spid="2"/>
                                        </p:tgtEl>
                                        <p:attrNameLst>
                                          <p:attrName>ppt_x</p:attrName>
                                        </p:attrNameLst>
                                      </p:cBhvr>
                                      <p:tavLst>
                                        <p:tav tm="0">
                                          <p:val>
                                            <p:strVal val="ppt_x"/>
                                          </p:val>
                                        </p:tav>
                                        <p:tav tm="100000">
                                          <p:val>
                                            <p:strVal val="1+ppt_w/2"/>
                                          </p:val>
                                        </p:tav>
                                      </p:tavLst>
                                    </p:anim>
                                    <p:anim calcmode="lin" valueType="num">
                                      <p:cBhvr additive="base">
                                        <p:cTn id="84" dur="500"/>
                                        <p:tgtEl>
                                          <p:spTgt spid="2"/>
                                        </p:tgtEl>
                                        <p:attrNameLst>
                                          <p:attrName>ppt_y</p:attrName>
                                        </p:attrNameLst>
                                      </p:cBhvr>
                                      <p:tavLst>
                                        <p:tav tm="0">
                                          <p:val>
                                            <p:strVal val="ppt_y"/>
                                          </p:val>
                                        </p:tav>
                                        <p:tav tm="100000">
                                          <p:val>
                                            <p:strVal val="ppt_y"/>
                                          </p:val>
                                        </p:tav>
                                      </p:tavLst>
                                    </p:anim>
                                    <p:set>
                                      <p:cBhvr>
                                        <p:cTn id="8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76458" y="162436"/>
            <a:ext cx="6316573"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600" dirty="0" smtClean="0"/>
                <a:t>Human. &amp; Legal and Social Sci.</a:t>
              </a:r>
              <a:endParaRPr lang="es-ES_tradnl" sz="3600" kern="1200" dirty="0"/>
            </a:p>
          </p:txBody>
        </p:sp>
      </p:grpSp>
      <p:sp>
        <p:nvSpPr>
          <p:cNvPr id="5" name="CuadroTexto 4"/>
          <p:cNvSpPr txBox="1"/>
          <p:nvPr/>
        </p:nvSpPr>
        <p:spPr>
          <a:xfrm>
            <a:off x="1146456" y="1338606"/>
            <a:ext cx="2498103" cy="204671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spcBef>
                <a:spcPts val="567"/>
              </a:spcBef>
            </a:pPr>
            <a:r>
              <a:rPr lang="en-GB" sz="1400" b="1" dirty="0" smtClean="0"/>
              <a:t>PHILOSOPHY &amp; LET.</a:t>
            </a:r>
          </a:p>
          <a:p>
            <a:pPr lvl="1">
              <a:spcAft>
                <a:spcPts val="283"/>
              </a:spcAft>
            </a:pPr>
            <a:r>
              <a:rPr lang="en-GB" sz="1400" dirty="0" smtClean="0">
                <a:solidFill>
                  <a:srgbClr val="FFC000"/>
                </a:solidFill>
              </a:rPr>
              <a:t>History</a:t>
            </a:r>
          </a:p>
          <a:p>
            <a:pPr lvl="1">
              <a:spcAft>
                <a:spcPts val="283"/>
              </a:spcAft>
            </a:pPr>
            <a:r>
              <a:rPr lang="en-GB" sz="1400" dirty="0" smtClean="0">
                <a:solidFill>
                  <a:srgbClr val="FFC000"/>
                </a:solidFill>
              </a:rPr>
              <a:t>Art History</a:t>
            </a:r>
          </a:p>
          <a:p>
            <a:pPr lvl="1">
              <a:spcAft>
                <a:spcPts val="283"/>
              </a:spcAft>
            </a:pPr>
            <a:r>
              <a:rPr lang="en-GB" sz="1400" dirty="0" smtClean="0">
                <a:solidFill>
                  <a:srgbClr val="FFC000"/>
                </a:solidFill>
              </a:rPr>
              <a:t>Translation and Int.</a:t>
            </a:r>
          </a:p>
          <a:p>
            <a:pPr lvl="1">
              <a:spcAft>
                <a:spcPts val="283"/>
              </a:spcAft>
            </a:pPr>
            <a:r>
              <a:rPr lang="en-GB" sz="1400" dirty="0" smtClean="0">
                <a:solidFill>
                  <a:srgbClr val="FFC000"/>
                </a:solidFill>
              </a:rPr>
              <a:t>Spanish Studies</a:t>
            </a:r>
          </a:p>
          <a:p>
            <a:pPr lvl="1">
              <a:spcAft>
                <a:spcPts val="283"/>
              </a:spcAft>
            </a:pPr>
            <a:r>
              <a:rPr lang="en-GB" sz="1400" dirty="0" smtClean="0">
                <a:solidFill>
                  <a:srgbClr val="FFC000"/>
                </a:solidFill>
              </a:rPr>
              <a:t>English Studies</a:t>
            </a:r>
          </a:p>
          <a:p>
            <a:pPr lvl="1">
              <a:spcAft>
                <a:spcPts val="283"/>
              </a:spcAft>
            </a:pPr>
            <a:r>
              <a:rPr lang="en-GB" sz="1400" dirty="0" smtClean="0">
                <a:solidFill>
                  <a:srgbClr val="FFC000"/>
                </a:solidFill>
              </a:rPr>
              <a:t>Cultural </a:t>
            </a:r>
            <a:r>
              <a:rPr lang="en-GB" sz="1400" dirty="0" err="1" smtClean="0">
                <a:solidFill>
                  <a:srgbClr val="FFC000"/>
                </a:solidFill>
              </a:rPr>
              <a:t>Manag</a:t>
            </a:r>
            <a:r>
              <a:rPr lang="en-GB" sz="1400" dirty="0" smtClean="0">
                <a:solidFill>
                  <a:srgbClr val="FFC000"/>
                </a:solidFill>
              </a:rPr>
              <a:t>.</a:t>
            </a:r>
          </a:p>
          <a:p>
            <a:pPr lvl="1">
              <a:spcAft>
                <a:spcPts val="283"/>
              </a:spcAft>
            </a:pPr>
            <a:r>
              <a:rPr lang="en-GB" sz="1400" dirty="0" smtClean="0">
                <a:solidFill>
                  <a:srgbClr val="FFC000"/>
                </a:solidFill>
              </a:rPr>
              <a:t>Joint. Degrees</a:t>
            </a:r>
            <a:endParaRPr lang="en-GB" sz="1400" dirty="0">
              <a:solidFill>
                <a:srgbClr val="FFC000"/>
              </a:solidFill>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22782" y="2593515"/>
            <a:ext cx="1043554" cy="991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uadroTexto 6"/>
          <p:cNvSpPr txBox="1"/>
          <p:nvPr/>
        </p:nvSpPr>
        <p:spPr>
          <a:xfrm>
            <a:off x="5182700" y="1338605"/>
            <a:ext cx="2498103" cy="954107"/>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GB" sz="1400" b="1" dirty="0" smtClean="0"/>
              <a:t>EDUCATION SCIENCES</a:t>
            </a:r>
          </a:p>
          <a:p>
            <a:pPr lvl="1"/>
            <a:r>
              <a:rPr lang="en-GB" sz="1400" dirty="0" smtClean="0">
                <a:solidFill>
                  <a:srgbClr val="FFC000"/>
                </a:solidFill>
              </a:rPr>
              <a:t>Early Childhood Ed.</a:t>
            </a:r>
          </a:p>
          <a:p>
            <a:pPr lvl="1"/>
            <a:r>
              <a:rPr lang="en-GB" sz="1400" dirty="0" smtClean="0">
                <a:solidFill>
                  <a:srgbClr val="FFC000"/>
                </a:solidFill>
              </a:rPr>
              <a:t>Primary Education</a:t>
            </a:r>
          </a:p>
          <a:p>
            <a:pPr lvl="1"/>
            <a:r>
              <a:rPr lang="en-GB" sz="1400" dirty="0" smtClean="0">
                <a:solidFill>
                  <a:srgbClr val="FFC000"/>
                </a:solidFill>
              </a:rPr>
              <a:t>Social Education</a:t>
            </a:r>
            <a:endParaRPr lang="en-GB" sz="1400" dirty="0">
              <a:solidFill>
                <a:srgbClr val="FFC000"/>
              </a:solidFill>
            </a:endParaRPr>
          </a:p>
        </p:txBody>
      </p:sp>
      <p:pic>
        <p:nvPicPr>
          <p:cNvPr id="8" name="Imagen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4116" y="2266223"/>
            <a:ext cx="1074655" cy="6576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uadroTexto 8"/>
          <p:cNvSpPr txBox="1"/>
          <p:nvPr/>
        </p:nvSpPr>
        <p:spPr>
          <a:xfrm>
            <a:off x="1146456" y="3921761"/>
            <a:ext cx="2498103" cy="738664"/>
          </a:xfrm>
          <a:prstGeom prst="rect">
            <a:avLst/>
          </a:prstGeom>
          <a:solidFill>
            <a:srgbClr val="956926">
              <a:alpha val="65098"/>
            </a:srgb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en-GB" sz="1400" b="1" dirty="0" smtClean="0"/>
              <a:t>LABOUR SCIENCES</a:t>
            </a:r>
          </a:p>
          <a:p>
            <a:pPr lvl="1"/>
            <a:r>
              <a:rPr lang="en-GB" sz="1400" dirty="0" smtClean="0">
                <a:solidFill>
                  <a:srgbClr val="FFC000"/>
                </a:solidFill>
              </a:rPr>
              <a:t>Labour Sci.</a:t>
            </a:r>
          </a:p>
          <a:p>
            <a:pPr lvl="1"/>
            <a:r>
              <a:rPr lang="en-GB" sz="1400" dirty="0" smtClean="0">
                <a:solidFill>
                  <a:srgbClr val="FFC000"/>
                </a:solidFill>
              </a:rPr>
              <a:t>Tourism</a:t>
            </a:r>
            <a:endParaRPr lang="en-GB" sz="1400" dirty="0">
              <a:solidFill>
                <a:srgbClr val="FFC000"/>
              </a:solidFill>
            </a:endParaRPr>
          </a:p>
        </p:txBody>
      </p:sp>
      <p:sp>
        <p:nvSpPr>
          <p:cNvPr id="10" name="CuadroTexto 9"/>
          <p:cNvSpPr txBox="1"/>
          <p:nvPr/>
        </p:nvSpPr>
        <p:spPr>
          <a:xfrm>
            <a:off x="5182700" y="3391989"/>
            <a:ext cx="2688682" cy="1384995"/>
          </a:xfrm>
          <a:prstGeom prst="rect">
            <a:avLst/>
          </a:prstGeom>
          <a:solidFill>
            <a:srgbClr val="5A885C"/>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GB" sz="1400" b="1" dirty="0" smtClean="0"/>
              <a:t>LAW &amp; BUSINESS AND ECONOMIC SCI.</a:t>
            </a:r>
          </a:p>
          <a:p>
            <a:pPr lvl="1"/>
            <a:r>
              <a:rPr lang="en-GB" sz="1400" dirty="0" smtClean="0">
                <a:solidFill>
                  <a:srgbClr val="FFC000"/>
                </a:solidFill>
              </a:rPr>
              <a:t>Business Admin. and Management</a:t>
            </a:r>
          </a:p>
          <a:p>
            <a:pPr lvl="1"/>
            <a:r>
              <a:rPr lang="en-GB" sz="1400" dirty="0" smtClean="0">
                <a:solidFill>
                  <a:srgbClr val="FFC000"/>
                </a:solidFill>
              </a:rPr>
              <a:t>Law</a:t>
            </a:r>
          </a:p>
          <a:p>
            <a:pPr lvl="1"/>
            <a:r>
              <a:rPr lang="en-GB" sz="1400" dirty="0" smtClean="0">
                <a:solidFill>
                  <a:srgbClr val="FFC000"/>
                </a:solidFill>
              </a:rPr>
              <a:t>Joint D.</a:t>
            </a:r>
            <a:endParaRPr lang="en-GB" sz="1400" dirty="0">
              <a:solidFill>
                <a:srgbClr val="FFC000"/>
              </a:solidFill>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18144" y="4641403"/>
            <a:ext cx="785149" cy="792968"/>
          </a:xfrm>
          <a:prstGeom prst="round2DiagRect">
            <a:avLst>
              <a:gd name="adj1" fmla="val 16667"/>
              <a:gd name="adj2" fmla="val 1850"/>
            </a:avLst>
          </a:prstGeom>
          <a:ln w="88900" cap="sq">
            <a:solidFill>
              <a:srgbClr val="FFFFFF"/>
            </a:solidFill>
            <a:miter lim="800000"/>
          </a:ln>
          <a:effectLst>
            <a:outerShdw blurRad="254000" algn="tl" rotWithShape="0">
              <a:srgbClr val="000000">
                <a:alpha val="43000"/>
              </a:srgbClr>
            </a:outerShdw>
          </a:effectLst>
        </p:spPr>
      </p:pic>
      <p:pic>
        <p:nvPicPr>
          <p:cNvPr id="12" name="Imagen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96177" y="4291093"/>
            <a:ext cx="898933" cy="8819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Imagen 1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50661" y="4291093"/>
            <a:ext cx="872348" cy="8819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8945165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0.70"/>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strips(down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strVal val="#ppt_w*0.7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Effect transition="in" filter="fade">
                                      <p:cBhvr>
                                        <p:cTn id="56" dur="1000"/>
                                        <p:tgtEl>
                                          <p:spTgt spid="12"/>
                                        </p:tgtEl>
                                      </p:cBhvr>
                                    </p:animEffect>
                                  </p:childTnLst>
                                </p:cTn>
                              </p:par>
                              <p:par>
                                <p:cTn id="57" presetID="55"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1000" fill="hold"/>
                                        <p:tgtEl>
                                          <p:spTgt spid="16"/>
                                        </p:tgtEl>
                                        <p:attrNameLst>
                                          <p:attrName>ppt_w</p:attrName>
                                        </p:attrNameLst>
                                      </p:cBhvr>
                                      <p:tavLst>
                                        <p:tav tm="0">
                                          <p:val>
                                            <p:strVal val="#ppt_w*0.70"/>
                                          </p:val>
                                        </p:tav>
                                        <p:tav tm="100000">
                                          <p:val>
                                            <p:strVal val="#ppt_w"/>
                                          </p:val>
                                        </p:tav>
                                      </p:tavLst>
                                    </p:anim>
                                    <p:anim calcmode="lin" valueType="num">
                                      <p:cBhvr>
                                        <p:cTn id="60" dur="1000" fill="hold"/>
                                        <p:tgtEl>
                                          <p:spTgt spid="16"/>
                                        </p:tgtEl>
                                        <p:attrNameLst>
                                          <p:attrName>ppt_h</p:attrName>
                                        </p:attrNameLst>
                                      </p:cBhvr>
                                      <p:tavLst>
                                        <p:tav tm="0">
                                          <p:val>
                                            <p:strVal val="#ppt_h"/>
                                          </p:val>
                                        </p:tav>
                                        <p:tav tm="100000">
                                          <p:val>
                                            <p:strVal val="#ppt_h"/>
                                          </p:val>
                                        </p:tav>
                                      </p:tavLst>
                                    </p:anim>
                                    <p:animEffect transition="in" filter="fade">
                                      <p:cBhvr>
                                        <p:cTn id="61" dur="1000"/>
                                        <p:tgtEl>
                                          <p:spTgt spid="16"/>
                                        </p:tgtEl>
                                      </p:cBhvr>
                                    </p:animEffect>
                                  </p:childTnLst>
                                </p:cTn>
                              </p:par>
                            </p:childTnLst>
                          </p:cTn>
                        </p:par>
                        <p:par>
                          <p:cTn id="62" fill="hold">
                            <p:stCondLst>
                              <p:cond delay="1000"/>
                            </p:stCondLst>
                            <p:childTnLst>
                              <p:par>
                                <p:cTn id="63" presetID="9" presetClass="exit" presetSubtype="0" fill="hold" grpId="1" nodeType="afterEffect">
                                  <p:stCondLst>
                                    <p:cond delay="6000"/>
                                  </p:stCondLst>
                                  <p:childTnLst>
                                    <p:animEffect transition="out" filter="dissolv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par>
                                <p:cTn id="66" presetID="9" presetClass="exit" presetSubtype="0" fill="hold" grpId="1" nodeType="withEffect">
                                  <p:stCondLst>
                                    <p:cond delay="6000"/>
                                  </p:stCondLst>
                                  <p:childTnLst>
                                    <p:animEffect transition="out" filter="dissolv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9" presetClass="exit" presetSubtype="0" fill="hold" grpId="1" nodeType="withEffect">
                                  <p:stCondLst>
                                    <p:cond delay="5000"/>
                                  </p:stCondLst>
                                  <p:childTnLst>
                                    <p:animEffect transition="out" filter="dissolv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9" presetClass="exit" presetSubtype="0" fill="hold" grpId="1" nodeType="withEffect">
                                  <p:stCondLst>
                                    <p:cond delay="5500"/>
                                  </p:stCondLst>
                                  <p:childTnLst>
                                    <p:animEffect transition="out" filter="dissolv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childTnLst>
                          </p:cTn>
                        </p:par>
                        <p:par>
                          <p:cTn id="75" fill="hold">
                            <p:stCondLst>
                              <p:cond delay="7500"/>
                            </p:stCondLst>
                            <p:childTnLst>
                              <p:par>
                                <p:cTn id="76" presetID="23" presetClass="exit" presetSubtype="32" fill="hold" nodeType="afterEffect">
                                  <p:stCondLst>
                                    <p:cond delay="0"/>
                                  </p:stCondLst>
                                  <p:childTnLst>
                                    <p:anim calcmode="lin" valueType="num">
                                      <p:cBhvr>
                                        <p:cTn id="77" dur="500"/>
                                        <p:tgtEl>
                                          <p:spTgt spid="6"/>
                                        </p:tgtEl>
                                        <p:attrNameLst>
                                          <p:attrName>ppt_w</p:attrName>
                                        </p:attrNameLst>
                                      </p:cBhvr>
                                      <p:tavLst>
                                        <p:tav tm="0">
                                          <p:val>
                                            <p:strVal val="ppt_w"/>
                                          </p:val>
                                        </p:tav>
                                        <p:tav tm="100000">
                                          <p:val>
                                            <p:fltVal val="0"/>
                                          </p:val>
                                        </p:tav>
                                      </p:tavLst>
                                    </p:anim>
                                    <p:anim calcmode="lin" valueType="num">
                                      <p:cBhvr>
                                        <p:cTn id="78" dur="500"/>
                                        <p:tgtEl>
                                          <p:spTgt spid="6"/>
                                        </p:tgtEl>
                                        <p:attrNameLst>
                                          <p:attrName>ppt_h</p:attrName>
                                        </p:attrNameLst>
                                      </p:cBhvr>
                                      <p:tavLst>
                                        <p:tav tm="0">
                                          <p:val>
                                            <p:strVal val="ppt_h"/>
                                          </p:val>
                                        </p:tav>
                                        <p:tav tm="100000">
                                          <p:val>
                                            <p:fltVal val="0"/>
                                          </p:val>
                                        </p:tav>
                                      </p:tavLst>
                                    </p:anim>
                                    <p:set>
                                      <p:cBhvr>
                                        <p:cTn id="79" dur="1" fill="hold">
                                          <p:stCondLst>
                                            <p:cond delay="499"/>
                                          </p:stCondLst>
                                        </p:cTn>
                                        <p:tgtEl>
                                          <p:spTgt spid="6"/>
                                        </p:tgtEl>
                                        <p:attrNameLst>
                                          <p:attrName>style.visibility</p:attrName>
                                        </p:attrNameLst>
                                      </p:cBhvr>
                                      <p:to>
                                        <p:strVal val="hidden"/>
                                      </p:to>
                                    </p:set>
                                  </p:childTnLst>
                                </p:cTn>
                              </p:par>
                              <p:par>
                                <p:cTn id="80" presetID="23" presetClass="exit" presetSubtype="32" fill="hold" nodeType="withEffect">
                                  <p:stCondLst>
                                    <p:cond delay="0"/>
                                  </p:stCondLst>
                                  <p:childTnLst>
                                    <p:anim calcmode="lin" valueType="num">
                                      <p:cBhvr>
                                        <p:cTn id="81" dur="500"/>
                                        <p:tgtEl>
                                          <p:spTgt spid="8"/>
                                        </p:tgtEl>
                                        <p:attrNameLst>
                                          <p:attrName>ppt_w</p:attrName>
                                        </p:attrNameLst>
                                      </p:cBhvr>
                                      <p:tavLst>
                                        <p:tav tm="0">
                                          <p:val>
                                            <p:strVal val="ppt_w"/>
                                          </p:val>
                                        </p:tav>
                                        <p:tav tm="100000">
                                          <p:val>
                                            <p:fltVal val="0"/>
                                          </p:val>
                                        </p:tav>
                                      </p:tavLst>
                                    </p:anim>
                                    <p:anim calcmode="lin" valueType="num">
                                      <p:cBhvr>
                                        <p:cTn id="82" dur="500"/>
                                        <p:tgtEl>
                                          <p:spTgt spid="8"/>
                                        </p:tgtEl>
                                        <p:attrNameLst>
                                          <p:attrName>ppt_h</p:attrName>
                                        </p:attrNameLst>
                                      </p:cBhvr>
                                      <p:tavLst>
                                        <p:tav tm="0">
                                          <p:val>
                                            <p:strVal val="ppt_h"/>
                                          </p:val>
                                        </p:tav>
                                        <p:tav tm="100000">
                                          <p:val>
                                            <p:fltVal val="0"/>
                                          </p:val>
                                        </p:tav>
                                      </p:tavLst>
                                    </p:anim>
                                    <p:set>
                                      <p:cBhvr>
                                        <p:cTn id="83" dur="1" fill="hold">
                                          <p:stCondLst>
                                            <p:cond delay="499"/>
                                          </p:stCondLst>
                                        </p:cTn>
                                        <p:tgtEl>
                                          <p:spTgt spid="8"/>
                                        </p:tgtEl>
                                        <p:attrNameLst>
                                          <p:attrName>style.visibility</p:attrName>
                                        </p:attrNameLst>
                                      </p:cBhvr>
                                      <p:to>
                                        <p:strVal val="hidden"/>
                                      </p:to>
                                    </p:set>
                                  </p:childTnLst>
                                </p:cTn>
                              </p:par>
                              <p:par>
                                <p:cTn id="84" presetID="23" presetClass="exit" presetSubtype="32" fill="hold" nodeType="withEffect">
                                  <p:stCondLst>
                                    <p:cond delay="0"/>
                                  </p:stCondLst>
                                  <p:childTnLst>
                                    <p:anim calcmode="lin" valueType="num">
                                      <p:cBhvr>
                                        <p:cTn id="85" dur="500"/>
                                        <p:tgtEl>
                                          <p:spTgt spid="11"/>
                                        </p:tgtEl>
                                        <p:attrNameLst>
                                          <p:attrName>ppt_w</p:attrName>
                                        </p:attrNameLst>
                                      </p:cBhvr>
                                      <p:tavLst>
                                        <p:tav tm="0">
                                          <p:val>
                                            <p:strVal val="ppt_w"/>
                                          </p:val>
                                        </p:tav>
                                        <p:tav tm="100000">
                                          <p:val>
                                            <p:fltVal val="0"/>
                                          </p:val>
                                        </p:tav>
                                      </p:tavLst>
                                    </p:anim>
                                    <p:anim calcmode="lin" valueType="num">
                                      <p:cBhvr>
                                        <p:cTn id="86" dur="500"/>
                                        <p:tgtEl>
                                          <p:spTgt spid="11"/>
                                        </p:tgtEl>
                                        <p:attrNameLst>
                                          <p:attrName>ppt_h</p:attrName>
                                        </p:attrNameLst>
                                      </p:cBhvr>
                                      <p:tavLst>
                                        <p:tav tm="0">
                                          <p:val>
                                            <p:strVal val="ppt_h"/>
                                          </p:val>
                                        </p:tav>
                                        <p:tav tm="100000">
                                          <p:val>
                                            <p:fltVal val="0"/>
                                          </p:val>
                                        </p:tav>
                                      </p:tavLst>
                                    </p:anim>
                                    <p:set>
                                      <p:cBhvr>
                                        <p:cTn id="87" dur="1" fill="hold">
                                          <p:stCondLst>
                                            <p:cond delay="499"/>
                                          </p:stCondLst>
                                        </p:cTn>
                                        <p:tgtEl>
                                          <p:spTgt spid="11"/>
                                        </p:tgtEl>
                                        <p:attrNameLst>
                                          <p:attrName>style.visibility</p:attrName>
                                        </p:attrNameLst>
                                      </p:cBhvr>
                                      <p:to>
                                        <p:strVal val="hidden"/>
                                      </p:to>
                                    </p:set>
                                  </p:childTnLst>
                                </p:cTn>
                              </p:par>
                              <p:par>
                                <p:cTn id="88" presetID="23" presetClass="exit" presetSubtype="32" fill="hold" nodeType="withEffect">
                                  <p:stCondLst>
                                    <p:cond delay="0"/>
                                  </p:stCondLst>
                                  <p:childTnLst>
                                    <p:anim calcmode="lin" valueType="num">
                                      <p:cBhvr>
                                        <p:cTn id="89" dur="500"/>
                                        <p:tgtEl>
                                          <p:spTgt spid="12"/>
                                        </p:tgtEl>
                                        <p:attrNameLst>
                                          <p:attrName>ppt_w</p:attrName>
                                        </p:attrNameLst>
                                      </p:cBhvr>
                                      <p:tavLst>
                                        <p:tav tm="0">
                                          <p:val>
                                            <p:strVal val="ppt_w"/>
                                          </p:val>
                                        </p:tav>
                                        <p:tav tm="100000">
                                          <p:val>
                                            <p:fltVal val="0"/>
                                          </p:val>
                                        </p:tav>
                                      </p:tavLst>
                                    </p:anim>
                                    <p:anim calcmode="lin" valueType="num">
                                      <p:cBhvr>
                                        <p:cTn id="90" dur="500"/>
                                        <p:tgtEl>
                                          <p:spTgt spid="12"/>
                                        </p:tgtEl>
                                        <p:attrNameLst>
                                          <p:attrName>ppt_h</p:attrName>
                                        </p:attrNameLst>
                                      </p:cBhvr>
                                      <p:tavLst>
                                        <p:tav tm="0">
                                          <p:val>
                                            <p:strVal val="ppt_h"/>
                                          </p:val>
                                        </p:tav>
                                        <p:tav tm="100000">
                                          <p:val>
                                            <p:fltVal val="0"/>
                                          </p:val>
                                        </p:tav>
                                      </p:tavLst>
                                    </p:anim>
                                    <p:set>
                                      <p:cBhvr>
                                        <p:cTn id="91" dur="1" fill="hold">
                                          <p:stCondLst>
                                            <p:cond delay="499"/>
                                          </p:stCondLst>
                                        </p:cTn>
                                        <p:tgtEl>
                                          <p:spTgt spid="12"/>
                                        </p:tgtEl>
                                        <p:attrNameLst>
                                          <p:attrName>style.visibility</p:attrName>
                                        </p:attrNameLst>
                                      </p:cBhvr>
                                      <p:to>
                                        <p:strVal val="hidden"/>
                                      </p:to>
                                    </p:set>
                                  </p:childTnLst>
                                </p:cTn>
                              </p:par>
                              <p:par>
                                <p:cTn id="92" presetID="23" presetClass="exit" presetSubtype="32" fill="hold" nodeType="withEffect">
                                  <p:stCondLst>
                                    <p:cond delay="0"/>
                                  </p:stCondLst>
                                  <p:childTnLst>
                                    <p:anim calcmode="lin" valueType="num">
                                      <p:cBhvr>
                                        <p:cTn id="93" dur="500"/>
                                        <p:tgtEl>
                                          <p:spTgt spid="16"/>
                                        </p:tgtEl>
                                        <p:attrNameLst>
                                          <p:attrName>ppt_w</p:attrName>
                                        </p:attrNameLst>
                                      </p:cBhvr>
                                      <p:tavLst>
                                        <p:tav tm="0">
                                          <p:val>
                                            <p:strVal val="ppt_w"/>
                                          </p:val>
                                        </p:tav>
                                        <p:tav tm="100000">
                                          <p:val>
                                            <p:fltVal val="0"/>
                                          </p:val>
                                        </p:tav>
                                      </p:tavLst>
                                    </p:anim>
                                    <p:anim calcmode="lin" valueType="num">
                                      <p:cBhvr>
                                        <p:cTn id="94" dur="500"/>
                                        <p:tgtEl>
                                          <p:spTgt spid="16"/>
                                        </p:tgtEl>
                                        <p:attrNameLst>
                                          <p:attrName>ppt_h</p:attrName>
                                        </p:attrNameLst>
                                      </p:cBhvr>
                                      <p:tavLst>
                                        <p:tav tm="0">
                                          <p:val>
                                            <p:strVal val="ppt_h"/>
                                          </p:val>
                                        </p:tav>
                                        <p:tav tm="100000">
                                          <p:val>
                                            <p:fltVal val="0"/>
                                          </p:val>
                                        </p:tav>
                                      </p:tavLst>
                                    </p:anim>
                                    <p:set>
                                      <p:cBhvr>
                                        <p:cTn id="95" dur="1" fill="hold">
                                          <p:stCondLst>
                                            <p:cond delay="499"/>
                                          </p:stCondLst>
                                        </p:cTn>
                                        <p:tgtEl>
                                          <p:spTgt spid="16"/>
                                        </p:tgtEl>
                                        <p:attrNameLst>
                                          <p:attrName>style.visibility</p:attrName>
                                        </p:attrNameLst>
                                      </p:cBhvr>
                                      <p:to>
                                        <p:strVal val="hidden"/>
                                      </p:to>
                                    </p:set>
                                  </p:childTnLst>
                                </p:cTn>
                              </p:par>
                            </p:childTnLst>
                          </p:cTn>
                        </p:par>
                        <p:par>
                          <p:cTn id="96" fill="hold">
                            <p:stCondLst>
                              <p:cond delay="8000"/>
                            </p:stCondLst>
                            <p:childTnLst>
                              <p:par>
                                <p:cTn id="97" presetID="2" presetClass="exit" presetSubtype="2" fill="hold" nodeType="afterEffect">
                                  <p:stCondLst>
                                    <p:cond delay="0"/>
                                  </p:stCondLst>
                                  <p:childTnLst>
                                    <p:anim calcmode="lin" valueType="num">
                                      <p:cBhvr additive="base">
                                        <p:cTn id="98" dur="500"/>
                                        <p:tgtEl>
                                          <p:spTgt spid="2"/>
                                        </p:tgtEl>
                                        <p:attrNameLst>
                                          <p:attrName>ppt_x</p:attrName>
                                        </p:attrNameLst>
                                      </p:cBhvr>
                                      <p:tavLst>
                                        <p:tav tm="0">
                                          <p:val>
                                            <p:strVal val="ppt_x"/>
                                          </p:val>
                                        </p:tav>
                                        <p:tav tm="100000">
                                          <p:val>
                                            <p:strVal val="1+ppt_w/2"/>
                                          </p:val>
                                        </p:tav>
                                      </p:tavLst>
                                    </p:anim>
                                    <p:anim calcmode="lin" valueType="num">
                                      <p:cBhvr additive="base">
                                        <p:cTn id="99" dur="500"/>
                                        <p:tgtEl>
                                          <p:spTgt spid="2"/>
                                        </p:tgtEl>
                                        <p:attrNameLst>
                                          <p:attrName>ppt_y</p:attrName>
                                        </p:attrNameLst>
                                      </p:cBhvr>
                                      <p:tavLst>
                                        <p:tav tm="0">
                                          <p:val>
                                            <p:strVal val="ppt_y"/>
                                          </p:val>
                                        </p:tav>
                                        <p:tav tm="100000">
                                          <p:val>
                                            <p:strVal val="ppt_y"/>
                                          </p:val>
                                        </p:tav>
                                      </p:tavLst>
                                    </p:anim>
                                    <p:set>
                                      <p:cBhvr>
                                        <p:cTn id="10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76458" y="162436"/>
            <a:ext cx="4685736"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600" dirty="0" smtClean="0">
                  <a:solidFill>
                    <a:schemeClr val="bg1"/>
                  </a:solidFill>
                </a:rPr>
                <a:t>English-taught Courses</a:t>
              </a:r>
              <a:endParaRPr lang="es-ES_tradnl" sz="3600" kern="1200" dirty="0">
                <a:solidFill>
                  <a:schemeClr val="bg1"/>
                </a:solidFill>
              </a:endParaRPr>
            </a:p>
          </p:txBody>
        </p:sp>
      </p:grpSp>
      <p:sp>
        <p:nvSpPr>
          <p:cNvPr id="5" name="CuadroTexto 4"/>
          <p:cNvSpPr txBox="1"/>
          <p:nvPr/>
        </p:nvSpPr>
        <p:spPr>
          <a:xfrm>
            <a:off x="1099322" y="1932495"/>
            <a:ext cx="2498103"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en-GB" sz="1400" dirty="0" smtClean="0"/>
              <a:t>F.  OF LABOUR SCIENCES</a:t>
            </a:r>
          </a:p>
          <a:p>
            <a:pPr marL="261938" lvl="1"/>
            <a:r>
              <a:rPr lang="en-GB" sz="1400" dirty="0" smtClean="0">
                <a:solidFill>
                  <a:srgbClr val="FFC000"/>
                </a:solidFill>
              </a:rPr>
              <a:t>6 in D. Tourism</a:t>
            </a:r>
            <a:endParaRPr lang="en-GB" sz="1400" dirty="0">
              <a:solidFill>
                <a:srgbClr val="FFC000"/>
              </a:solidFill>
            </a:endParaRPr>
          </a:p>
        </p:txBody>
      </p:sp>
      <p:sp>
        <p:nvSpPr>
          <p:cNvPr id="7" name="CuadroTexto 6"/>
          <p:cNvSpPr txBox="1"/>
          <p:nvPr/>
        </p:nvSpPr>
        <p:spPr>
          <a:xfrm>
            <a:off x="5135566" y="1932494"/>
            <a:ext cx="2498103" cy="58477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GB" sz="1400" dirty="0" smtClean="0"/>
              <a:t>S. OF ENGINEERING SCI.</a:t>
            </a:r>
          </a:p>
          <a:p>
            <a:pPr lvl="1"/>
            <a:r>
              <a:rPr lang="en-GB" sz="1400" dirty="0" smtClean="0">
                <a:solidFill>
                  <a:srgbClr val="FFC000"/>
                </a:solidFill>
              </a:rPr>
              <a:t>5 in Computer Sci</a:t>
            </a:r>
            <a:r>
              <a:rPr lang="en-GB" dirty="0" smtClean="0">
                <a:solidFill>
                  <a:srgbClr val="FFC000"/>
                </a:solidFill>
              </a:rPr>
              <a:t>.</a:t>
            </a:r>
            <a:endParaRPr lang="en-GB" dirty="0">
              <a:solidFill>
                <a:srgbClr val="FFC000"/>
              </a:solidFill>
            </a:endParaRPr>
          </a:p>
        </p:txBody>
      </p:sp>
      <p:sp>
        <p:nvSpPr>
          <p:cNvPr id="9" name="CuadroTexto 8"/>
          <p:cNvSpPr txBox="1"/>
          <p:nvPr/>
        </p:nvSpPr>
        <p:spPr>
          <a:xfrm>
            <a:off x="1099322" y="2614638"/>
            <a:ext cx="2498103" cy="738664"/>
          </a:xfrm>
          <a:prstGeom prst="rect">
            <a:avLst/>
          </a:prstGeom>
          <a:solidFill>
            <a:srgbClr val="956926">
              <a:alpha val="65098"/>
            </a:srgb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en-GB" sz="1400" dirty="0" smtClean="0"/>
              <a:t>F.  OF  VETERINARY M.</a:t>
            </a:r>
          </a:p>
          <a:p>
            <a:pPr marL="261938" lvl="1"/>
            <a:r>
              <a:rPr lang="en-GB" sz="1400" dirty="0" smtClean="0">
                <a:solidFill>
                  <a:srgbClr val="FFC000"/>
                </a:solidFill>
              </a:rPr>
              <a:t>9 in Veterinary </a:t>
            </a:r>
            <a:r>
              <a:rPr lang="en-GB" sz="1400" dirty="0" smtClean="0">
                <a:solidFill>
                  <a:srgbClr val="FFC000"/>
                </a:solidFill>
              </a:rPr>
              <a:t>M.</a:t>
            </a:r>
          </a:p>
          <a:p>
            <a:pPr marL="261938" lvl="1"/>
            <a:r>
              <a:rPr lang="en-GB" sz="1400" dirty="0" smtClean="0">
                <a:solidFill>
                  <a:srgbClr val="FFC000"/>
                </a:solidFill>
              </a:rPr>
              <a:t>7 </a:t>
            </a:r>
            <a:r>
              <a:rPr lang="en-GB" sz="1400" dirty="0" smtClean="0">
                <a:solidFill>
                  <a:srgbClr val="FFC000"/>
                </a:solidFill>
              </a:rPr>
              <a:t>in Food </a:t>
            </a:r>
            <a:r>
              <a:rPr lang="en-GB" sz="1400" dirty="0" err="1" smtClean="0">
                <a:solidFill>
                  <a:srgbClr val="FFC000"/>
                </a:solidFill>
              </a:rPr>
              <a:t>Sci</a:t>
            </a:r>
            <a:r>
              <a:rPr lang="en-GB" sz="1400" dirty="0" smtClean="0">
                <a:solidFill>
                  <a:srgbClr val="FFC000"/>
                </a:solidFill>
              </a:rPr>
              <a:t> &amp; T.</a:t>
            </a:r>
            <a:endParaRPr lang="en-GB" sz="1400" dirty="0">
              <a:solidFill>
                <a:srgbClr val="FFC000"/>
              </a:solidFill>
            </a:endParaRPr>
          </a:p>
        </p:txBody>
      </p:sp>
      <p:sp>
        <p:nvSpPr>
          <p:cNvPr id="10" name="CuadroTexto 9"/>
          <p:cNvSpPr txBox="1"/>
          <p:nvPr/>
        </p:nvSpPr>
        <p:spPr>
          <a:xfrm>
            <a:off x="5135566" y="2614638"/>
            <a:ext cx="2498103" cy="738664"/>
          </a:xfrm>
          <a:prstGeom prst="rect">
            <a:avLst/>
          </a:prstGeom>
          <a:solidFill>
            <a:srgbClr val="5A885C"/>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GB" sz="1400" dirty="0" smtClean="0"/>
              <a:t>F.  OF EDUCATION SCI.</a:t>
            </a:r>
          </a:p>
          <a:p>
            <a:pPr lvl="1"/>
            <a:r>
              <a:rPr lang="en-GB" sz="1400" dirty="0" smtClean="0">
                <a:solidFill>
                  <a:srgbClr val="FFC000"/>
                </a:solidFill>
              </a:rPr>
              <a:t>12 in Primary Ed.</a:t>
            </a:r>
          </a:p>
          <a:p>
            <a:pPr lvl="1"/>
            <a:r>
              <a:rPr lang="en-GB" sz="1400" dirty="0" smtClean="0">
                <a:solidFill>
                  <a:srgbClr val="FFC000"/>
                </a:solidFill>
              </a:rPr>
              <a:t>7 in Early Child. Ed.</a:t>
            </a:r>
            <a:endParaRPr lang="en-GB" sz="1400" dirty="0">
              <a:solidFill>
                <a:srgbClr val="FFC000"/>
              </a:solidFill>
            </a:endParaRPr>
          </a:p>
        </p:txBody>
      </p:sp>
      <p:sp>
        <p:nvSpPr>
          <p:cNvPr id="17" name="CuadroTexto 16"/>
          <p:cNvSpPr txBox="1"/>
          <p:nvPr/>
        </p:nvSpPr>
        <p:spPr>
          <a:xfrm>
            <a:off x="1099322" y="3512226"/>
            <a:ext cx="2498103"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en-GB" sz="1400" dirty="0" smtClean="0"/>
              <a:t>S. AGRI. &amp; FOREST ENG.</a:t>
            </a:r>
          </a:p>
          <a:p>
            <a:pPr marL="261938" lvl="1"/>
            <a:r>
              <a:rPr lang="en-GB" sz="1400" dirty="0" smtClean="0">
                <a:solidFill>
                  <a:srgbClr val="FFC000"/>
                </a:solidFill>
              </a:rPr>
              <a:t>15 in F. &amp; </a:t>
            </a:r>
            <a:r>
              <a:rPr lang="en-GB" sz="1400" dirty="0" err="1" smtClean="0">
                <a:solidFill>
                  <a:srgbClr val="FFC000"/>
                </a:solidFill>
              </a:rPr>
              <a:t>Agrifood</a:t>
            </a:r>
            <a:r>
              <a:rPr lang="en-GB" sz="1400" dirty="0" smtClean="0">
                <a:solidFill>
                  <a:srgbClr val="FFC000"/>
                </a:solidFill>
              </a:rPr>
              <a:t> Eng.</a:t>
            </a:r>
            <a:endParaRPr lang="en-GB" sz="1400" dirty="0">
              <a:solidFill>
                <a:srgbClr val="FFC000"/>
              </a:solidFill>
            </a:endParaRPr>
          </a:p>
        </p:txBody>
      </p:sp>
      <p:sp>
        <p:nvSpPr>
          <p:cNvPr id="18" name="CuadroTexto 17"/>
          <p:cNvSpPr txBox="1"/>
          <p:nvPr/>
        </p:nvSpPr>
        <p:spPr>
          <a:xfrm>
            <a:off x="5135566" y="3512225"/>
            <a:ext cx="2498103" cy="1384995"/>
          </a:xfrm>
          <a:prstGeom prst="rect">
            <a:avLst/>
          </a:prstGeom>
          <a:solidFill>
            <a:srgbClr val="2A7F72"/>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lvl="0"/>
            <a:r>
              <a:rPr lang="en-GB" sz="1400" dirty="0" smtClean="0"/>
              <a:t>F. OF SCIENCES</a:t>
            </a:r>
          </a:p>
          <a:p>
            <a:pPr lvl="1"/>
            <a:r>
              <a:rPr lang="en-GB" sz="1400" dirty="0" smtClean="0">
                <a:solidFill>
                  <a:srgbClr val="FFC000"/>
                </a:solidFill>
              </a:rPr>
              <a:t>9 in Biology</a:t>
            </a:r>
          </a:p>
          <a:p>
            <a:pPr lvl="1"/>
            <a:r>
              <a:rPr lang="en-GB" sz="1400" dirty="0" smtClean="0">
                <a:solidFill>
                  <a:srgbClr val="FFC000"/>
                </a:solidFill>
              </a:rPr>
              <a:t>6 in Biochemistry</a:t>
            </a:r>
          </a:p>
          <a:p>
            <a:pPr lvl="1"/>
            <a:r>
              <a:rPr lang="en-GB" sz="1400" dirty="0" smtClean="0">
                <a:solidFill>
                  <a:srgbClr val="FFC000"/>
                </a:solidFill>
              </a:rPr>
              <a:t>5 in </a:t>
            </a:r>
            <a:r>
              <a:rPr lang="en-GB" sz="1400" dirty="0" err="1" smtClean="0">
                <a:solidFill>
                  <a:srgbClr val="FFC000"/>
                </a:solidFill>
              </a:rPr>
              <a:t>Env</a:t>
            </a:r>
            <a:r>
              <a:rPr lang="en-GB" sz="1400" dirty="0" smtClean="0">
                <a:solidFill>
                  <a:srgbClr val="FFC000"/>
                </a:solidFill>
              </a:rPr>
              <a:t>. Sciences</a:t>
            </a:r>
          </a:p>
          <a:p>
            <a:pPr lvl="1"/>
            <a:r>
              <a:rPr lang="en-GB" sz="1400" dirty="0" smtClean="0">
                <a:solidFill>
                  <a:srgbClr val="FFC000"/>
                </a:solidFill>
              </a:rPr>
              <a:t>8 in Physics</a:t>
            </a:r>
          </a:p>
          <a:p>
            <a:pPr lvl="1"/>
            <a:r>
              <a:rPr lang="en-GB" sz="1400" dirty="0" smtClean="0">
                <a:solidFill>
                  <a:srgbClr val="FFC000"/>
                </a:solidFill>
              </a:rPr>
              <a:t>11 in Chemistry</a:t>
            </a:r>
            <a:endParaRPr lang="en-GB" sz="1400" dirty="0">
              <a:solidFill>
                <a:srgbClr val="FFC000"/>
              </a:solidFill>
            </a:endParaRPr>
          </a:p>
        </p:txBody>
      </p:sp>
      <p:sp>
        <p:nvSpPr>
          <p:cNvPr id="19" name="CuadroTexto 18"/>
          <p:cNvSpPr txBox="1"/>
          <p:nvPr/>
        </p:nvSpPr>
        <p:spPr>
          <a:xfrm>
            <a:off x="1099322" y="4194369"/>
            <a:ext cx="2498103" cy="523220"/>
          </a:xfrm>
          <a:prstGeom prst="rect">
            <a:avLst/>
          </a:prstGeom>
          <a:solidFill>
            <a:srgbClr val="661B14">
              <a:alpha val="65098"/>
            </a:srgb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en-GB" sz="1400" dirty="0" smtClean="0"/>
              <a:t>F. OF LAW, B. &amp; EC. SCI.</a:t>
            </a:r>
          </a:p>
          <a:p>
            <a:pPr marL="261938" lvl="1"/>
            <a:r>
              <a:rPr lang="en-GB" sz="1400" dirty="0" smtClean="0">
                <a:solidFill>
                  <a:srgbClr val="FFC000"/>
                </a:solidFill>
              </a:rPr>
              <a:t>7 in Law, B. Admin &amp; M.</a:t>
            </a:r>
            <a:endParaRPr lang="en-GB" sz="1400" dirty="0">
              <a:solidFill>
                <a:srgbClr val="FFC000"/>
              </a:solidFill>
            </a:endParaRPr>
          </a:p>
        </p:txBody>
      </p:sp>
    </p:spTree>
    <p:extLst>
      <p:ext uri="{BB962C8B-B14F-4D97-AF65-F5344CB8AC3E}">
        <p14:creationId xmlns:p14="http://schemas.microsoft.com/office/powerpoint/2010/main" val="129448973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strips(down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trips(down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strips(down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strips(downLeft)">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trips(downLeft)">
                                      <p:cBhvr>
                                        <p:cTn id="43" dur="500"/>
                                        <p:tgtEl>
                                          <p:spTgt spid="19"/>
                                        </p:tgtEl>
                                      </p:cBhvr>
                                    </p:animEffect>
                                  </p:childTnLst>
                                </p:cTn>
                              </p:par>
                            </p:childTnLst>
                          </p:cTn>
                        </p:par>
                        <p:par>
                          <p:cTn id="44" fill="hold">
                            <p:stCondLst>
                              <p:cond delay="500"/>
                            </p:stCondLst>
                            <p:childTnLst>
                              <p:par>
                                <p:cTn id="45" presetID="9" presetClass="exit" presetSubtype="0" fill="hold" grpId="1" nodeType="afterEffect">
                                  <p:stCondLst>
                                    <p:cond delay="5500"/>
                                  </p:stCondLst>
                                  <p:childTnLst>
                                    <p:animEffect transition="out" filter="dissolv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9" presetClass="exit" presetSubtype="0" fill="hold" grpId="1" nodeType="withEffect">
                                  <p:stCondLst>
                                    <p:cond delay="5500"/>
                                  </p:stCondLst>
                                  <p:childTnLst>
                                    <p:animEffect transition="out" filter="dissolv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9" presetClass="exit" presetSubtype="0" fill="hold" grpId="1" nodeType="withEffect">
                                  <p:stCondLst>
                                    <p:cond delay="6000"/>
                                  </p:stCondLst>
                                  <p:childTnLst>
                                    <p:animEffect transition="out" filter="dissolv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par>
                                <p:cTn id="54" presetID="9" presetClass="exit" presetSubtype="0" fill="hold" grpId="1" nodeType="withEffect">
                                  <p:stCondLst>
                                    <p:cond delay="6000"/>
                                  </p:stCondLst>
                                  <p:childTnLst>
                                    <p:animEffect transition="out" filter="dissolv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par>
                                <p:cTn id="57" presetID="9" presetClass="exit" presetSubtype="0" fill="hold" grpId="1" nodeType="withEffect">
                                  <p:stCondLst>
                                    <p:cond delay="6500"/>
                                  </p:stCondLst>
                                  <p:childTnLst>
                                    <p:animEffect transition="out" filter="dissolv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9" presetClass="exit" presetSubtype="0" fill="hold" grpId="1" nodeType="withEffect">
                                  <p:stCondLst>
                                    <p:cond delay="6000"/>
                                  </p:stCondLst>
                                  <p:childTnLst>
                                    <p:animEffect transition="out" filter="dissolv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par>
                                <p:cTn id="63" presetID="9" presetClass="exit" presetSubtype="0" fill="hold" grpId="1" nodeType="withEffect">
                                  <p:stCondLst>
                                    <p:cond delay="5500"/>
                                  </p:stCondLst>
                                  <p:childTnLst>
                                    <p:animEffect transition="out" filter="dissolv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childTnLst>
                          </p:cTn>
                        </p:par>
                        <p:par>
                          <p:cTn id="66" fill="hold">
                            <p:stCondLst>
                              <p:cond delay="7500"/>
                            </p:stCondLst>
                            <p:childTnLst>
                              <p:par>
                                <p:cTn id="67" presetID="2" presetClass="exit" presetSubtype="2" fill="hold" nodeType="afterEffect">
                                  <p:stCondLst>
                                    <p:cond delay="0"/>
                                  </p:stCondLst>
                                  <p:childTnLst>
                                    <p:anim calcmode="lin" valueType="num">
                                      <p:cBhvr additive="base">
                                        <p:cTn id="68" dur="500"/>
                                        <p:tgtEl>
                                          <p:spTgt spid="2"/>
                                        </p:tgtEl>
                                        <p:attrNameLst>
                                          <p:attrName>ppt_x</p:attrName>
                                        </p:attrNameLst>
                                      </p:cBhvr>
                                      <p:tavLst>
                                        <p:tav tm="0">
                                          <p:val>
                                            <p:strVal val="ppt_x"/>
                                          </p:val>
                                        </p:tav>
                                        <p:tav tm="100000">
                                          <p:val>
                                            <p:strVal val="1+ppt_w/2"/>
                                          </p:val>
                                        </p:tav>
                                      </p:tavLst>
                                    </p:anim>
                                    <p:anim calcmode="lin" valueType="num">
                                      <p:cBhvr additive="base">
                                        <p:cTn id="69" dur="500"/>
                                        <p:tgtEl>
                                          <p:spTgt spid="2"/>
                                        </p:tgtEl>
                                        <p:attrNameLst>
                                          <p:attrName>ppt_y</p:attrName>
                                        </p:attrNameLst>
                                      </p:cBhvr>
                                      <p:tavLst>
                                        <p:tav tm="0">
                                          <p:val>
                                            <p:strVal val="ppt_y"/>
                                          </p:val>
                                        </p:tav>
                                        <p:tav tm="100000">
                                          <p:val>
                                            <p:strVal val="ppt_y"/>
                                          </p:val>
                                        </p:tav>
                                      </p:tavLst>
                                    </p:anim>
                                    <p:set>
                                      <p:cBhvr>
                                        <p:cTn id="7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0" grpId="1" animBg="1"/>
      <p:bldP spid="17" grpId="0" animBg="1"/>
      <p:bldP spid="17" grpId="1" animBg="1"/>
      <p:bldP spid="18" grpId="0" animBg="1"/>
      <p:bldP spid="18" grpId="1"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76458" y="162436"/>
            <a:ext cx="5487014"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600" smtClean="0"/>
                <a:t>Postgraduate programmes</a:t>
              </a:r>
              <a:endParaRPr lang="es-ES_tradnl" sz="3600" kern="1200" dirty="0"/>
            </a:p>
          </p:txBody>
        </p:sp>
      </p:grpSp>
      <p:sp>
        <p:nvSpPr>
          <p:cNvPr id="5" name="CuadroTexto 4"/>
          <p:cNvSpPr txBox="1"/>
          <p:nvPr/>
        </p:nvSpPr>
        <p:spPr>
          <a:xfrm>
            <a:off x="1099322" y="1932495"/>
            <a:ext cx="249810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r>
              <a:rPr lang="en-GB" sz="1400" b="1" dirty="0" smtClean="0"/>
              <a:t>MASTER PROGRAMMES</a:t>
            </a:r>
          </a:p>
          <a:p>
            <a:pPr marL="261938" lvl="1"/>
            <a:r>
              <a:rPr lang="en-GB" sz="1400" dirty="0" smtClean="0">
                <a:solidFill>
                  <a:srgbClr val="FFC000"/>
                </a:solidFill>
              </a:rPr>
              <a:t>23 in Eng. &amp; </a:t>
            </a:r>
            <a:r>
              <a:rPr lang="en-GB" sz="1400" dirty="0" smtClean="0">
                <a:solidFill>
                  <a:srgbClr val="FFC000"/>
                </a:solidFill>
              </a:rPr>
              <a:t>Arch.</a:t>
            </a:r>
          </a:p>
          <a:p>
            <a:pPr marL="261938" lvl="1"/>
            <a:r>
              <a:rPr lang="en-GB" sz="1400" dirty="0" smtClean="0">
                <a:solidFill>
                  <a:srgbClr val="FFC000"/>
                </a:solidFill>
              </a:rPr>
              <a:t>4 </a:t>
            </a:r>
            <a:r>
              <a:rPr lang="en-GB" sz="1400" dirty="0" smtClean="0">
                <a:solidFill>
                  <a:srgbClr val="FFC000"/>
                </a:solidFill>
              </a:rPr>
              <a:t>in Arts &amp; </a:t>
            </a:r>
            <a:r>
              <a:rPr lang="en-GB" sz="1400" dirty="0" smtClean="0">
                <a:solidFill>
                  <a:srgbClr val="FFC000"/>
                </a:solidFill>
              </a:rPr>
              <a:t>Human.</a:t>
            </a:r>
          </a:p>
          <a:p>
            <a:pPr marL="261938" lvl="1"/>
            <a:r>
              <a:rPr lang="en-GB" sz="1400" dirty="0" smtClean="0">
                <a:solidFill>
                  <a:srgbClr val="FFC000"/>
                </a:solidFill>
              </a:rPr>
              <a:t>12 </a:t>
            </a:r>
            <a:r>
              <a:rPr lang="en-GB" sz="1400" dirty="0" smtClean="0">
                <a:solidFill>
                  <a:srgbClr val="FFC000"/>
                </a:solidFill>
              </a:rPr>
              <a:t>in Social &amp; Legal </a:t>
            </a:r>
            <a:r>
              <a:rPr lang="en-GB" sz="1400" dirty="0" smtClean="0">
                <a:solidFill>
                  <a:srgbClr val="FFC000"/>
                </a:solidFill>
              </a:rPr>
              <a:t>Sci.</a:t>
            </a:r>
          </a:p>
          <a:p>
            <a:pPr marL="261938" lvl="1"/>
            <a:r>
              <a:rPr lang="en-GB" sz="1400" dirty="0" smtClean="0">
                <a:solidFill>
                  <a:srgbClr val="FFC000"/>
                </a:solidFill>
              </a:rPr>
              <a:t>8 </a:t>
            </a:r>
            <a:r>
              <a:rPr lang="en-GB" sz="1400" dirty="0" smtClean="0">
                <a:solidFill>
                  <a:srgbClr val="FFC000"/>
                </a:solidFill>
              </a:rPr>
              <a:t>in </a:t>
            </a:r>
            <a:r>
              <a:rPr lang="en-GB" sz="1400" dirty="0" smtClean="0">
                <a:solidFill>
                  <a:srgbClr val="FFC000"/>
                </a:solidFill>
              </a:rPr>
              <a:t>Sciences</a:t>
            </a:r>
          </a:p>
          <a:p>
            <a:pPr marL="261938" lvl="1"/>
            <a:r>
              <a:rPr lang="en-GB" sz="1400" dirty="0" smtClean="0">
                <a:solidFill>
                  <a:srgbClr val="FFC000"/>
                </a:solidFill>
              </a:rPr>
              <a:t>5 </a:t>
            </a:r>
            <a:r>
              <a:rPr lang="en-GB" sz="1400" dirty="0" smtClean="0">
                <a:solidFill>
                  <a:srgbClr val="FFC000"/>
                </a:solidFill>
              </a:rPr>
              <a:t>in Health Sciences</a:t>
            </a:r>
            <a:endParaRPr lang="en-GB" sz="1400" dirty="0">
              <a:solidFill>
                <a:srgbClr val="FFC000"/>
              </a:solidFill>
            </a:endParaRPr>
          </a:p>
        </p:txBody>
      </p:sp>
      <p:sp>
        <p:nvSpPr>
          <p:cNvPr id="7" name="CuadroTexto 6"/>
          <p:cNvSpPr txBox="1"/>
          <p:nvPr/>
        </p:nvSpPr>
        <p:spPr>
          <a:xfrm>
            <a:off x="5135566" y="1932494"/>
            <a:ext cx="2498103" cy="318017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noAutofit/>
          </a:bodyPr>
          <a:lstStyle/>
          <a:p>
            <a:pPr lvl="0">
              <a:spcBef>
                <a:spcPts val="850"/>
              </a:spcBef>
            </a:pPr>
            <a:r>
              <a:rPr lang="en-GB" sz="1400" b="1" dirty="0" smtClean="0"/>
              <a:t>UCO DOCTORAL PROGRAMMES</a:t>
            </a:r>
          </a:p>
          <a:p>
            <a:pPr lvl="1">
              <a:spcBef>
                <a:spcPts val="850"/>
              </a:spcBef>
            </a:pPr>
            <a:r>
              <a:rPr lang="en-GB" sz="1400" dirty="0" smtClean="0">
                <a:solidFill>
                  <a:srgbClr val="FFC000"/>
                </a:solidFill>
              </a:rPr>
              <a:t>Biomedicine</a:t>
            </a:r>
          </a:p>
          <a:p>
            <a:pPr lvl="1">
              <a:spcBef>
                <a:spcPts val="850"/>
              </a:spcBef>
            </a:pPr>
            <a:r>
              <a:rPr lang="en-GB" sz="1400" dirty="0" smtClean="0">
                <a:solidFill>
                  <a:srgbClr val="FFC000"/>
                </a:solidFill>
              </a:rPr>
              <a:t>Social and Legal Sci.</a:t>
            </a:r>
          </a:p>
          <a:p>
            <a:pPr lvl="1">
              <a:spcBef>
                <a:spcPts val="850"/>
              </a:spcBef>
            </a:pPr>
            <a:r>
              <a:rPr lang="en-GB" sz="1400" dirty="0" smtClean="0">
                <a:solidFill>
                  <a:srgbClr val="FFC000"/>
                </a:solidFill>
              </a:rPr>
              <a:t>Ad. Computing, Energies and Plasmas</a:t>
            </a:r>
          </a:p>
          <a:p>
            <a:pPr lvl="1">
              <a:spcBef>
                <a:spcPts val="850"/>
              </a:spcBef>
            </a:pPr>
            <a:r>
              <a:rPr lang="en-GB" sz="1400" dirty="0" smtClean="0">
                <a:solidFill>
                  <a:srgbClr val="FFC000"/>
                </a:solidFill>
              </a:rPr>
              <a:t>Electrochemistry, Sci. and Tech.</a:t>
            </a:r>
          </a:p>
          <a:p>
            <a:pPr lvl="1">
              <a:spcBef>
                <a:spcPts val="850"/>
              </a:spcBef>
            </a:pPr>
            <a:r>
              <a:rPr lang="en-GB" sz="1400" dirty="0" smtClean="0">
                <a:solidFill>
                  <a:srgbClr val="FFC000"/>
                </a:solidFill>
              </a:rPr>
              <a:t>Languages and Cultures</a:t>
            </a:r>
          </a:p>
          <a:p>
            <a:pPr lvl="1">
              <a:spcBef>
                <a:spcPts val="850"/>
              </a:spcBef>
            </a:pPr>
            <a:r>
              <a:rPr lang="en-GB" sz="1400" dirty="0" smtClean="0">
                <a:solidFill>
                  <a:srgbClr val="FFC000"/>
                </a:solidFill>
              </a:rPr>
              <a:t>Heritage</a:t>
            </a:r>
            <a:endParaRPr lang="en-GB" sz="1400" dirty="0">
              <a:solidFill>
                <a:srgbClr val="FFC000"/>
              </a:solidFill>
            </a:endParaRPr>
          </a:p>
        </p:txBody>
      </p:sp>
      <p:sp>
        <p:nvSpPr>
          <p:cNvPr id="17" name="CuadroTexto 16"/>
          <p:cNvSpPr txBox="1"/>
          <p:nvPr/>
        </p:nvSpPr>
        <p:spPr>
          <a:xfrm>
            <a:off x="1099322" y="3512226"/>
            <a:ext cx="2498103" cy="160043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lvl="0"/>
            <a:r>
              <a:rPr lang="en-GB" sz="1400" b="1" dirty="0" smtClean="0"/>
              <a:t>INT. DOC. SCHOOL IN AGRIFOOD</a:t>
            </a:r>
          </a:p>
          <a:p>
            <a:pPr marL="261938" lvl="1"/>
            <a:r>
              <a:rPr lang="en-GB" sz="1400" dirty="0" smtClean="0">
                <a:solidFill>
                  <a:srgbClr val="FFC000"/>
                </a:solidFill>
              </a:rPr>
              <a:t>Biosciences &amp; </a:t>
            </a:r>
            <a:r>
              <a:rPr lang="en-GB" sz="1400" dirty="0" err="1" smtClean="0">
                <a:solidFill>
                  <a:srgbClr val="FFC000"/>
                </a:solidFill>
              </a:rPr>
              <a:t>Agri</a:t>
            </a:r>
            <a:r>
              <a:rPr lang="en-GB" sz="1400" dirty="0" smtClean="0">
                <a:solidFill>
                  <a:srgbClr val="FFC000"/>
                </a:solidFill>
              </a:rPr>
              <a:t>-food </a:t>
            </a:r>
            <a:r>
              <a:rPr lang="en-GB" sz="1400" dirty="0" smtClean="0">
                <a:solidFill>
                  <a:srgbClr val="FFC000"/>
                </a:solidFill>
              </a:rPr>
              <a:t>Sci.</a:t>
            </a:r>
          </a:p>
          <a:p>
            <a:pPr marL="261938" lvl="1"/>
            <a:r>
              <a:rPr lang="en-GB" sz="1400" dirty="0" smtClean="0">
                <a:solidFill>
                  <a:srgbClr val="FFC000"/>
                </a:solidFill>
              </a:rPr>
              <a:t>Biogeochemical </a:t>
            </a:r>
            <a:r>
              <a:rPr lang="en-GB" sz="1400" dirty="0" smtClean="0">
                <a:solidFill>
                  <a:srgbClr val="FFC000"/>
                </a:solidFill>
              </a:rPr>
              <a:t>Flow Dynamics and its </a:t>
            </a:r>
            <a:r>
              <a:rPr lang="en-GB" sz="1400" dirty="0" smtClean="0">
                <a:solidFill>
                  <a:srgbClr val="FFC000"/>
                </a:solidFill>
              </a:rPr>
              <a:t>App.</a:t>
            </a:r>
          </a:p>
          <a:p>
            <a:pPr marL="261938" lvl="1"/>
            <a:r>
              <a:rPr lang="en-GB" sz="1400" dirty="0" smtClean="0">
                <a:solidFill>
                  <a:srgbClr val="FFC000"/>
                </a:solidFill>
              </a:rPr>
              <a:t>Fine </a:t>
            </a:r>
            <a:r>
              <a:rPr lang="en-GB" sz="1400" dirty="0" smtClean="0">
                <a:solidFill>
                  <a:srgbClr val="FFC000"/>
                </a:solidFill>
              </a:rPr>
              <a:t>Chemistry</a:t>
            </a:r>
            <a:endParaRPr lang="en-GB" sz="1400" dirty="0">
              <a:solidFill>
                <a:srgbClr val="FFC000"/>
              </a:solidFill>
            </a:endParaRPr>
          </a:p>
        </p:txBody>
      </p:sp>
    </p:spTree>
    <p:extLst>
      <p:ext uri="{BB962C8B-B14F-4D97-AF65-F5344CB8AC3E}">
        <p14:creationId xmlns:p14="http://schemas.microsoft.com/office/powerpoint/2010/main" val="72382949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strips(down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Left)">
                                      <p:cBhvr>
                                        <p:cTn id="23" dur="500"/>
                                        <p:tgtEl>
                                          <p:spTgt spid="17"/>
                                        </p:tgtEl>
                                      </p:cBhvr>
                                    </p:animEffect>
                                  </p:childTnLst>
                                </p:cTn>
                              </p:par>
                            </p:childTnLst>
                          </p:cTn>
                        </p:par>
                        <p:par>
                          <p:cTn id="24" fill="hold">
                            <p:stCondLst>
                              <p:cond delay="500"/>
                            </p:stCondLst>
                            <p:childTnLst>
                              <p:par>
                                <p:cTn id="25" presetID="9" presetClass="exit" presetSubtype="0" fill="hold" grpId="1" nodeType="afterEffect">
                                  <p:stCondLst>
                                    <p:cond delay="600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9" presetClass="exit" presetSubtype="0" fill="hold" grpId="1" nodeType="withEffect">
                                  <p:stCondLst>
                                    <p:cond delay="600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9" presetClass="exit" presetSubtype="0" fill="hold" grpId="1" nodeType="withEffect">
                                  <p:stCondLst>
                                    <p:cond delay="5500"/>
                                  </p:stCondLst>
                                  <p:childTnLst>
                                    <p:animEffect transition="out" filter="dissolv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par>
                          <p:cTn id="34" fill="hold">
                            <p:stCondLst>
                              <p:cond delay="7000"/>
                            </p:stCondLst>
                            <p:childTnLst>
                              <p:par>
                                <p:cTn id="35" presetID="2" presetClass="exit" presetSubtype="2" fill="hold" nodeType="afterEffect">
                                  <p:stCondLst>
                                    <p:cond delay="0"/>
                                  </p:stCondLst>
                                  <p:childTnLst>
                                    <p:anim calcmode="lin" valueType="num">
                                      <p:cBhvr additive="base">
                                        <p:cTn id="36" dur="500"/>
                                        <p:tgtEl>
                                          <p:spTgt spid="2"/>
                                        </p:tgtEl>
                                        <p:attrNameLst>
                                          <p:attrName>ppt_x</p:attrName>
                                        </p:attrNameLst>
                                      </p:cBhvr>
                                      <p:tavLst>
                                        <p:tav tm="0">
                                          <p:val>
                                            <p:strVal val="ppt_x"/>
                                          </p:val>
                                        </p:tav>
                                        <p:tav tm="100000">
                                          <p:val>
                                            <p:strVal val="1+ppt_w/2"/>
                                          </p:val>
                                        </p:tav>
                                      </p:tavLst>
                                    </p:anim>
                                    <p:anim calcmode="lin" valueType="num">
                                      <p:cBhvr additive="base">
                                        <p:cTn id="37" dur="500"/>
                                        <p:tgtEl>
                                          <p:spTgt spid="2"/>
                                        </p:tgtEl>
                                        <p:attrNameLst>
                                          <p:attrName>ppt_y</p:attrName>
                                        </p:attrNameLst>
                                      </p:cBhvr>
                                      <p:tavLst>
                                        <p:tav tm="0">
                                          <p:val>
                                            <p:strVal val="ppt_y"/>
                                          </p:val>
                                        </p:tav>
                                        <p:tav tm="100000">
                                          <p:val>
                                            <p:strVal val="ppt_y"/>
                                          </p:val>
                                        </p:tav>
                                      </p:tavLst>
                                    </p:anim>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76458" y="162436"/>
            <a:ext cx="4478346"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3600" smtClean="0"/>
                <a:t>Research &amp; Transfer</a:t>
              </a:r>
              <a:endParaRPr lang="es-ES_tradnl" sz="3600" kern="1200" dirty="0"/>
            </a:p>
          </p:txBody>
        </p:sp>
      </p:grpSp>
      <p:sp>
        <p:nvSpPr>
          <p:cNvPr id="8" name="Rectángulo 7"/>
          <p:cNvSpPr/>
          <p:nvPr/>
        </p:nvSpPr>
        <p:spPr>
          <a:xfrm>
            <a:off x="376458" y="1720510"/>
            <a:ext cx="4572000" cy="1477328"/>
          </a:xfrm>
          <a:prstGeom prst="rect">
            <a:avLst/>
          </a:prstGeom>
        </p:spPr>
        <p:txBody>
          <a:bodyPr>
            <a:spAutoFit/>
          </a:bodyPr>
          <a:lstStyle/>
          <a:p>
            <a:pPr lvl="0"/>
            <a:r>
              <a:rPr lang="en-GB" dirty="0" smtClean="0"/>
              <a:t>* 199 RESEARCH GROUPS</a:t>
            </a:r>
          </a:p>
          <a:p>
            <a:pPr lvl="0"/>
            <a:r>
              <a:rPr lang="en-GB" dirty="0" smtClean="0"/>
              <a:t>* 7 MILLION € IN RESEARCH</a:t>
            </a:r>
          </a:p>
          <a:p>
            <a:pPr lvl="0"/>
            <a:r>
              <a:rPr lang="en-GB" dirty="0" smtClean="0"/>
              <a:t>* 5 MILLION € IN TRANSFER PROJECTS</a:t>
            </a:r>
          </a:p>
          <a:p>
            <a:pPr lvl="0"/>
            <a:r>
              <a:rPr lang="en-GB" dirty="0" smtClean="0"/>
              <a:t>* EXCELLENCE RESEARCH CENTRES</a:t>
            </a:r>
          </a:p>
          <a:p>
            <a:pPr lvl="0"/>
            <a:r>
              <a:rPr lang="en-GB" dirty="0" smtClean="0"/>
              <a:t>* 29 TECHNOLOGY-BASED ENTERPRISES</a:t>
            </a:r>
          </a:p>
        </p:txBody>
      </p:sp>
      <p:sp>
        <p:nvSpPr>
          <p:cNvPr id="10" name="Rectángulo 9"/>
          <p:cNvSpPr/>
          <p:nvPr/>
        </p:nvSpPr>
        <p:spPr>
          <a:xfrm>
            <a:off x="5230706" y="1715915"/>
            <a:ext cx="2743200" cy="233910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marL="261938" lvl="1">
              <a:spcAft>
                <a:spcPts val="283"/>
              </a:spcAft>
            </a:pPr>
            <a:r>
              <a:rPr lang="en-GB" sz="1400" dirty="0">
                <a:solidFill>
                  <a:srgbClr val="FFC000"/>
                </a:solidFill>
              </a:rPr>
              <a:t>Veterinary </a:t>
            </a:r>
            <a:r>
              <a:rPr lang="en-GB" sz="1400" dirty="0" smtClean="0">
                <a:solidFill>
                  <a:srgbClr val="FFC000"/>
                </a:solidFill>
              </a:rPr>
              <a:t>Sciences</a:t>
            </a:r>
          </a:p>
          <a:p>
            <a:pPr marL="261938" lvl="1">
              <a:spcAft>
                <a:spcPts val="283"/>
              </a:spcAft>
            </a:pPr>
            <a:r>
              <a:rPr lang="en-GB" sz="1400" dirty="0" smtClean="0">
                <a:solidFill>
                  <a:srgbClr val="FFC000"/>
                </a:solidFill>
              </a:rPr>
              <a:t>Food </a:t>
            </a:r>
            <a:r>
              <a:rPr lang="en-GB" sz="1400" dirty="0">
                <a:solidFill>
                  <a:srgbClr val="FFC000"/>
                </a:solidFill>
              </a:rPr>
              <a:t>Science and </a:t>
            </a:r>
            <a:r>
              <a:rPr lang="en-GB" sz="1400" dirty="0" smtClean="0">
                <a:solidFill>
                  <a:srgbClr val="FFC000"/>
                </a:solidFill>
              </a:rPr>
              <a:t>Tech.</a:t>
            </a:r>
          </a:p>
          <a:p>
            <a:pPr marL="261938" lvl="1">
              <a:spcAft>
                <a:spcPts val="283"/>
              </a:spcAft>
            </a:pPr>
            <a:r>
              <a:rPr lang="en-GB" sz="1400" dirty="0" smtClean="0">
                <a:solidFill>
                  <a:srgbClr val="FFC000"/>
                </a:solidFill>
              </a:rPr>
              <a:t>Chemical Engineering</a:t>
            </a:r>
          </a:p>
          <a:p>
            <a:pPr marL="261938" lvl="1">
              <a:spcAft>
                <a:spcPts val="283"/>
              </a:spcAft>
            </a:pPr>
            <a:r>
              <a:rPr lang="en-GB" sz="1400" dirty="0" smtClean="0">
                <a:solidFill>
                  <a:srgbClr val="FFC000"/>
                </a:solidFill>
              </a:rPr>
              <a:t>Agronomic Sciences</a:t>
            </a:r>
          </a:p>
          <a:p>
            <a:pPr marL="261938" lvl="1">
              <a:spcAft>
                <a:spcPts val="283"/>
              </a:spcAft>
            </a:pPr>
            <a:r>
              <a:rPr lang="en-GB" sz="1400" dirty="0" smtClean="0">
                <a:solidFill>
                  <a:srgbClr val="FFC000"/>
                </a:solidFill>
              </a:rPr>
              <a:t>Energy </a:t>
            </a:r>
            <a:r>
              <a:rPr lang="en-GB" sz="1400" dirty="0">
                <a:solidFill>
                  <a:srgbClr val="FFC000"/>
                </a:solidFill>
              </a:rPr>
              <a:t>and Eng. </a:t>
            </a:r>
            <a:r>
              <a:rPr lang="en-GB" sz="1400" dirty="0" smtClean="0">
                <a:solidFill>
                  <a:srgbClr val="FFC000"/>
                </a:solidFill>
              </a:rPr>
              <a:t>Sciences</a:t>
            </a:r>
          </a:p>
          <a:p>
            <a:pPr marL="261938" lvl="1">
              <a:spcAft>
                <a:spcPts val="283"/>
              </a:spcAft>
            </a:pPr>
            <a:r>
              <a:rPr lang="en-GB" sz="1400" dirty="0" err="1" smtClean="0">
                <a:solidFill>
                  <a:srgbClr val="FFC000"/>
                </a:solidFill>
              </a:rPr>
              <a:t>Env</a:t>
            </a:r>
            <a:r>
              <a:rPr lang="en-GB" sz="1400" dirty="0">
                <a:solidFill>
                  <a:srgbClr val="FFC000"/>
                </a:solidFill>
              </a:rPr>
              <a:t>. Engineering &amp; </a:t>
            </a:r>
            <a:r>
              <a:rPr lang="en-GB" sz="1400" dirty="0" smtClean="0">
                <a:solidFill>
                  <a:srgbClr val="FFC000"/>
                </a:solidFill>
              </a:rPr>
              <a:t>Sci.</a:t>
            </a:r>
          </a:p>
          <a:p>
            <a:pPr marL="261938" lvl="1">
              <a:spcAft>
                <a:spcPts val="283"/>
              </a:spcAft>
            </a:pPr>
            <a:r>
              <a:rPr lang="en-GB" sz="1400" dirty="0" smtClean="0">
                <a:solidFill>
                  <a:srgbClr val="FFC000"/>
                </a:solidFill>
              </a:rPr>
              <a:t>Computer Sciences</a:t>
            </a:r>
          </a:p>
          <a:p>
            <a:pPr marL="261938" lvl="1">
              <a:spcAft>
                <a:spcPts val="283"/>
              </a:spcAft>
            </a:pPr>
            <a:r>
              <a:rPr lang="en-GB" sz="1400" dirty="0" smtClean="0">
                <a:solidFill>
                  <a:srgbClr val="FFC000"/>
                </a:solidFill>
              </a:rPr>
              <a:t>Human </a:t>
            </a:r>
            <a:r>
              <a:rPr lang="en-GB" sz="1400" dirty="0">
                <a:solidFill>
                  <a:srgbClr val="FFC000"/>
                </a:solidFill>
              </a:rPr>
              <a:t>Biology Eng. &amp; </a:t>
            </a:r>
            <a:r>
              <a:rPr lang="en-GB" sz="1400" dirty="0" smtClean="0">
                <a:solidFill>
                  <a:srgbClr val="FFC000"/>
                </a:solidFill>
              </a:rPr>
              <a:t>Sci.</a:t>
            </a:r>
          </a:p>
          <a:p>
            <a:pPr marL="261938" lvl="1">
              <a:spcAft>
                <a:spcPts val="283"/>
              </a:spcAft>
            </a:pPr>
            <a:r>
              <a:rPr lang="en-GB" sz="1400" dirty="0" err="1" smtClean="0">
                <a:solidFill>
                  <a:srgbClr val="FFC000"/>
                </a:solidFill>
              </a:rPr>
              <a:t>Hydraulical</a:t>
            </a:r>
            <a:r>
              <a:rPr lang="en-GB" sz="1400" dirty="0" smtClean="0">
                <a:solidFill>
                  <a:srgbClr val="FFC000"/>
                </a:solidFill>
              </a:rPr>
              <a:t> </a:t>
            </a:r>
            <a:r>
              <a:rPr lang="en-GB" sz="1400" dirty="0" smtClean="0">
                <a:solidFill>
                  <a:srgbClr val="FFC000"/>
                </a:solidFill>
              </a:rPr>
              <a:t>Resources</a:t>
            </a:r>
            <a:endParaRPr lang="en-GB" sz="1400" dirty="0">
              <a:solidFill>
                <a:srgbClr val="FFC000"/>
              </a:solidFill>
            </a:endParaRPr>
          </a:p>
        </p:txBody>
      </p:sp>
      <p:sp>
        <p:nvSpPr>
          <p:cNvPr id="12" name="Rectángulo 11"/>
          <p:cNvSpPr/>
          <p:nvPr/>
        </p:nvSpPr>
        <p:spPr>
          <a:xfrm>
            <a:off x="4861891" y="1243885"/>
            <a:ext cx="3480831" cy="307777"/>
          </a:xfrm>
          <a:prstGeom prst="rect">
            <a:avLst/>
          </a:prstGeom>
        </p:spPr>
        <p:txBody>
          <a:bodyPr wrap="square">
            <a:spAutoFit/>
          </a:bodyPr>
          <a:lstStyle/>
          <a:p>
            <a:pPr lvl="0"/>
            <a:r>
              <a:rPr lang="en-GB" sz="1400" b="1" dirty="0" smtClean="0"/>
              <a:t>AMONG THE BEST UNIVERSITIES IN</a:t>
            </a:r>
            <a:endParaRPr lang="en-GB" sz="1400" b="1" dirty="0"/>
          </a:p>
        </p:txBody>
      </p:sp>
      <p:sp>
        <p:nvSpPr>
          <p:cNvPr id="6" name="Abrir llave 5"/>
          <p:cNvSpPr/>
          <p:nvPr/>
        </p:nvSpPr>
        <p:spPr>
          <a:xfrm>
            <a:off x="357604" y="1649691"/>
            <a:ext cx="45719" cy="157642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_tradnl"/>
          </a:p>
        </p:txBody>
      </p:sp>
      <p:pic>
        <p:nvPicPr>
          <p:cNvPr id="13" name="Imagen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1763" y="3543962"/>
            <a:ext cx="867837" cy="891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3803" y="3543962"/>
            <a:ext cx="1562552" cy="891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8546" y="4620788"/>
            <a:ext cx="1503870" cy="8811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1195" y="4604219"/>
            <a:ext cx="951687" cy="9003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p:cNvPicPr>
            <a:picLocks noChangeAspect="1"/>
          </p:cNvPicPr>
          <p:nvPr/>
        </p:nvPicPr>
        <p:blipFill>
          <a:blip r:embed="rId7"/>
          <a:stretch>
            <a:fillRect/>
          </a:stretch>
        </p:blipFill>
        <p:spPr>
          <a:xfrm>
            <a:off x="3389779" y="4616469"/>
            <a:ext cx="1215703" cy="8852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0407650"/>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7" presetClass="entr" presetSubtype="10" fill="hold" grpId="1"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45"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2000"/>
                                        <p:tgtEl>
                                          <p:spTgt spid="13"/>
                                        </p:tgtEl>
                                      </p:cBhvr>
                                    </p:animEffect>
                                    <p:anim calcmode="lin" valueType="num">
                                      <p:cBhvr>
                                        <p:cTn id="32" dur="2000" fill="hold"/>
                                        <p:tgtEl>
                                          <p:spTgt spid="13"/>
                                        </p:tgtEl>
                                        <p:attrNameLst>
                                          <p:attrName>ppt_w</p:attrName>
                                        </p:attrNameLst>
                                      </p:cBhvr>
                                      <p:tavLst>
                                        <p:tav tm="0" fmla="#ppt_w*sin(2.5*pi*$)">
                                          <p:val>
                                            <p:fltVal val="0"/>
                                          </p:val>
                                        </p:tav>
                                        <p:tav tm="100000">
                                          <p:val>
                                            <p:fltVal val="1"/>
                                          </p:val>
                                        </p:tav>
                                      </p:tavLst>
                                    </p:anim>
                                    <p:anim calcmode="lin" valueType="num">
                                      <p:cBhvr>
                                        <p:cTn id="33" dur="2000" fill="hold"/>
                                        <p:tgtEl>
                                          <p:spTgt spid="13"/>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2000"/>
                                        <p:tgtEl>
                                          <p:spTgt spid="14"/>
                                        </p:tgtEl>
                                      </p:cBhvr>
                                    </p:animEffect>
                                    <p:anim calcmode="lin" valueType="num">
                                      <p:cBhvr>
                                        <p:cTn id="37" dur="2000" fill="hold"/>
                                        <p:tgtEl>
                                          <p:spTgt spid="14"/>
                                        </p:tgtEl>
                                        <p:attrNameLst>
                                          <p:attrName>ppt_w</p:attrName>
                                        </p:attrNameLst>
                                      </p:cBhvr>
                                      <p:tavLst>
                                        <p:tav tm="0" fmla="#ppt_w*sin(2.5*pi*$)">
                                          <p:val>
                                            <p:fltVal val="0"/>
                                          </p:val>
                                        </p:tav>
                                        <p:tav tm="100000">
                                          <p:val>
                                            <p:fltVal val="1"/>
                                          </p:val>
                                        </p:tav>
                                      </p:tavLst>
                                    </p:anim>
                                    <p:anim calcmode="lin" valueType="num">
                                      <p:cBhvr>
                                        <p:cTn id="38" dur="2000" fill="hold"/>
                                        <p:tgtEl>
                                          <p:spTgt spid="14"/>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000"/>
                                        <p:tgtEl>
                                          <p:spTgt spid="15"/>
                                        </p:tgtEl>
                                      </p:cBhvr>
                                    </p:animEffect>
                                    <p:anim calcmode="lin" valueType="num">
                                      <p:cBhvr>
                                        <p:cTn id="42" dur="2000" fill="hold"/>
                                        <p:tgtEl>
                                          <p:spTgt spid="15"/>
                                        </p:tgtEl>
                                        <p:attrNameLst>
                                          <p:attrName>ppt_w</p:attrName>
                                        </p:attrNameLst>
                                      </p:cBhvr>
                                      <p:tavLst>
                                        <p:tav tm="0" fmla="#ppt_w*sin(2.5*pi*$)">
                                          <p:val>
                                            <p:fltVal val="0"/>
                                          </p:val>
                                        </p:tav>
                                        <p:tav tm="100000">
                                          <p:val>
                                            <p:fltVal val="1"/>
                                          </p:val>
                                        </p:tav>
                                      </p:tavLst>
                                    </p:anim>
                                    <p:anim calcmode="lin" valueType="num">
                                      <p:cBhvr>
                                        <p:cTn id="43" dur="2000" fill="hold"/>
                                        <p:tgtEl>
                                          <p:spTgt spid="15"/>
                                        </p:tgtEl>
                                        <p:attrNameLst>
                                          <p:attrName>ppt_h</p:attrName>
                                        </p:attrNameLst>
                                      </p:cBhvr>
                                      <p:tavLst>
                                        <p:tav tm="0">
                                          <p:val>
                                            <p:strVal val="#ppt_h"/>
                                          </p:val>
                                        </p:tav>
                                        <p:tav tm="100000">
                                          <p:val>
                                            <p:strVal val="#ppt_h"/>
                                          </p:val>
                                        </p:tav>
                                      </p:tavLst>
                                    </p:anim>
                                  </p:childTnLst>
                                </p:cTn>
                              </p:par>
                              <p:par>
                                <p:cTn id="44" presetID="45"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2000"/>
                                        <p:tgtEl>
                                          <p:spTgt spid="16"/>
                                        </p:tgtEl>
                                      </p:cBhvr>
                                    </p:animEffect>
                                    <p:anim calcmode="lin" valueType="num">
                                      <p:cBhvr>
                                        <p:cTn id="47" dur="2000" fill="hold"/>
                                        <p:tgtEl>
                                          <p:spTgt spid="16"/>
                                        </p:tgtEl>
                                        <p:attrNameLst>
                                          <p:attrName>ppt_w</p:attrName>
                                        </p:attrNameLst>
                                      </p:cBhvr>
                                      <p:tavLst>
                                        <p:tav tm="0" fmla="#ppt_w*sin(2.5*pi*$)">
                                          <p:val>
                                            <p:fltVal val="0"/>
                                          </p:val>
                                        </p:tav>
                                        <p:tav tm="100000">
                                          <p:val>
                                            <p:fltVal val="1"/>
                                          </p:val>
                                        </p:tav>
                                      </p:tavLst>
                                    </p:anim>
                                    <p:anim calcmode="lin" valueType="num">
                                      <p:cBhvr>
                                        <p:cTn id="48" dur="2000" fill="hold"/>
                                        <p:tgtEl>
                                          <p:spTgt spid="16"/>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2000"/>
                                        <p:tgtEl>
                                          <p:spTgt spid="19"/>
                                        </p:tgtEl>
                                      </p:cBhvr>
                                    </p:animEffect>
                                    <p:anim calcmode="lin" valueType="num">
                                      <p:cBhvr>
                                        <p:cTn id="52" dur="2000" fill="hold"/>
                                        <p:tgtEl>
                                          <p:spTgt spid="19"/>
                                        </p:tgtEl>
                                        <p:attrNameLst>
                                          <p:attrName>ppt_w</p:attrName>
                                        </p:attrNameLst>
                                      </p:cBhvr>
                                      <p:tavLst>
                                        <p:tav tm="0" fmla="#ppt_w*sin(2.5*pi*$)">
                                          <p:val>
                                            <p:fltVal val="0"/>
                                          </p:val>
                                        </p:tav>
                                        <p:tav tm="100000">
                                          <p:val>
                                            <p:fltVal val="1"/>
                                          </p:val>
                                        </p:tav>
                                      </p:tavLst>
                                    </p:anim>
                                    <p:anim calcmode="lin" valueType="num">
                                      <p:cBhvr>
                                        <p:cTn id="53" dur="2000" fill="hold"/>
                                        <p:tgtEl>
                                          <p:spTgt spid="19"/>
                                        </p:tgtEl>
                                        <p:attrNameLst>
                                          <p:attrName>ppt_h</p:attrName>
                                        </p:attrNameLst>
                                      </p:cBhvr>
                                      <p:tavLst>
                                        <p:tav tm="0">
                                          <p:val>
                                            <p:strVal val="#ppt_h"/>
                                          </p:val>
                                        </p:tav>
                                        <p:tav tm="100000">
                                          <p:val>
                                            <p:strVal val="#ppt_h"/>
                                          </p:val>
                                        </p:tav>
                                      </p:tavLst>
                                    </p:anim>
                                  </p:childTnLst>
                                </p:cTn>
                              </p:par>
                            </p:childTnLst>
                          </p:cTn>
                        </p:par>
                        <p:par>
                          <p:cTn id="54" fill="hold">
                            <p:stCondLst>
                              <p:cond delay="4500"/>
                            </p:stCondLst>
                            <p:childTnLst>
                              <p:par>
                                <p:cTn id="55" presetID="9" presetClass="exit" presetSubtype="0" fill="hold" grpId="1" nodeType="afterEffect">
                                  <p:stCondLst>
                                    <p:cond delay="6000"/>
                                  </p:stCondLst>
                                  <p:childTnLst>
                                    <p:animEffect transition="out" filter="dissolv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childTnLst>
                          </p:cTn>
                        </p:par>
                        <p:par>
                          <p:cTn id="58" fill="hold">
                            <p:stCondLst>
                              <p:cond delay="11000"/>
                            </p:stCondLst>
                            <p:childTnLst>
                              <p:par>
                                <p:cTn id="59" presetID="9" presetClass="exit" presetSubtype="0" fill="hold" grpId="2" nodeType="afterEffect">
                                  <p:stCondLst>
                                    <p:cond delay="2000"/>
                                  </p:stCondLst>
                                  <p:childTnLst>
                                    <p:animEffect transition="out" filter="dissolv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par>
                          <p:cTn id="62" fill="hold">
                            <p:stCondLst>
                              <p:cond delay="13500"/>
                            </p:stCondLst>
                            <p:childTnLst>
                              <p:par>
                                <p:cTn id="63" presetID="2" presetClass="exit" presetSubtype="2" fill="hold" grpId="1" nodeType="afterEffect">
                                  <p:stCondLst>
                                    <p:cond delay="0"/>
                                  </p:stCondLst>
                                  <p:childTnLst>
                                    <p:anim calcmode="lin" valueType="num">
                                      <p:cBhvr additive="base">
                                        <p:cTn id="64" dur="500"/>
                                        <p:tgtEl>
                                          <p:spTgt spid="12"/>
                                        </p:tgtEl>
                                        <p:attrNameLst>
                                          <p:attrName>ppt_x</p:attrName>
                                        </p:attrNameLst>
                                      </p:cBhvr>
                                      <p:tavLst>
                                        <p:tav tm="0">
                                          <p:val>
                                            <p:strVal val="ppt_x"/>
                                          </p:val>
                                        </p:tav>
                                        <p:tav tm="100000">
                                          <p:val>
                                            <p:strVal val="1+ppt_w/2"/>
                                          </p:val>
                                        </p:tav>
                                      </p:tavLst>
                                    </p:anim>
                                    <p:anim calcmode="lin" valueType="num">
                                      <p:cBhvr additive="base">
                                        <p:cTn id="65" dur="500"/>
                                        <p:tgtEl>
                                          <p:spTgt spid="12"/>
                                        </p:tgtEl>
                                        <p:attrNameLst>
                                          <p:attrName>ppt_y</p:attrName>
                                        </p:attrNameLst>
                                      </p:cBhvr>
                                      <p:tavLst>
                                        <p:tav tm="0">
                                          <p:val>
                                            <p:strVal val="ppt_y"/>
                                          </p:val>
                                        </p:tav>
                                        <p:tav tm="100000">
                                          <p:val>
                                            <p:strVal val="ppt_y"/>
                                          </p:val>
                                        </p:tav>
                                      </p:tavLst>
                                    </p:anim>
                                    <p:set>
                                      <p:cBhvr>
                                        <p:cTn id="66" dur="1" fill="hold">
                                          <p:stCondLst>
                                            <p:cond delay="499"/>
                                          </p:stCondLst>
                                        </p:cTn>
                                        <p:tgtEl>
                                          <p:spTgt spid="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2" fill="hold" grpId="1" nodeType="click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ppt_y"/>
                                          </p:val>
                                        </p:tav>
                                      </p:tavLst>
                                    </p:anim>
                                    <p:set>
                                      <p:cBhvr>
                                        <p:cTn id="72" dur="1" fill="hold">
                                          <p:stCondLst>
                                            <p:cond delay="499"/>
                                          </p:stCondLst>
                                        </p:cTn>
                                        <p:tgtEl>
                                          <p:spTgt spid="6"/>
                                        </p:tgtEl>
                                        <p:attrNameLst>
                                          <p:attrName>style.visibility</p:attrName>
                                        </p:attrNameLst>
                                      </p:cBhvr>
                                      <p:to>
                                        <p:strVal val="hidden"/>
                                      </p:to>
                                    </p:set>
                                  </p:childTnLst>
                                </p:cTn>
                              </p:par>
                            </p:childTnLst>
                          </p:cTn>
                        </p:par>
                        <p:par>
                          <p:cTn id="73" fill="hold">
                            <p:stCondLst>
                              <p:cond delay="500"/>
                            </p:stCondLst>
                            <p:childTnLst>
                              <p:par>
                                <p:cTn id="74" presetID="19" presetClass="exit" presetSubtype="10" fill="hold" nodeType="afterEffect">
                                  <p:stCondLst>
                                    <p:cond delay="0"/>
                                  </p:stCondLst>
                                  <p:childTnLst>
                                    <p:anim calcmode="lin" valueType="num">
                                      <p:cBhvr>
                                        <p:cTn id="75" dur="1000"/>
                                        <p:tgtEl>
                                          <p:spTgt spid="13"/>
                                        </p:tgtEl>
                                        <p:attrNameLst>
                                          <p:attrName>ppt_h</p:attrName>
                                        </p:attrNameLst>
                                      </p:cBhvr>
                                      <p:tavLst>
                                        <p:tav tm="0">
                                          <p:val>
                                            <p:strVal val="ppt_h"/>
                                          </p:val>
                                        </p:tav>
                                        <p:tav tm="100000">
                                          <p:val>
                                            <p:strVal val="ppt_h"/>
                                          </p:val>
                                        </p:tav>
                                      </p:tavLst>
                                    </p:anim>
                                    <p:anim calcmode="lin" valueType="num">
                                      <p:cBhvr>
                                        <p:cTn id="76" dur="1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77" dur="1" fill="hold">
                                          <p:stCondLst>
                                            <p:cond delay="999"/>
                                          </p:stCondLst>
                                        </p:cTn>
                                        <p:tgtEl>
                                          <p:spTgt spid="13"/>
                                        </p:tgtEl>
                                        <p:attrNameLst>
                                          <p:attrName>style.visibility</p:attrName>
                                        </p:attrNameLst>
                                      </p:cBhvr>
                                      <p:to>
                                        <p:strVal val="hidden"/>
                                      </p:to>
                                    </p:set>
                                  </p:childTnLst>
                                </p:cTn>
                              </p:par>
                              <p:par>
                                <p:cTn id="78" presetID="19" presetClass="exit" presetSubtype="10" fill="hold" nodeType="withEffect">
                                  <p:stCondLst>
                                    <p:cond delay="0"/>
                                  </p:stCondLst>
                                  <p:childTnLst>
                                    <p:anim calcmode="lin" valueType="num">
                                      <p:cBhvr>
                                        <p:cTn id="79" dur="1000"/>
                                        <p:tgtEl>
                                          <p:spTgt spid="14"/>
                                        </p:tgtEl>
                                        <p:attrNameLst>
                                          <p:attrName>ppt_h</p:attrName>
                                        </p:attrNameLst>
                                      </p:cBhvr>
                                      <p:tavLst>
                                        <p:tav tm="0">
                                          <p:val>
                                            <p:strVal val="ppt_h"/>
                                          </p:val>
                                        </p:tav>
                                        <p:tav tm="100000">
                                          <p:val>
                                            <p:strVal val="ppt_h"/>
                                          </p:val>
                                        </p:tav>
                                      </p:tavLst>
                                    </p:anim>
                                    <p:anim calcmode="lin" valueType="num">
                                      <p:cBhvr>
                                        <p:cTn id="80" dur="10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1" dur="1" fill="hold">
                                          <p:stCondLst>
                                            <p:cond delay="999"/>
                                          </p:stCondLst>
                                        </p:cTn>
                                        <p:tgtEl>
                                          <p:spTgt spid="14"/>
                                        </p:tgtEl>
                                        <p:attrNameLst>
                                          <p:attrName>style.visibility</p:attrName>
                                        </p:attrNameLst>
                                      </p:cBhvr>
                                      <p:to>
                                        <p:strVal val="hidden"/>
                                      </p:to>
                                    </p:set>
                                  </p:childTnLst>
                                </p:cTn>
                              </p:par>
                              <p:par>
                                <p:cTn id="82" presetID="19" presetClass="exit" presetSubtype="10" fill="hold" nodeType="withEffect">
                                  <p:stCondLst>
                                    <p:cond delay="0"/>
                                  </p:stCondLst>
                                  <p:childTnLst>
                                    <p:anim calcmode="lin" valueType="num">
                                      <p:cBhvr>
                                        <p:cTn id="83" dur="1000"/>
                                        <p:tgtEl>
                                          <p:spTgt spid="15"/>
                                        </p:tgtEl>
                                        <p:attrNameLst>
                                          <p:attrName>ppt_h</p:attrName>
                                        </p:attrNameLst>
                                      </p:cBhvr>
                                      <p:tavLst>
                                        <p:tav tm="0">
                                          <p:val>
                                            <p:strVal val="ppt_h"/>
                                          </p:val>
                                        </p:tav>
                                        <p:tav tm="100000">
                                          <p:val>
                                            <p:strVal val="ppt_h"/>
                                          </p:val>
                                        </p:tav>
                                      </p:tavLst>
                                    </p:anim>
                                    <p:anim calcmode="lin" valueType="num">
                                      <p:cBhvr>
                                        <p:cTn id="84" dur="1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5" dur="1" fill="hold">
                                          <p:stCondLst>
                                            <p:cond delay="999"/>
                                          </p:stCondLst>
                                        </p:cTn>
                                        <p:tgtEl>
                                          <p:spTgt spid="15"/>
                                        </p:tgtEl>
                                        <p:attrNameLst>
                                          <p:attrName>style.visibility</p:attrName>
                                        </p:attrNameLst>
                                      </p:cBhvr>
                                      <p:to>
                                        <p:strVal val="hidden"/>
                                      </p:to>
                                    </p:set>
                                  </p:childTnLst>
                                </p:cTn>
                              </p:par>
                              <p:par>
                                <p:cTn id="86" presetID="19" presetClass="exit" presetSubtype="10" fill="hold" nodeType="withEffect">
                                  <p:stCondLst>
                                    <p:cond delay="0"/>
                                  </p:stCondLst>
                                  <p:childTnLst>
                                    <p:anim calcmode="lin" valueType="num">
                                      <p:cBhvr>
                                        <p:cTn id="87" dur="1000"/>
                                        <p:tgtEl>
                                          <p:spTgt spid="16"/>
                                        </p:tgtEl>
                                        <p:attrNameLst>
                                          <p:attrName>ppt_h</p:attrName>
                                        </p:attrNameLst>
                                      </p:cBhvr>
                                      <p:tavLst>
                                        <p:tav tm="0">
                                          <p:val>
                                            <p:strVal val="ppt_h"/>
                                          </p:val>
                                        </p:tav>
                                        <p:tav tm="100000">
                                          <p:val>
                                            <p:strVal val="ppt_h"/>
                                          </p:val>
                                        </p:tav>
                                      </p:tavLst>
                                    </p:anim>
                                    <p:anim calcmode="lin" valueType="num">
                                      <p:cBhvr>
                                        <p:cTn id="88" dur="1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9" dur="1" fill="hold">
                                          <p:stCondLst>
                                            <p:cond delay="999"/>
                                          </p:stCondLst>
                                        </p:cTn>
                                        <p:tgtEl>
                                          <p:spTgt spid="16"/>
                                        </p:tgtEl>
                                        <p:attrNameLst>
                                          <p:attrName>style.visibility</p:attrName>
                                        </p:attrNameLst>
                                      </p:cBhvr>
                                      <p:to>
                                        <p:strVal val="hidden"/>
                                      </p:to>
                                    </p:set>
                                  </p:childTnLst>
                                </p:cTn>
                              </p:par>
                              <p:par>
                                <p:cTn id="90" presetID="19" presetClass="exit" presetSubtype="10" fill="hold" nodeType="withEffect">
                                  <p:stCondLst>
                                    <p:cond delay="0"/>
                                  </p:stCondLst>
                                  <p:childTnLst>
                                    <p:anim calcmode="lin" valueType="num">
                                      <p:cBhvr>
                                        <p:cTn id="91" dur="1000"/>
                                        <p:tgtEl>
                                          <p:spTgt spid="19"/>
                                        </p:tgtEl>
                                        <p:attrNameLst>
                                          <p:attrName>ppt_h</p:attrName>
                                        </p:attrNameLst>
                                      </p:cBhvr>
                                      <p:tavLst>
                                        <p:tav tm="0">
                                          <p:val>
                                            <p:strVal val="ppt_h"/>
                                          </p:val>
                                        </p:tav>
                                        <p:tav tm="100000">
                                          <p:val>
                                            <p:strVal val="ppt_h"/>
                                          </p:val>
                                        </p:tav>
                                      </p:tavLst>
                                    </p:anim>
                                    <p:anim calcmode="lin" valueType="num">
                                      <p:cBhvr>
                                        <p:cTn id="92" dur="1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93" dur="1" fill="hold">
                                          <p:stCondLst>
                                            <p:cond delay="999"/>
                                          </p:stCondLst>
                                        </p:cTn>
                                        <p:tgtEl>
                                          <p:spTgt spid="19"/>
                                        </p:tgtEl>
                                        <p:attrNameLst>
                                          <p:attrName>style.visibility</p:attrName>
                                        </p:attrNameLst>
                                      </p:cBhvr>
                                      <p:to>
                                        <p:strVal val="hidden"/>
                                      </p:to>
                                    </p:set>
                                  </p:childTnLst>
                                </p:cTn>
                              </p:par>
                            </p:childTnLst>
                          </p:cTn>
                        </p:par>
                        <p:par>
                          <p:cTn id="94" fill="hold">
                            <p:stCondLst>
                              <p:cond delay="1500"/>
                            </p:stCondLst>
                            <p:childTnLst>
                              <p:par>
                                <p:cTn id="95" presetID="2" presetClass="exit" presetSubtype="2" fill="hold" nodeType="afterEffect">
                                  <p:stCondLst>
                                    <p:cond delay="0"/>
                                  </p:stCondLst>
                                  <p:childTnLst>
                                    <p:anim calcmode="lin" valueType="num">
                                      <p:cBhvr additive="base">
                                        <p:cTn id="96" dur="500"/>
                                        <p:tgtEl>
                                          <p:spTgt spid="2"/>
                                        </p:tgtEl>
                                        <p:attrNameLst>
                                          <p:attrName>ppt_x</p:attrName>
                                        </p:attrNameLst>
                                      </p:cBhvr>
                                      <p:tavLst>
                                        <p:tav tm="0">
                                          <p:val>
                                            <p:strVal val="ppt_x"/>
                                          </p:val>
                                        </p:tav>
                                        <p:tav tm="100000">
                                          <p:val>
                                            <p:strVal val="1+ppt_w/2"/>
                                          </p:val>
                                        </p:tav>
                                      </p:tavLst>
                                    </p:anim>
                                    <p:anim calcmode="lin" valueType="num">
                                      <p:cBhvr additive="base">
                                        <p:cTn id="97" dur="500"/>
                                        <p:tgtEl>
                                          <p:spTgt spid="2"/>
                                        </p:tgtEl>
                                        <p:attrNameLst>
                                          <p:attrName>ppt_y</p:attrName>
                                        </p:attrNameLst>
                                      </p:cBhvr>
                                      <p:tavLst>
                                        <p:tav tm="0">
                                          <p:val>
                                            <p:strVal val="ppt_y"/>
                                          </p:val>
                                        </p:tav>
                                        <p:tav tm="100000">
                                          <p:val>
                                            <p:strVal val="ppt_y"/>
                                          </p:val>
                                        </p:tav>
                                      </p:tavLst>
                                    </p:anim>
                                    <p:set>
                                      <p:cBhvr>
                                        <p:cTn id="9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1" animBg="1"/>
      <p:bldP spid="10" grpId="2" animBg="1"/>
      <p:bldP spid="12" grpId="0"/>
      <p:bldP spid="12" grpId="1"/>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imagen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779" y="1936182"/>
            <a:ext cx="10168398" cy="3788394"/>
          </a:xfrm>
          <a:prstGeom prst="rect">
            <a:avLst/>
          </a:prstGeom>
          <a:ln>
            <a:noFill/>
          </a:ln>
          <a:effectLst>
            <a:outerShdw blurRad="190500" dir="3720000" sx="101000" sy="101000" algn="tl" rotWithShape="0">
              <a:srgbClr val="333333">
                <a:alpha val="59000"/>
              </a:srgbClr>
            </a:outerShdw>
          </a:effectLst>
        </p:spPr>
      </p:pic>
      <p:grpSp>
        <p:nvGrpSpPr>
          <p:cNvPr id="5" name="Agrupar 4"/>
          <p:cNvGrpSpPr/>
          <p:nvPr/>
        </p:nvGrpSpPr>
        <p:grpSpPr>
          <a:xfrm>
            <a:off x="3657600" y="665364"/>
            <a:ext cx="5258433" cy="912600"/>
            <a:chOff x="0" y="0"/>
            <a:chExt cx="4981699" cy="912600"/>
          </a:xfrm>
          <a:scene3d>
            <a:camera prst="orthographicFront">
              <a:rot lat="0" lon="0" rev="0"/>
            </a:camera>
            <a:lightRig rig="contrasting" dir="t">
              <a:rot lat="0" lon="0" rev="1200000"/>
            </a:lightRig>
          </a:scene3d>
        </p:grpSpPr>
        <p:sp>
          <p:nvSpPr>
            <p:cNvPr id="6" name="Rectángulo redondeado 5"/>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7" name="Rectángulo 6"/>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4000" dirty="0" smtClean="0"/>
                <a:t>Internationalisation</a:t>
              </a:r>
              <a:endParaRPr lang="es-ES_tradnl" sz="3900" kern="1200" dirty="0"/>
            </a:p>
          </p:txBody>
        </p:sp>
      </p:grpSp>
      <p:sp>
        <p:nvSpPr>
          <p:cNvPr id="8" name="CuadroTexto 7"/>
          <p:cNvSpPr txBox="1"/>
          <p:nvPr/>
        </p:nvSpPr>
        <p:spPr>
          <a:xfrm>
            <a:off x="6207241" y="1270187"/>
            <a:ext cx="2590324" cy="307777"/>
          </a:xfrm>
          <a:prstGeom prst="rect">
            <a:avLst/>
          </a:prstGeom>
          <a:noFill/>
        </p:spPr>
        <p:txBody>
          <a:bodyPr wrap="none" rtlCol="0">
            <a:spAutoFit/>
          </a:bodyPr>
          <a:lstStyle/>
          <a:p>
            <a:r>
              <a:rPr lang="es-ES_tradnl" sz="1400" dirty="0" smtClean="0"/>
              <a:t>DUAL GRADUATE PROGRAMS</a:t>
            </a:r>
            <a:endParaRPr lang="es-ES_tradnl" sz="1400" dirty="0"/>
          </a:p>
        </p:txBody>
      </p:sp>
    </p:spTree>
    <p:extLst>
      <p:ext uri="{BB962C8B-B14F-4D97-AF65-F5344CB8AC3E}">
        <p14:creationId xmlns:p14="http://schemas.microsoft.com/office/powerpoint/2010/main" val="17460897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nodeType="clickEffect">
                                  <p:stCondLst>
                                    <p:cond delay="700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7500"/>
                            </p:stCondLst>
                            <p:childTnLst>
                              <p:par>
                                <p:cTn id="28" presetID="2" presetClass="exit" presetSubtype="2" fill="hold" nodeType="afterEffect">
                                  <p:stCondLst>
                                    <p:cond delay="0"/>
                                  </p:stCondLst>
                                  <p:childTnLst>
                                    <p:anim calcmode="lin" valueType="num">
                                      <p:cBhvr additive="base">
                                        <p:cTn id="29" dur="500"/>
                                        <p:tgtEl>
                                          <p:spTgt spid="5"/>
                                        </p:tgtEl>
                                        <p:attrNameLst>
                                          <p:attrName>ppt_x</p:attrName>
                                        </p:attrNameLst>
                                      </p:cBhvr>
                                      <p:tavLst>
                                        <p:tav tm="0">
                                          <p:val>
                                            <p:strVal val="ppt_x"/>
                                          </p:val>
                                        </p:tav>
                                        <p:tav tm="100000">
                                          <p:val>
                                            <p:strVal val="1+ppt_w/2"/>
                                          </p:val>
                                        </p:tav>
                                      </p:tavLst>
                                    </p:anim>
                                    <p:anim calcmode="lin" valueType="num">
                                      <p:cBhvr additive="base">
                                        <p:cTn id="30" dur="500"/>
                                        <p:tgtEl>
                                          <p:spTgt spid="5"/>
                                        </p:tgtEl>
                                        <p:attrNameLst>
                                          <p:attrName>ppt_y</p:attrName>
                                        </p:attrNameLst>
                                      </p:cBhvr>
                                      <p:tavLst>
                                        <p:tav tm="0">
                                          <p:val>
                                            <p:strVal val="ppt_y"/>
                                          </p:val>
                                        </p:tav>
                                        <p:tav tm="100000">
                                          <p:val>
                                            <p:strVal val="ppt_y"/>
                                          </p:val>
                                        </p:tav>
                                      </p:tavLst>
                                    </p:anim>
                                    <p:set>
                                      <p:cBhvr>
                                        <p:cTn id="31" dur="1" fill="hold">
                                          <p:stCondLst>
                                            <p:cond delay="499"/>
                                          </p:stCondLst>
                                        </p:cTn>
                                        <p:tgtEl>
                                          <p:spTgt spid="5"/>
                                        </p:tgtEl>
                                        <p:attrNameLst>
                                          <p:attrName>style.visibility</p:attrName>
                                        </p:attrNameLst>
                                      </p:cBhvr>
                                      <p:to>
                                        <p:strVal val="hidden"/>
                                      </p:to>
                                    </p:set>
                                  </p:childTnLst>
                                </p:cTn>
                              </p:par>
                              <p:par>
                                <p:cTn id="32" presetID="2" presetClass="exit" presetSubtype="2" fill="hold" grpId="1" nodeType="withEffect">
                                  <p:stCondLst>
                                    <p:cond delay="0"/>
                                  </p:stCondLst>
                                  <p:childTnLst>
                                    <p:anim calcmode="lin" valueType="num">
                                      <p:cBhvr additive="base">
                                        <p:cTn id="33" dur="500"/>
                                        <p:tgtEl>
                                          <p:spTgt spid="8"/>
                                        </p:tgtEl>
                                        <p:attrNameLst>
                                          <p:attrName>ppt_x</p:attrName>
                                        </p:attrNameLst>
                                      </p:cBhvr>
                                      <p:tavLst>
                                        <p:tav tm="0">
                                          <p:val>
                                            <p:strVal val="ppt_x"/>
                                          </p:val>
                                        </p:tav>
                                        <p:tav tm="100000">
                                          <p:val>
                                            <p:strVal val="1+ppt_w/2"/>
                                          </p:val>
                                        </p:tav>
                                      </p:tavLst>
                                    </p:anim>
                                    <p:anim calcmode="lin" valueType="num">
                                      <p:cBhvr additive="base">
                                        <p:cTn id="34" dur="500"/>
                                        <p:tgtEl>
                                          <p:spTgt spid="8"/>
                                        </p:tgtEl>
                                        <p:attrNameLst>
                                          <p:attrName>ppt_y</p:attrName>
                                        </p:attrNameLst>
                                      </p:cBhvr>
                                      <p:tavLst>
                                        <p:tav tm="0">
                                          <p:val>
                                            <p:strVal val="ppt_y"/>
                                          </p:val>
                                        </p:tav>
                                        <p:tav tm="100000">
                                          <p:val>
                                            <p:strVal val="ppt_y"/>
                                          </p:val>
                                        </p:tav>
                                      </p:tavLst>
                                    </p:anim>
                                    <p:set>
                                      <p:cBhvr>
                                        <p:cTn id="3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imagen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167" y="1533415"/>
            <a:ext cx="10693017" cy="3983851"/>
          </a:xfrm>
          <a:prstGeom prst="rect">
            <a:avLst/>
          </a:prstGeom>
          <a:ln>
            <a:noFill/>
          </a:ln>
          <a:effectLst>
            <a:outerShdw blurRad="190500" dir="3720000" sx="101000" sy="101000" algn="tl" rotWithShape="0">
              <a:srgbClr val="333333">
                <a:alpha val="59000"/>
              </a:srgbClr>
            </a:outerShdw>
          </a:effectLst>
        </p:spPr>
      </p:pic>
      <p:grpSp>
        <p:nvGrpSpPr>
          <p:cNvPr id="5" name="Agrupar 4"/>
          <p:cNvGrpSpPr/>
          <p:nvPr/>
        </p:nvGrpSpPr>
        <p:grpSpPr>
          <a:xfrm>
            <a:off x="3783708" y="665364"/>
            <a:ext cx="5132326" cy="912600"/>
            <a:chOff x="0" y="0"/>
            <a:chExt cx="4981699" cy="912600"/>
          </a:xfrm>
          <a:scene3d>
            <a:camera prst="orthographicFront">
              <a:rot lat="0" lon="0" rev="0"/>
            </a:camera>
            <a:lightRig rig="contrasting" dir="t">
              <a:rot lat="0" lon="0" rev="1200000"/>
            </a:lightRig>
          </a:scene3d>
        </p:grpSpPr>
        <p:sp>
          <p:nvSpPr>
            <p:cNvPr id="6" name="Rectángulo redondeado 5"/>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7" name="Rectángulo 6"/>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4000" dirty="0" smtClean="0"/>
                <a:t>Internationalisation</a:t>
              </a:r>
              <a:endParaRPr lang="es-ES_tradnl" sz="3900" kern="1200" dirty="0"/>
            </a:p>
          </p:txBody>
        </p:sp>
      </p:grpSp>
      <p:pic>
        <p:nvPicPr>
          <p:cNvPr id="3" name="Imagen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39395" y="5599688"/>
            <a:ext cx="853065" cy="855908"/>
          </a:xfrm>
          <a:prstGeom prst="rect">
            <a:avLst/>
          </a:prstGeom>
          <a:effectLst>
            <a:outerShdw blurRad="50800" dist="38100" dir="16200000" rotWithShape="0">
              <a:prstClr val="black">
                <a:alpha val="40000"/>
              </a:prstClr>
            </a:outerShdw>
          </a:effectLst>
        </p:spPr>
      </p:pic>
      <p:pic>
        <p:nvPicPr>
          <p:cNvPr id="4" name="Imagen 3"/>
          <p:cNvPicPr>
            <a:picLocks noChangeAspect="1"/>
          </p:cNvPicPr>
          <p:nvPr/>
        </p:nvPicPr>
        <p:blipFill>
          <a:blip r:embed="rId5"/>
          <a:stretch>
            <a:fillRect/>
          </a:stretch>
        </p:blipFill>
        <p:spPr>
          <a:xfrm>
            <a:off x="2412595" y="5758457"/>
            <a:ext cx="1217455" cy="626860"/>
          </a:xfrm>
          <a:prstGeom prst="rect">
            <a:avLst/>
          </a:prstGeom>
          <a:effectLst>
            <a:outerShdw blurRad="50800" dist="38100" dir="16200000" rotWithShape="0">
              <a:prstClr val="black">
                <a:alpha val="40000"/>
              </a:prstClr>
            </a:outerShdw>
          </a:effectLst>
        </p:spPr>
      </p:pic>
      <p:pic>
        <p:nvPicPr>
          <p:cNvPr id="8" name="Imagen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83707" y="5775721"/>
            <a:ext cx="2134084" cy="579418"/>
          </a:xfrm>
          <a:prstGeom prst="rect">
            <a:avLst/>
          </a:prstGeom>
          <a:effectLst>
            <a:outerShdw blurRad="50800" dist="38100" dir="16200000" rotWithShape="0">
              <a:prstClr val="black">
                <a:alpha val="40000"/>
              </a:prstClr>
            </a:outerShdw>
          </a:effectLst>
        </p:spPr>
      </p:pic>
      <p:pic>
        <p:nvPicPr>
          <p:cNvPr id="9" name="Imagen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71448" y="5790943"/>
            <a:ext cx="2363796" cy="537586"/>
          </a:xfrm>
          <a:prstGeom prst="rect">
            <a:avLst/>
          </a:prstGeom>
          <a:effectLst>
            <a:outerShdw blurRad="50800" dist="38100" dir="16200000" rotWithShape="0">
              <a:prstClr val="black">
                <a:alpha val="40000"/>
              </a:prstClr>
            </a:outerShdw>
          </a:effectLst>
        </p:spPr>
      </p:pic>
      <p:sp>
        <p:nvSpPr>
          <p:cNvPr id="24" name="CuadroTexto 23"/>
          <p:cNvSpPr txBox="1"/>
          <p:nvPr/>
        </p:nvSpPr>
        <p:spPr>
          <a:xfrm>
            <a:off x="6777128" y="1274960"/>
            <a:ext cx="2094356" cy="307777"/>
          </a:xfrm>
          <a:prstGeom prst="rect">
            <a:avLst/>
          </a:prstGeom>
          <a:noFill/>
        </p:spPr>
        <p:txBody>
          <a:bodyPr wrap="none" rtlCol="0">
            <a:spAutoFit/>
          </a:bodyPr>
          <a:lstStyle/>
          <a:p>
            <a:r>
              <a:rPr lang="en-GB" sz="1400" dirty="0" smtClean="0">
                <a:solidFill>
                  <a:srgbClr val="000000"/>
                </a:solidFill>
              </a:rPr>
              <a:t>MOBILITY AGREEMENTS</a:t>
            </a:r>
            <a:endParaRPr lang="es-ES_tradnl" sz="1400" dirty="0"/>
          </a:p>
        </p:txBody>
      </p:sp>
    </p:spTree>
    <p:extLst>
      <p:ext uri="{BB962C8B-B14F-4D97-AF65-F5344CB8AC3E}">
        <p14:creationId xmlns:p14="http://schemas.microsoft.com/office/powerpoint/2010/main" val="1436799198"/>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800" decel="100000"/>
                                        <p:tgtEl>
                                          <p:spTgt spid="3"/>
                                        </p:tgtEl>
                                      </p:cBhvr>
                                    </p:animEffect>
                                    <p:anim calcmode="lin" valueType="num">
                                      <p:cBhvr>
                                        <p:cTn id="25" dur="800" decel="100000" fill="hold"/>
                                        <p:tgtEl>
                                          <p:spTgt spid="3"/>
                                        </p:tgtEl>
                                        <p:attrNameLst>
                                          <p:attrName>style.rotation</p:attrName>
                                        </p:attrNameLst>
                                      </p:cBhvr>
                                      <p:tavLst>
                                        <p:tav tm="0">
                                          <p:val>
                                            <p:fltVal val="-90"/>
                                          </p:val>
                                        </p:tav>
                                        <p:tav tm="100000">
                                          <p:val>
                                            <p:fltVal val="0"/>
                                          </p:val>
                                        </p:tav>
                                      </p:tavLst>
                                    </p:anim>
                                    <p:anim calcmode="lin" valueType="num">
                                      <p:cBhvr>
                                        <p:cTn id="26" dur="800" decel="100000" fill="hold"/>
                                        <p:tgtEl>
                                          <p:spTgt spid="3"/>
                                        </p:tgtEl>
                                        <p:attrNameLst>
                                          <p:attrName>ppt_x</p:attrName>
                                        </p:attrNameLst>
                                      </p:cBhvr>
                                      <p:tavLst>
                                        <p:tav tm="0">
                                          <p:val>
                                            <p:strVal val="#ppt_x+0.4"/>
                                          </p:val>
                                        </p:tav>
                                        <p:tav tm="100000">
                                          <p:val>
                                            <p:strVal val="#ppt_x-0.05"/>
                                          </p:val>
                                        </p:tav>
                                      </p:tavLst>
                                    </p:anim>
                                    <p:anim calcmode="lin" valueType="num">
                                      <p:cBhvr>
                                        <p:cTn id="27" dur="800" decel="100000" fill="hold"/>
                                        <p:tgtEl>
                                          <p:spTgt spid="3"/>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800" decel="100000"/>
                                        <p:tgtEl>
                                          <p:spTgt spid="4"/>
                                        </p:tgtEl>
                                      </p:cBhvr>
                                    </p:animEffect>
                                    <p:anim calcmode="lin" valueType="num">
                                      <p:cBhvr>
                                        <p:cTn id="35" dur="800" decel="100000" fill="hold"/>
                                        <p:tgtEl>
                                          <p:spTgt spid="4"/>
                                        </p:tgtEl>
                                        <p:attrNameLst>
                                          <p:attrName>style.rotation</p:attrName>
                                        </p:attrNameLst>
                                      </p:cBhvr>
                                      <p:tavLst>
                                        <p:tav tm="0">
                                          <p:val>
                                            <p:fltVal val="-90"/>
                                          </p:val>
                                        </p:tav>
                                        <p:tav tm="100000">
                                          <p:val>
                                            <p:fltVal val="0"/>
                                          </p:val>
                                        </p:tav>
                                      </p:tavLst>
                                    </p:anim>
                                    <p:anim calcmode="lin" valueType="num">
                                      <p:cBhvr>
                                        <p:cTn id="36" dur="800" decel="100000" fill="hold"/>
                                        <p:tgtEl>
                                          <p:spTgt spid="4"/>
                                        </p:tgtEl>
                                        <p:attrNameLst>
                                          <p:attrName>ppt_x</p:attrName>
                                        </p:attrNameLst>
                                      </p:cBhvr>
                                      <p:tavLst>
                                        <p:tav tm="0">
                                          <p:val>
                                            <p:strVal val="#ppt_x+0.4"/>
                                          </p:val>
                                        </p:tav>
                                        <p:tav tm="100000">
                                          <p:val>
                                            <p:strVal val="#ppt_x-0.05"/>
                                          </p:val>
                                        </p:tav>
                                      </p:tavLst>
                                    </p:anim>
                                    <p:anim calcmode="lin" valueType="num">
                                      <p:cBhvr>
                                        <p:cTn id="37" dur="800" decel="100000" fill="hold"/>
                                        <p:tgtEl>
                                          <p:spTgt spid="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800" decel="100000"/>
                                        <p:tgtEl>
                                          <p:spTgt spid="8"/>
                                        </p:tgtEl>
                                      </p:cBhvr>
                                    </p:animEffect>
                                    <p:anim calcmode="lin" valueType="num">
                                      <p:cBhvr>
                                        <p:cTn id="45" dur="800" decel="100000" fill="hold"/>
                                        <p:tgtEl>
                                          <p:spTgt spid="8"/>
                                        </p:tgtEl>
                                        <p:attrNameLst>
                                          <p:attrName>style.rotation</p:attrName>
                                        </p:attrNameLst>
                                      </p:cBhvr>
                                      <p:tavLst>
                                        <p:tav tm="0">
                                          <p:val>
                                            <p:fltVal val="-90"/>
                                          </p:val>
                                        </p:tav>
                                        <p:tav tm="100000">
                                          <p:val>
                                            <p:fltVal val="0"/>
                                          </p:val>
                                        </p:tav>
                                      </p:tavLst>
                                    </p:anim>
                                    <p:anim calcmode="lin" valueType="num">
                                      <p:cBhvr>
                                        <p:cTn id="46" dur="800" decel="100000" fill="hold"/>
                                        <p:tgtEl>
                                          <p:spTgt spid="8"/>
                                        </p:tgtEl>
                                        <p:attrNameLst>
                                          <p:attrName>ppt_x</p:attrName>
                                        </p:attrNameLst>
                                      </p:cBhvr>
                                      <p:tavLst>
                                        <p:tav tm="0">
                                          <p:val>
                                            <p:strVal val="#ppt_x+0.4"/>
                                          </p:val>
                                        </p:tav>
                                        <p:tav tm="100000">
                                          <p:val>
                                            <p:strVal val="#ppt_x-0.05"/>
                                          </p:val>
                                        </p:tav>
                                      </p:tavLst>
                                    </p:anim>
                                    <p:anim calcmode="lin" valueType="num">
                                      <p:cBhvr>
                                        <p:cTn id="47" dur="800" decel="100000" fill="hold"/>
                                        <p:tgtEl>
                                          <p:spTgt spid="8"/>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800" decel="100000"/>
                                        <p:tgtEl>
                                          <p:spTgt spid="9"/>
                                        </p:tgtEl>
                                      </p:cBhvr>
                                    </p:animEffect>
                                    <p:anim calcmode="lin" valueType="num">
                                      <p:cBhvr>
                                        <p:cTn id="55" dur="800" decel="100000" fill="hold"/>
                                        <p:tgtEl>
                                          <p:spTgt spid="9"/>
                                        </p:tgtEl>
                                        <p:attrNameLst>
                                          <p:attrName>style.rotation</p:attrName>
                                        </p:attrNameLst>
                                      </p:cBhvr>
                                      <p:tavLst>
                                        <p:tav tm="0">
                                          <p:val>
                                            <p:fltVal val="-90"/>
                                          </p:val>
                                        </p:tav>
                                        <p:tav tm="100000">
                                          <p:val>
                                            <p:fltVal val="0"/>
                                          </p:val>
                                        </p:tav>
                                      </p:tavLst>
                                    </p:anim>
                                    <p:anim calcmode="lin" valueType="num">
                                      <p:cBhvr>
                                        <p:cTn id="56" dur="800" decel="100000" fill="hold"/>
                                        <p:tgtEl>
                                          <p:spTgt spid="9"/>
                                        </p:tgtEl>
                                        <p:attrNameLst>
                                          <p:attrName>ppt_x</p:attrName>
                                        </p:attrNameLst>
                                      </p:cBhvr>
                                      <p:tavLst>
                                        <p:tav tm="0">
                                          <p:val>
                                            <p:strVal val="#ppt_x+0.4"/>
                                          </p:val>
                                        </p:tav>
                                        <p:tav tm="100000">
                                          <p:val>
                                            <p:strVal val="#ppt_x-0.05"/>
                                          </p:val>
                                        </p:tav>
                                      </p:tavLst>
                                    </p:anim>
                                    <p:anim calcmode="lin" valueType="num">
                                      <p:cBhvr>
                                        <p:cTn id="57" dur="800" decel="100000" fill="hold"/>
                                        <p:tgtEl>
                                          <p:spTgt spid="9"/>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60" fill="hold">
                            <p:stCondLst>
                              <p:cond delay="1000"/>
                            </p:stCondLst>
                            <p:childTnLst>
                              <p:par>
                                <p:cTn id="61" presetID="2" presetClass="exit" presetSubtype="4" fill="hold" nodeType="afterEffect">
                                  <p:stCondLst>
                                    <p:cond delay="6000"/>
                                  </p:stCondLst>
                                  <p:childTnLst>
                                    <p:anim calcmode="lin" valueType="num">
                                      <p:cBhvr additive="base">
                                        <p:cTn id="62" dur="500"/>
                                        <p:tgtEl>
                                          <p:spTgt spid="3"/>
                                        </p:tgtEl>
                                        <p:attrNameLst>
                                          <p:attrName>ppt_x</p:attrName>
                                        </p:attrNameLst>
                                      </p:cBhvr>
                                      <p:tavLst>
                                        <p:tav tm="0">
                                          <p:val>
                                            <p:strVal val="ppt_x"/>
                                          </p:val>
                                        </p:tav>
                                        <p:tav tm="100000">
                                          <p:val>
                                            <p:strVal val="ppt_x"/>
                                          </p:val>
                                        </p:tav>
                                      </p:tavLst>
                                    </p:anim>
                                    <p:anim calcmode="lin" valueType="num">
                                      <p:cBhvr additive="base">
                                        <p:cTn id="63" dur="500"/>
                                        <p:tgtEl>
                                          <p:spTgt spid="3"/>
                                        </p:tgtEl>
                                        <p:attrNameLst>
                                          <p:attrName>ppt_y</p:attrName>
                                        </p:attrNameLst>
                                      </p:cBhvr>
                                      <p:tavLst>
                                        <p:tav tm="0">
                                          <p:val>
                                            <p:strVal val="ppt_y"/>
                                          </p:val>
                                        </p:tav>
                                        <p:tav tm="100000">
                                          <p:val>
                                            <p:strVal val="1+ppt_h/2"/>
                                          </p:val>
                                        </p:tav>
                                      </p:tavLst>
                                    </p:anim>
                                    <p:set>
                                      <p:cBhvr>
                                        <p:cTn id="64" dur="1" fill="hold">
                                          <p:stCondLst>
                                            <p:cond delay="499"/>
                                          </p:stCondLst>
                                        </p:cTn>
                                        <p:tgtEl>
                                          <p:spTgt spid="3"/>
                                        </p:tgtEl>
                                        <p:attrNameLst>
                                          <p:attrName>style.visibility</p:attrName>
                                        </p:attrNameLst>
                                      </p:cBhvr>
                                      <p:to>
                                        <p:strVal val="hidden"/>
                                      </p:to>
                                    </p:set>
                                  </p:childTnLst>
                                </p:cTn>
                              </p:par>
                              <p:par>
                                <p:cTn id="65" presetID="2" presetClass="exit" presetSubtype="4" fill="hold" nodeType="withEffect">
                                  <p:stCondLst>
                                    <p:cond delay="6000"/>
                                  </p:stCondLst>
                                  <p:childTnLst>
                                    <p:anim calcmode="lin" valueType="num">
                                      <p:cBhvr additive="base">
                                        <p:cTn id="66" dur="500"/>
                                        <p:tgtEl>
                                          <p:spTgt spid="4"/>
                                        </p:tgtEl>
                                        <p:attrNameLst>
                                          <p:attrName>ppt_x</p:attrName>
                                        </p:attrNameLst>
                                      </p:cBhvr>
                                      <p:tavLst>
                                        <p:tav tm="0">
                                          <p:val>
                                            <p:strVal val="ppt_x"/>
                                          </p:val>
                                        </p:tav>
                                        <p:tav tm="100000">
                                          <p:val>
                                            <p:strVal val="ppt_x"/>
                                          </p:val>
                                        </p:tav>
                                      </p:tavLst>
                                    </p:anim>
                                    <p:anim calcmode="lin" valueType="num">
                                      <p:cBhvr additive="base">
                                        <p:cTn id="67" dur="500"/>
                                        <p:tgtEl>
                                          <p:spTgt spid="4"/>
                                        </p:tgtEl>
                                        <p:attrNameLst>
                                          <p:attrName>ppt_y</p:attrName>
                                        </p:attrNameLst>
                                      </p:cBhvr>
                                      <p:tavLst>
                                        <p:tav tm="0">
                                          <p:val>
                                            <p:strVal val="ppt_y"/>
                                          </p:val>
                                        </p:tav>
                                        <p:tav tm="100000">
                                          <p:val>
                                            <p:strVal val="1+ppt_h/2"/>
                                          </p:val>
                                        </p:tav>
                                      </p:tavLst>
                                    </p:anim>
                                    <p:set>
                                      <p:cBhvr>
                                        <p:cTn id="68" dur="1" fill="hold">
                                          <p:stCondLst>
                                            <p:cond delay="499"/>
                                          </p:stCondLst>
                                        </p:cTn>
                                        <p:tgtEl>
                                          <p:spTgt spid="4"/>
                                        </p:tgtEl>
                                        <p:attrNameLst>
                                          <p:attrName>style.visibility</p:attrName>
                                        </p:attrNameLst>
                                      </p:cBhvr>
                                      <p:to>
                                        <p:strVal val="hidden"/>
                                      </p:to>
                                    </p:set>
                                  </p:childTnLst>
                                </p:cTn>
                              </p:par>
                              <p:par>
                                <p:cTn id="69" presetID="2" presetClass="exit" presetSubtype="4" fill="hold" nodeType="withEffect">
                                  <p:stCondLst>
                                    <p:cond delay="6000"/>
                                  </p:stCondLst>
                                  <p:childTnLst>
                                    <p:anim calcmode="lin" valueType="num">
                                      <p:cBhvr additive="base">
                                        <p:cTn id="70" dur="500"/>
                                        <p:tgtEl>
                                          <p:spTgt spid="8"/>
                                        </p:tgtEl>
                                        <p:attrNameLst>
                                          <p:attrName>ppt_x</p:attrName>
                                        </p:attrNameLst>
                                      </p:cBhvr>
                                      <p:tavLst>
                                        <p:tav tm="0">
                                          <p:val>
                                            <p:strVal val="ppt_x"/>
                                          </p:val>
                                        </p:tav>
                                        <p:tav tm="100000">
                                          <p:val>
                                            <p:strVal val="ppt_x"/>
                                          </p:val>
                                        </p:tav>
                                      </p:tavLst>
                                    </p:anim>
                                    <p:anim calcmode="lin" valueType="num">
                                      <p:cBhvr additive="base">
                                        <p:cTn id="71" dur="500"/>
                                        <p:tgtEl>
                                          <p:spTgt spid="8"/>
                                        </p:tgtEl>
                                        <p:attrNameLst>
                                          <p:attrName>ppt_y</p:attrName>
                                        </p:attrNameLst>
                                      </p:cBhvr>
                                      <p:tavLst>
                                        <p:tav tm="0">
                                          <p:val>
                                            <p:strVal val="ppt_y"/>
                                          </p:val>
                                        </p:tav>
                                        <p:tav tm="100000">
                                          <p:val>
                                            <p:strVal val="1+ppt_h/2"/>
                                          </p:val>
                                        </p:tav>
                                      </p:tavLst>
                                    </p:anim>
                                    <p:set>
                                      <p:cBhvr>
                                        <p:cTn id="72" dur="1" fill="hold">
                                          <p:stCondLst>
                                            <p:cond delay="499"/>
                                          </p:stCondLst>
                                        </p:cTn>
                                        <p:tgtEl>
                                          <p:spTgt spid="8"/>
                                        </p:tgtEl>
                                        <p:attrNameLst>
                                          <p:attrName>style.visibility</p:attrName>
                                        </p:attrNameLst>
                                      </p:cBhvr>
                                      <p:to>
                                        <p:strVal val="hidden"/>
                                      </p:to>
                                    </p:set>
                                  </p:childTnLst>
                                </p:cTn>
                              </p:par>
                              <p:par>
                                <p:cTn id="73" presetID="2" presetClass="exit" presetSubtype="4" fill="hold" nodeType="withEffect">
                                  <p:stCondLst>
                                    <p:cond delay="6000"/>
                                  </p:stCondLst>
                                  <p:childTnLst>
                                    <p:anim calcmode="lin" valueType="num">
                                      <p:cBhvr additive="base">
                                        <p:cTn id="74" dur="500"/>
                                        <p:tgtEl>
                                          <p:spTgt spid="9"/>
                                        </p:tgtEl>
                                        <p:attrNameLst>
                                          <p:attrName>ppt_x</p:attrName>
                                        </p:attrNameLst>
                                      </p:cBhvr>
                                      <p:tavLst>
                                        <p:tav tm="0">
                                          <p:val>
                                            <p:strVal val="ppt_x"/>
                                          </p:val>
                                        </p:tav>
                                        <p:tav tm="100000">
                                          <p:val>
                                            <p:strVal val="ppt_x"/>
                                          </p:val>
                                        </p:tav>
                                      </p:tavLst>
                                    </p:anim>
                                    <p:anim calcmode="lin" valueType="num">
                                      <p:cBhvr additive="base">
                                        <p:cTn id="75" dur="500"/>
                                        <p:tgtEl>
                                          <p:spTgt spid="9"/>
                                        </p:tgtEl>
                                        <p:attrNameLst>
                                          <p:attrName>ppt_y</p:attrName>
                                        </p:attrNameLst>
                                      </p:cBhvr>
                                      <p:tavLst>
                                        <p:tav tm="0">
                                          <p:val>
                                            <p:strVal val="ppt_y"/>
                                          </p:val>
                                        </p:tav>
                                        <p:tav tm="100000">
                                          <p:val>
                                            <p:strVal val="1+ppt_h/2"/>
                                          </p:val>
                                        </p:tav>
                                      </p:tavLst>
                                    </p:anim>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7500"/>
                            </p:stCondLst>
                            <p:childTnLst>
                              <p:par>
                                <p:cTn id="78" presetID="53" presetClass="exit" presetSubtype="32" fill="hold" nodeType="afterEffect">
                                  <p:stCondLst>
                                    <p:cond delay="0"/>
                                  </p:stCondLst>
                                  <p:childTnLst>
                                    <p:anim calcmode="lin" valueType="num">
                                      <p:cBhvr>
                                        <p:cTn id="79" dur="500"/>
                                        <p:tgtEl>
                                          <p:spTgt spid="2"/>
                                        </p:tgtEl>
                                        <p:attrNameLst>
                                          <p:attrName>ppt_w</p:attrName>
                                        </p:attrNameLst>
                                      </p:cBhvr>
                                      <p:tavLst>
                                        <p:tav tm="0">
                                          <p:val>
                                            <p:strVal val="ppt_w"/>
                                          </p:val>
                                        </p:tav>
                                        <p:tav tm="100000">
                                          <p:val>
                                            <p:fltVal val="0"/>
                                          </p:val>
                                        </p:tav>
                                      </p:tavLst>
                                    </p:anim>
                                    <p:anim calcmode="lin" valueType="num">
                                      <p:cBhvr>
                                        <p:cTn id="80" dur="500"/>
                                        <p:tgtEl>
                                          <p:spTgt spid="2"/>
                                        </p:tgtEl>
                                        <p:attrNameLst>
                                          <p:attrName>ppt_h</p:attrName>
                                        </p:attrNameLst>
                                      </p:cBhvr>
                                      <p:tavLst>
                                        <p:tav tm="0">
                                          <p:val>
                                            <p:strVal val="ppt_h"/>
                                          </p:val>
                                        </p:tav>
                                        <p:tav tm="100000">
                                          <p:val>
                                            <p:fltVal val="0"/>
                                          </p:val>
                                        </p:tav>
                                      </p:tavLst>
                                    </p:anim>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childTnLst>
                          </p:cTn>
                        </p:par>
                        <p:par>
                          <p:cTn id="83" fill="hold">
                            <p:stCondLst>
                              <p:cond delay="8000"/>
                            </p:stCondLst>
                            <p:childTnLst>
                              <p:par>
                                <p:cTn id="84" presetID="2" presetClass="exit" presetSubtype="2" fill="hold" nodeType="afterEffect">
                                  <p:stCondLst>
                                    <p:cond delay="0"/>
                                  </p:stCondLst>
                                  <p:childTnLst>
                                    <p:anim calcmode="lin" valueType="num">
                                      <p:cBhvr additive="base">
                                        <p:cTn id="85" dur="500"/>
                                        <p:tgtEl>
                                          <p:spTgt spid="5"/>
                                        </p:tgtEl>
                                        <p:attrNameLst>
                                          <p:attrName>ppt_x</p:attrName>
                                        </p:attrNameLst>
                                      </p:cBhvr>
                                      <p:tavLst>
                                        <p:tav tm="0">
                                          <p:val>
                                            <p:strVal val="ppt_x"/>
                                          </p:val>
                                        </p:tav>
                                        <p:tav tm="100000">
                                          <p:val>
                                            <p:strVal val="1+ppt_w/2"/>
                                          </p:val>
                                        </p:tav>
                                      </p:tavLst>
                                    </p:anim>
                                    <p:anim calcmode="lin" valueType="num">
                                      <p:cBhvr additive="base">
                                        <p:cTn id="86" dur="500"/>
                                        <p:tgtEl>
                                          <p:spTgt spid="5"/>
                                        </p:tgtEl>
                                        <p:attrNameLst>
                                          <p:attrName>ppt_y</p:attrName>
                                        </p:attrNameLst>
                                      </p:cBhvr>
                                      <p:tavLst>
                                        <p:tav tm="0">
                                          <p:val>
                                            <p:strVal val="ppt_y"/>
                                          </p:val>
                                        </p:tav>
                                        <p:tav tm="100000">
                                          <p:val>
                                            <p:strVal val="ppt_y"/>
                                          </p:val>
                                        </p:tav>
                                      </p:tavLst>
                                    </p:anim>
                                    <p:set>
                                      <p:cBhvr>
                                        <p:cTn id="87" dur="1" fill="hold">
                                          <p:stCondLst>
                                            <p:cond delay="499"/>
                                          </p:stCondLst>
                                        </p:cTn>
                                        <p:tgtEl>
                                          <p:spTgt spid="5"/>
                                        </p:tgtEl>
                                        <p:attrNameLst>
                                          <p:attrName>style.visibility</p:attrName>
                                        </p:attrNameLst>
                                      </p:cBhvr>
                                      <p:to>
                                        <p:strVal val="hidden"/>
                                      </p:to>
                                    </p:set>
                                  </p:childTnLst>
                                </p:cTn>
                              </p:par>
                              <p:par>
                                <p:cTn id="88" presetID="2" presetClass="exit" presetSubtype="2" fill="hold" grpId="1" nodeType="withEffect">
                                  <p:stCondLst>
                                    <p:cond delay="0"/>
                                  </p:stCondLst>
                                  <p:childTnLst>
                                    <p:anim calcmode="lin" valueType="num">
                                      <p:cBhvr additive="base">
                                        <p:cTn id="89" dur="500"/>
                                        <p:tgtEl>
                                          <p:spTgt spid="24"/>
                                        </p:tgtEl>
                                        <p:attrNameLst>
                                          <p:attrName>ppt_x</p:attrName>
                                        </p:attrNameLst>
                                      </p:cBhvr>
                                      <p:tavLst>
                                        <p:tav tm="0">
                                          <p:val>
                                            <p:strVal val="ppt_x"/>
                                          </p:val>
                                        </p:tav>
                                        <p:tav tm="100000">
                                          <p:val>
                                            <p:strVal val="1+ppt_w/2"/>
                                          </p:val>
                                        </p:tav>
                                      </p:tavLst>
                                    </p:anim>
                                    <p:anim calcmode="lin" valueType="num">
                                      <p:cBhvr additive="base">
                                        <p:cTn id="90" dur="500"/>
                                        <p:tgtEl>
                                          <p:spTgt spid="24"/>
                                        </p:tgtEl>
                                        <p:attrNameLst>
                                          <p:attrName>ppt_y</p:attrName>
                                        </p:attrNameLst>
                                      </p:cBhvr>
                                      <p:tavLst>
                                        <p:tav tm="0">
                                          <p:val>
                                            <p:strVal val="ppt_y"/>
                                          </p:val>
                                        </p:tav>
                                        <p:tav tm="100000">
                                          <p:val>
                                            <p:strVal val="ppt_y"/>
                                          </p:val>
                                        </p:tav>
                                      </p:tavLst>
                                    </p:anim>
                                    <p:set>
                                      <p:cBhvr>
                                        <p:cTn id="91"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68831" y="1296175"/>
            <a:ext cx="4049486" cy="2079764"/>
          </a:xfrm>
          <a:prstGeom prst="rect">
            <a:avLst/>
          </a:prstGeom>
        </p:spPr>
      </p:pic>
      <p:sp>
        <p:nvSpPr>
          <p:cNvPr id="8" name="CuadroTexto 7"/>
          <p:cNvSpPr txBox="1"/>
          <p:nvPr/>
        </p:nvSpPr>
        <p:spPr>
          <a:xfrm>
            <a:off x="4904837" y="3454080"/>
            <a:ext cx="1308692" cy="369332"/>
          </a:xfrm>
          <a:prstGeom prst="rect">
            <a:avLst/>
          </a:prstGeom>
          <a:noFill/>
        </p:spPr>
        <p:txBody>
          <a:bodyPr wrap="none" rtlCol="0">
            <a:spAutoFit/>
          </a:bodyPr>
          <a:lstStyle/>
          <a:p>
            <a:r>
              <a:rPr lang="es-ES_tradnl" dirty="0" err="1" smtClean="0">
                <a:solidFill>
                  <a:schemeClr val="bg1">
                    <a:lumMod val="50000"/>
                  </a:schemeClr>
                </a:solidFill>
              </a:rPr>
              <a:t>www.uco.es</a:t>
            </a:r>
            <a:endParaRPr lang="es-ES_tradnl" dirty="0">
              <a:solidFill>
                <a:schemeClr val="bg1">
                  <a:lumMod val="50000"/>
                </a:schemeClr>
              </a:solidFill>
            </a:endParaRPr>
          </a:p>
        </p:txBody>
      </p:sp>
      <p:pic>
        <p:nvPicPr>
          <p:cNvPr id="5" name="Imagen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8458" y="3597170"/>
            <a:ext cx="3426212" cy="1276489"/>
          </a:xfrm>
          <a:prstGeom prst="rect">
            <a:avLst/>
          </a:prstGeom>
        </p:spPr>
      </p:pic>
      <p:sp>
        <p:nvSpPr>
          <p:cNvPr id="7" name="CuadroTexto 6"/>
          <p:cNvSpPr txBox="1"/>
          <p:nvPr/>
        </p:nvSpPr>
        <p:spPr>
          <a:xfrm>
            <a:off x="6982772" y="5831602"/>
            <a:ext cx="2202503" cy="369332"/>
          </a:xfrm>
          <a:prstGeom prst="rect">
            <a:avLst/>
          </a:prstGeom>
          <a:noFill/>
        </p:spPr>
        <p:txBody>
          <a:bodyPr wrap="square" rtlCol="0">
            <a:spAutoFit/>
          </a:bodyPr>
          <a:lstStyle/>
          <a:p>
            <a:r>
              <a:rPr lang="es-ES_tradnl" sz="450" b="1" dirty="0" smtClean="0"/>
              <a:t>ALBERTO DOMINGO BAZÁN </a:t>
            </a:r>
            <a:r>
              <a:rPr lang="mr-IN" sz="450" dirty="0" smtClean="0"/>
              <a:t>–</a:t>
            </a:r>
            <a:r>
              <a:rPr lang="es-ES_tradnl" sz="450" dirty="0" smtClean="0"/>
              <a:t> GABINETE DE </a:t>
            </a:r>
            <a:r>
              <a:rPr lang="es-ES_tradnl" sz="450" dirty="0" smtClean="0"/>
              <a:t>COMUNICACIÓN</a:t>
            </a:r>
          </a:p>
          <a:p>
            <a:r>
              <a:rPr lang="es-ES_tradnl" sz="450" b="1" dirty="0" smtClean="0"/>
              <a:t>CARLOS GARCÍA MARTÍNEZ </a:t>
            </a:r>
            <a:r>
              <a:rPr lang="mr-IN" sz="450" dirty="0" smtClean="0"/>
              <a:t>–</a:t>
            </a:r>
            <a:r>
              <a:rPr lang="es-ES_tradnl" sz="450" dirty="0" smtClean="0"/>
              <a:t> OFICINA DE RELACIONES INTERNACIONALES</a:t>
            </a:r>
          </a:p>
          <a:p>
            <a:pPr algn="r"/>
            <a:r>
              <a:rPr lang="es-ES_tradnl" sz="450" dirty="0" smtClean="0"/>
              <a:t>UNIVERSIDAD </a:t>
            </a:r>
            <a:r>
              <a:rPr lang="es-ES_tradnl" sz="450" dirty="0"/>
              <a:t>DE CÓRDOBA</a:t>
            </a:r>
          </a:p>
          <a:p>
            <a:endParaRPr lang="es-ES_tradnl" sz="450" dirty="0"/>
          </a:p>
        </p:txBody>
      </p:sp>
    </p:spTree>
    <p:extLst>
      <p:ext uri="{BB962C8B-B14F-4D97-AF65-F5344CB8AC3E}">
        <p14:creationId xmlns:p14="http://schemas.microsoft.com/office/powerpoint/2010/main" val="89794374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5000"/>
                                  </p:stCondLst>
                                  <p:childTnLst>
                                    <p:animEffect transition="out" filter="dissolv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9" presetClass="exit" presetSubtype="0" fill="hold" nodeType="withEffect">
                                  <p:stCondLst>
                                    <p:cond delay="5000"/>
                                  </p:stCondLst>
                                  <p:childTnLst>
                                    <p:animEffect transition="out" filter="dissolve">
                                      <p:cBhvr>
                                        <p:cTn id="28" dur="2000"/>
                                        <p:tgtEl>
                                          <p:spTgt spid="5"/>
                                        </p:tgtEl>
                                      </p:cBhvr>
                                    </p:animEffect>
                                    <p:set>
                                      <p:cBhvr>
                                        <p:cTn id="29" dur="1" fill="hold">
                                          <p:stCondLst>
                                            <p:cond delay="1999"/>
                                          </p:stCondLst>
                                        </p:cTn>
                                        <p:tgtEl>
                                          <p:spTgt spid="5"/>
                                        </p:tgtEl>
                                        <p:attrNameLst>
                                          <p:attrName>style.visibility</p:attrName>
                                        </p:attrNameLst>
                                      </p:cBhvr>
                                      <p:to>
                                        <p:strVal val="hidden"/>
                                      </p:to>
                                    </p:set>
                                  </p:childTnLst>
                                </p:cTn>
                              </p:par>
                              <p:par>
                                <p:cTn id="30" presetID="9" presetClass="exit" presetSubtype="0" fill="hold" grpId="1" nodeType="withEffect">
                                  <p:stCondLst>
                                    <p:cond delay="5000"/>
                                  </p:stCondLst>
                                  <p:childTnLst>
                                    <p:animEffect transition="out" filter="dissolv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67195"/>
      </p:ext>
    </p:extLst>
  </p:cSld>
  <p:clrMapOvr>
    <a:masterClrMapping/>
  </p:clrMapOvr>
  <mc:AlternateContent xmlns:mc="http://schemas.openxmlformats.org/markup-compatibility/2006" xmlns:p14="http://schemas.microsoft.com/office/powerpoint/2010/main">
    <mc:Choice Requires="p14">
      <p:transition spd="slow" p14:dur="4000" advClick="0" advTm="6000">
        <p14:vortex dir="r"/>
      </p:transition>
    </mc:Choice>
    <mc:Fallback xmlns="">
      <p:transition spd="slow" advClick="0" advTm="6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639504" y="3610466"/>
            <a:ext cx="4939942" cy="369332"/>
          </a:xfrm>
          <a:prstGeom prst="rect">
            <a:avLst/>
          </a:prstGeom>
          <a:noFill/>
        </p:spPr>
        <p:txBody>
          <a:bodyPr wrap="none" rtlCol="0">
            <a:spAutoFit/>
          </a:bodyPr>
          <a:lstStyle/>
          <a:p>
            <a:r>
              <a:rPr lang="es-ES_tradnl" dirty="0" smtClean="0"/>
              <a:t>OFICINA DE RELACIONES INTERNACIONALES</a:t>
            </a:r>
            <a:endParaRPr lang="es-ES_tradnl" dirty="0"/>
          </a:p>
        </p:txBody>
      </p:sp>
      <p:grpSp>
        <p:nvGrpSpPr>
          <p:cNvPr id="2" name="Group 4"/>
          <p:cNvGrpSpPr>
            <a:grpSpLocks noChangeAspect="1"/>
          </p:cNvGrpSpPr>
          <p:nvPr/>
        </p:nvGrpSpPr>
        <p:grpSpPr bwMode="auto">
          <a:xfrm>
            <a:off x="2968625" y="1295400"/>
            <a:ext cx="4049713" cy="2081213"/>
            <a:chOff x="1870" y="816"/>
            <a:chExt cx="2551" cy="1311"/>
          </a:xfrm>
        </p:grpSpPr>
        <p:sp>
          <p:nvSpPr>
            <p:cNvPr id="3" name="AutoShape 3"/>
            <p:cNvSpPr>
              <a:spLocks noChangeAspect="1" noChangeArrowheads="1" noTextEdit="1"/>
            </p:cNvSpPr>
            <p:nvPr/>
          </p:nvSpPr>
          <p:spPr bwMode="auto">
            <a:xfrm>
              <a:off x="1870" y="816"/>
              <a:ext cx="2551" cy="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p:nvSpPr>
          <p:spPr bwMode="auto">
            <a:xfrm>
              <a:off x="2593" y="1923"/>
              <a:ext cx="115" cy="116"/>
            </a:xfrm>
            <a:custGeom>
              <a:avLst/>
              <a:gdLst>
                <a:gd name="T0" fmla="*/ 0 w 221"/>
                <a:gd name="T1" fmla="*/ 111 h 221"/>
                <a:gd name="T2" fmla="*/ 0 w 221"/>
                <a:gd name="T3" fmla="*/ 111 h 221"/>
                <a:gd name="T4" fmla="*/ 111 w 221"/>
                <a:gd name="T5" fmla="*/ 0 h 221"/>
                <a:gd name="T6" fmla="*/ 221 w 221"/>
                <a:gd name="T7" fmla="*/ 111 h 221"/>
                <a:gd name="T8" fmla="*/ 111 w 221"/>
                <a:gd name="T9" fmla="*/ 221 h 221"/>
                <a:gd name="T10" fmla="*/ 0 w 221"/>
                <a:gd name="T11" fmla="*/ 111 h 221"/>
              </a:gdLst>
              <a:ahLst/>
              <a:cxnLst>
                <a:cxn ang="0">
                  <a:pos x="T0" y="T1"/>
                </a:cxn>
                <a:cxn ang="0">
                  <a:pos x="T2" y="T3"/>
                </a:cxn>
                <a:cxn ang="0">
                  <a:pos x="T4" y="T5"/>
                </a:cxn>
                <a:cxn ang="0">
                  <a:pos x="T6" y="T7"/>
                </a:cxn>
                <a:cxn ang="0">
                  <a:pos x="T8" y="T9"/>
                </a:cxn>
                <a:cxn ang="0">
                  <a:pos x="T10" y="T11"/>
                </a:cxn>
              </a:cxnLst>
              <a:rect l="0" t="0" r="r" b="b"/>
              <a:pathLst>
                <a:path w="221" h="221">
                  <a:moveTo>
                    <a:pt x="0" y="111"/>
                  </a:moveTo>
                  <a:lnTo>
                    <a:pt x="0" y="111"/>
                  </a:lnTo>
                  <a:cubicBezTo>
                    <a:pt x="0" y="50"/>
                    <a:pt x="50" y="0"/>
                    <a:pt x="111" y="0"/>
                  </a:cubicBezTo>
                  <a:cubicBezTo>
                    <a:pt x="171" y="0"/>
                    <a:pt x="221" y="50"/>
                    <a:pt x="221" y="111"/>
                  </a:cubicBezTo>
                  <a:cubicBezTo>
                    <a:pt x="221" y="171"/>
                    <a:pt x="171" y="221"/>
                    <a:pt x="111" y="221"/>
                  </a:cubicBezTo>
                  <a:cubicBezTo>
                    <a:pt x="50" y="221"/>
                    <a:pt x="0" y="171"/>
                    <a:pt x="0" y="111"/>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p:nvSpPr>
          <p:spPr bwMode="auto">
            <a:xfrm>
              <a:off x="2228" y="890"/>
              <a:ext cx="845" cy="1126"/>
            </a:xfrm>
            <a:custGeom>
              <a:avLst/>
              <a:gdLst>
                <a:gd name="T0" fmla="*/ 0 w 1621"/>
                <a:gd name="T1" fmla="*/ 1731 h 2152"/>
                <a:gd name="T2" fmla="*/ 0 w 1621"/>
                <a:gd name="T3" fmla="*/ 1731 h 2152"/>
                <a:gd name="T4" fmla="*/ 0 w 1621"/>
                <a:gd name="T5" fmla="*/ 428 h 2152"/>
                <a:gd name="T6" fmla="*/ 811 w 1621"/>
                <a:gd name="T7" fmla="*/ 0 h 2152"/>
                <a:gd name="T8" fmla="*/ 1621 w 1621"/>
                <a:gd name="T9" fmla="*/ 428 h 2152"/>
                <a:gd name="T10" fmla="*/ 1621 w 1621"/>
                <a:gd name="T11" fmla="*/ 1738 h 2152"/>
                <a:gd name="T12" fmla="*/ 810 w 1621"/>
                <a:gd name="T13" fmla="*/ 2152 h 2152"/>
                <a:gd name="T14" fmla="*/ 0 w 1621"/>
                <a:gd name="T15" fmla="*/ 1731 h 2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1" h="2152">
                  <a:moveTo>
                    <a:pt x="0" y="1731"/>
                  </a:moveTo>
                  <a:lnTo>
                    <a:pt x="0" y="1731"/>
                  </a:lnTo>
                  <a:lnTo>
                    <a:pt x="0" y="428"/>
                  </a:lnTo>
                  <a:lnTo>
                    <a:pt x="811" y="0"/>
                  </a:lnTo>
                  <a:lnTo>
                    <a:pt x="1621" y="428"/>
                  </a:lnTo>
                  <a:lnTo>
                    <a:pt x="1621" y="1738"/>
                  </a:lnTo>
                  <a:lnTo>
                    <a:pt x="810" y="2152"/>
                  </a:lnTo>
                  <a:lnTo>
                    <a:pt x="0" y="1731"/>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p:nvSpPr>
          <p:spPr bwMode="auto">
            <a:xfrm>
              <a:off x="2228" y="890"/>
              <a:ext cx="845" cy="1126"/>
            </a:xfrm>
            <a:custGeom>
              <a:avLst/>
              <a:gdLst>
                <a:gd name="T0" fmla="*/ 0 w 1621"/>
                <a:gd name="T1" fmla="*/ 1731 h 2152"/>
                <a:gd name="T2" fmla="*/ 0 w 1621"/>
                <a:gd name="T3" fmla="*/ 1731 h 2152"/>
                <a:gd name="T4" fmla="*/ 0 w 1621"/>
                <a:gd name="T5" fmla="*/ 428 h 2152"/>
                <a:gd name="T6" fmla="*/ 811 w 1621"/>
                <a:gd name="T7" fmla="*/ 0 h 2152"/>
                <a:gd name="T8" fmla="*/ 1621 w 1621"/>
                <a:gd name="T9" fmla="*/ 428 h 2152"/>
                <a:gd name="T10" fmla="*/ 1621 w 1621"/>
                <a:gd name="T11" fmla="*/ 1738 h 2152"/>
                <a:gd name="T12" fmla="*/ 810 w 1621"/>
                <a:gd name="T13" fmla="*/ 2152 h 2152"/>
                <a:gd name="T14" fmla="*/ 0 w 1621"/>
                <a:gd name="T15" fmla="*/ 1731 h 2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1" h="2152">
                  <a:moveTo>
                    <a:pt x="0" y="1731"/>
                  </a:moveTo>
                  <a:lnTo>
                    <a:pt x="0" y="1731"/>
                  </a:lnTo>
                  <a:lnTo>
                    <a:pt x="0" y="428"/>
                  </a:lnTo>
                  <a:lnTo>
                    <a:pt x="811" y="0"/>
                  </a:lnTo>
                  <a:lnTo>
                    <a:pt x="1621" y="428"/>
                  </a:lnTo>
                  <a:lnTo>
                    <a:pt x="1621" y="1738"/>
                  </a:lnTo>
                  <a:lnTo>
                    <a:pt x="810" y="2152"/>
                  </a:lnTo>
                  <a:lnTo>
                    <a:pt x="0" y="1731"/>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2234" y="1571"/>
              <a:ext cx="420" cy="406"/>
            </a:xfrm>
            <a:custGeom>
              <a:avLst/>
              <a:gdLst>
                <a:gd name="T0" fmla="*/ 792 w 806"/>
                <a:gd name="T1" fmla="*/ 577 h 774"/>
                <a:gd name="T2" fmla="*/ 792 w 806"/>
                <a:gd name="T3" fmla="*/ 577 h 774"/>
                <a:gd name="T4" fmla="*/ 792 w 806"/>
                <a:gd name="T5" fmla="*/ 774 h 774"/>
                <a:gd name="T6" fmla="*/ 0 w 806"/>
                <a:gd name="T7" fmla="*/ 357 h 774"/>
                <a:gd name="T8" fmla="*/ 2 w 806"/>
                <a:gd name="T9" fmla="*/ 0 h 774"/>
                <a:gd name="T10" fmla="*/ 580 w 806"/>
                <a:gd name="T11" fmla="*/ 307 h 774"/>
                <a:gd name="T12" fmla="*/ 792 w 806"/>
                <a:gd name="T13" fmla="*/ 577 h 774"/>
              </a:gdLst>
              <a:ahLst/>
              <a:cxnLst>
                <a:cxn ang="0">
                  <a:pos x="T0" y="T1"/>
                </a:cxn>
                <a:cxn ang="0">
                  <a:pos x="T2" y="T3"/>
                </a:cxn>
                <a:cxn ang="0">
                  <a:pos x="T4" y="T5"/>
                </a:cxn>
                <a:cxn ang="0">
                  <a:pos x="T6" y="T7"/>
                </a:cxn>
                <a:cxn ang="0">
                  <a:pos x="T8" y="T9"/>
                </a:cxn>
                <a:cxn ang="0">
                  <a:pos x="T10" y="T11"/>
                </a:cxn>
                <a:cxn ang="0">
                  <a:pos x="T12" y="T13"/>
                </a:cxn>
              </a:cxnLst>
              <a:rect l="0" t="0" r="r" b="b"/>
              <a:pathLst>
                <a:path w="806" h="774">
                  <a:moveTo>
                    <a:pt x="792" y="577"/>
                  </a:moveTo>
                  <a:lnTo>
                    <a:pt x="792" y="577"/>
                  </a:lnTo>
                  <a:lnTo>
                    <a:pt x="792" y="774"/>
                  </a:lnTo>
                  <a:lnTo>
                    <a:pt x="0" y="357"/>
                  </a:lnTo>
                  <a:lnTo>
                    <a:pt x="2" y="0"/>
                  </a:lnTo>
                  <a:cubicBezTo>
                    <a:pt x="272" y="129"/>
                    <a:pt x="431" y="240"/>
                    <a:pt x="580" y="307"/>
                  </a:cubicBezTo>
                  <a:cubicBezTo>
                    <a:pt x="806" y="409"/>
                    <a:pt x="787" y="495"/>
                    <a:pt x="792" y="577"/>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2647" y="1571"/>
              <a:ext cx="420" cy="406"/>
            </a:xfrm>
            <a:custGeom>
              <a:avLst/>
              <a:gdLst>
                <a:gd name="T0" fmla="*/ 14 w 806"/>
                <a:gd name="T1" fmla="*/ 577 h 774"/>
                <a:gd name="T2" fmla="*/ 14 w 806"/>
                <a:gd name="T3" fmla="*/ 577 h 774"/>
                <a:gd name="T4" fmla="*/ 14 w 806"/>
                <a:gd name="T5" fmla="*/ 774 h 774"/>
                <a:gd name="T6" fmla="*/ 806 w 806"/>
                <a:gd name="T7" fmla="*/ 357 h 774"/>
                <a:gd name="T8" fmla="*/ 804 w 806"/>
                <a:gd name="T9" fmla="*/ 0 h 774"/>
                <a:gd name="T10" fmla="*/ 226 w 806"/>
                <a:gd name="T11" fmla="*/ 307 h 774"/>
                <a:gd name="T12" fmla="*/ 14 w 806"/>
                <a:gd name="T13" fmla="*/ 577 h 774"/>
              </a:gdLst>
              <a:ahLst/>
              <a:cxnLst>
                <a:cxn ang="0">
                  <a:pos x="T0" y="T1"/>
                </a:cxn>
                <a:cxn ang="0">
                  <a:pos x="T2" y="T3"/>
                </a:cxn>
                <a:cxn ang="0">
                  <a:pos x="T4" y="T5"/>
                </a:cxn>
                <a:cxn ang="0">
                  <a:pos x="T6" y="T7"/>
                </a:cxn>
                <a:cxn ang="0">
                  <a:pos x="T8" y="T9"/>
                </a:cxn>
                <a:cxn ang="0">
                  <a:pos x="T10" y="T11"/>
                </a:cxn>
                <a:cxn ang="0">
                  <a:pos x="T12" y="T13"/>
                </a:cxn>
              </a:cxnLst>
              <a:rect l="0" t="0" r="r" b="b"/>
              <a:pathLst>
                <a:path w="806" h="774">
                  <a:moveTo>
                    <a:pt x="14" y="577"/>
                  </a:moveTo>
                  <a:lnTo>
                    <a:pt x="14" y="577"/>
                  </a:lnTo>
                  <a:lnTo>
                    <a:pt x="14" y="774"/>
                  </a:lnTo>
                  <a:lnTo>
                    <a:pt x="806" y="357"/>
                  </a:lnTo>
                  <a:lnTo>
                    <a:pt x="804" y="0"/>
                  </a:lnTo>
                  <a:cubicBezTo>
                    <a:pt x="534" y="129"/>
                    <a:pt x="375" y="240"/>
                    <a:pt x="226" y="307"/>
                  </a:cubicBezTo>
                  <a:cubicBezTo>
                    <a:pt x="0" y="409"/>
                    <a:pt x="19" y="495"/>
                    <a:pt x="14" y="577"/>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2284" y="980"/>
              <a:ext cx="733" cy="739"/>
            </a:xfrm>
            <a:custGeom>
              <a:avLst/>
              <a:gdLst>
                <a:gd name="T0" fmla="*/ 0 w 1407"/>
                <a:gd name="T1" fmla="*/ 705 h 1410"/>
                <a:gd name="T2" fmla="*/ 0 w 1407"/>
                <a:gd name="T3" fmla="*/ 705 h 1410"/>
                <a:gd name="T4" fmla="*/ 704 w 1407"/>
                <a:gd name="T5" fmla="*/ 0 h 1410"/>
                <a:gd name="T6" fmla="*/ 1407 w 1407"/>
                <a:gd name="T7" fmla="*/ 705 h 1410"/>
                <a:gd name="T8" fmla="*/ 704 w 1407"/>
                <a:gd name="T9" fmla="*/ 1410 h 1410"/>
                <a:gd name="T10" fmla="*/ 0 w 1407"/>
                <a:gd name="T11" fmla="*/ 705 h 1410"/>
              </a:gdLst>
              <a:ahLst/>
              <a:cxnLst>
                <a:cxn ang="0">
                  <a:pos x="T0" y="T1"/>
                </a:cxn>
                <a:cxn ang="0">
                  <a:pos x="T2" y="T3"/>
                </a:cxn>
                <a:cxn ang="0">
                  <a:pos x="T4" y="T5"/>
                </a:cxn>
                <a:cxn ang="0">
                  <a:pos x="T6" y="T7"/>
                </a:cxn>
                <a:cxn ang="0">
                  <a:pos x="T8" y="T9"/>
                </a:cxn>
                <a:cxn ang="0">
                  <a:pos x="T10" y="T11"/>
                </a:cxn>
              </a:cxnLst>
              <a:rect l="0" t="0" r="r" b="b"/>
              <a:pathLst>
                <a:path w="1407" h="1410">
                  <a:moveTo>
                    <a:pt x="0" y="705"/>
                  </a:moveTo>
                  <a:lnTo>
                    <a:pt x="0" y="705"/>
                  </a:lnTo>
                  <a:cubicBezTo>
                    <a:pt x="0" y="316"/>
                    <a:pt x="315" y="0"/>
                    <a:pt x="704" y="0"/>
                  </a:cubicBezTo>
                  <a:cubicBezTo>
                    <a:pt x="1092" y="0"/>
                    <a:pt x="1407" y="316"/>
                    <a:pt x="1407" y="705"/>
                  </a:cubicBezTo>
                  <a:cubicBezTo>
                    <a:pt x="1407" y="1094"/>
                    <a:pt x="1092" y="1410"/>
                    <a:pt x="704" y="1410"/>
                  </a:cubicBezTo>
                  <a:cubicBezTo>
                    <a:pt x="315" y="1410"/>
                    <a:pt x="0" y="1094"/>
                    <a:pt x="0" y="70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2354" y="1580"/>
              <a:ext cx="145" cy="68"/>
            </a:xfrm>
            <a:custGeom>
              <a:avLst/>
              <a:gdLst>
                <a:gd name="T0" fmla="*/ 0 w 277"/>
                <a:gd name="T1" fmla="*/ 0 h 131"/>
                <a:gd name="T2" fmla="*/ 0 w 277"/>
                <a:gd name="T3" fmla="*/ 0 h 131"/>
                <a:gd name="T4" fmla="*/ 76 w 277"/>
                <a:gd name="T5" fmla="*/ 0 h 131"/>
                <a:gd name="T6" fmla="*/ 126 w 277"/>
                <a:gd name="T7" fmla="*/ 19 h 131"/>
                <a:gd name="T8" fmla="*/ 212 w 277"/>
                <a:gd name="T9" fmla="*/ 39 h 131"/>
                <a:gd name="T10" fmla="*/ 270 w 277"/>
                <a:gd name="T11" fmla="*/ 74 h 131"/>
                <a:gd name="T12" fmla="*/ 277 w 277"/>
                <a:gd name="T13" fmla="*/ 131 h 131"/>
                <a:gd name="T14" fmla="*/ 117 w 277"/>
                <a:gd name="T15" fmla="*/ 70 h 131"/>
                <a:gd name="T16" fmla="*/ 53 w 277"/>
                <a:gd name="T17" fmla="*/ 43 h 131"/>
                <a:gd name="T18" fmla="*/ 0 w 277"/>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31">
                  <a:moveTo>
                    <a:pt x="0" y="0"/>
                  </a:moveTo>
                  <a:lnTo>
                    <a:pt x="0" y="0"/>
                  </a:lnTo>
                  <a:lnTo>
                    <a:pt x="76" y="0"/>
                  </a:lnTo>
                  <a:lnTo>
                    <a:pt x="126" y="19"/>
                  </a:lnTo>
                  <a:lnTo>
                    <a:pt x="212" y="39"/>
                  </a:lnTo>
                  <a:lnTo>
                    <a:pt x="270" y="74"/>
                  </a:lnTo>
                  <a:lnTo>
                    <a:pt x="277" y="131"/>
                  </a:lnTo>
                  <a:lnTo>
                    <a:pt x="117" y="70"/>
                  </a:lnTo>
                  <a:lnTo>
                    <a:pt x="53" y="43"/>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2302" y="1490"/>
              <a:ext cx="184" cy="96"/>
            </a:xfrm>
            <a:custGeom>
              <a:avLst/>
              <a:gdLst>
                <a:gd name="T0" fmla="*/ 0 w 353"/>
                <a:gd name="T1" fmla="*/ 0 h 183"/>
                <a:gd name="T2" fmla="*/ 0 w 353"/>
                <a:gd name="T3" fmla="*/ 0 h 183"/>
                <a:gd name="T4" fmla="*/ 121 w 353"/>
                <a:gd name="T5" fmla="*/ 31 h 183"/>
                <a:gd name="T6" fmla="*/ 176 w 353"/>
                <a:gd name="T7" fmla="*/ 52 h 183"/>
                <a:gd name="T8" fmla="*/ 288 w 353"/>
                <a:gd name="T9" fmla="*/ 93 h 183"/>
                <a:gd name="T10" fmla="*/ 353 w 353"/>
                <a:gd name="T11" fmla="*/ 129 h 183"/>
                <a:gd name="T12" fmla="*/ 351 w 353"/>
                <a:gd name="T13" fmla="*/ 183 h 183"/>
                <a:gd name="T14" fmla="*/ 295 w 353"/>
                <a:gd name="T15" fmla="*/ 150 h 183"/>
                <a:gd name="T16" fmla="*/ 190 w 353"/>
                <a:gd name="T17" fmla="*/ 114 h 183"/>
                <a:gd name="T18" fmla="*/ 141 w 353"/>
                <a:gd name="T19" fmla="*/ 102 h 183"/>
                <a:gd name="T20" fmla="*/ 45 w 353"/>
                <a:gd name="T21" fmla="*/ 93 h 183"/>
                <a:gd name="T22" fmla="*/ 0 w 353"/>
                <a:gd name="T2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83">
                  <a:moveTo>
                    <a:pt x="0" y="0"/>
                  </a:moveTo>
                  <a:lnTo>
                    <a:pt x="0" y="0"/>
                  </a:lnTo>
                  <a:lnTo>
                    <a:pt x="121" y="31"/>
                  </a:lnTo>
                  <a:lnTo>
                    <a:pt x="176" y="52"/>
                  </a:lnTo>
                  <a:lnTo>
                    <a:pt x="288" y="93"/>
                  </a:lnTo>
                  <a:lnTo>
                    <a:pt x="353" y="129"/>
                  </a:lnTo>
                  <a:lnTo>
                    <a:pt x="351" y="183"/>
                  </a:lnTo>
                  <a:lnTo>
                    <a:pt x="295" y="150"/>
                  </a:lnTo>
                  <a:lnTo>
                    <a:pt x="190" y="114"/>
                  </a:lnTo>
                  <a:lnTo>
                    <a:pt x="141" y="102"/>
                  </a:lnTo>
                  <a:lnTo>
                    <a:pt x="45" y="93"/>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2280" y="1356"/>
              <a:ext cx="218" cy="174"/>
            </a:xfrm>
            <a:custGeom>
              <a:avLst/>
              <a:gdLst>
                <a:gd name="T0" fmla="*/ 0 w 419"/>
                <a:gd name="T1" fmla="*/ 0 h 333"/>
                <a:gd name="T2" fmla="*/ 0 w 419"/>
                <a:gd name="T3" fmla="*/ 0 h 333"/>
                <a:gd name="T4" fmla="*/ 143 w 419"/>
                <a:gd name="T5" fmla="*/ 92 h 333"/>
                <a:gd name="T6" fmla="*/ 219 w 419"/>
                <a:gd name="T7" fmla="*/ 135 h 333"/>
                <a:gd name="T8" fmla="*/ 345 w 419"/>
                <a:gd name="T9" fmla="*/ 235 h 333"/>
                <a:gd name="T10" fmla="*/ 419 w 419"/>
                <a:gd name="T11" fmla="*/ 286 h 333"/>
                <a:gd name="T12" fmla="*/ 405 w 419"/>
                <a:gd name="T13" fmla="*/ 333 h 333"/>
                <a:gd name="T14" fmla="*/ 334 w 419"/>
                <a:gd name="T15" fmla="*/ 283 h 333"/>
                <a:gd name="T16" fmla="*/ 208 w 419"/>
                <a:gd name="T17" fmla="*/ 223 h 333"/>
                <a:gd name="T18" fmla="*/ 141 w 419"/>
                <a:gd name="T19" fmla="*/ 190 h 333"/>
                <a:gd name="T20" fmla="*/ 8 w 419"/>
                <a:gd name="T21" fmla="*/ 135 h 333"/>
                <a:gd name="T22" fmla="*/ 0 w 419"/>
                <a:gd name="T2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333">
                  <a:moveTo>
                    <a:pt x="0" y="0"/>
                  </a:moveTo>
                  <a:lnTo>
                    <a:pt x="0" y="0"/>
                  </a:lnTo>
                  <a:lnTo>
                    <a:pt x="143" y="92"/>
                  </a:lnTo>
                  <a:lnTo>
                    <a:pt x="219" y="135"/>
                  </a:lnTo>
                  <a:lnTo>
                    <a:pt x="345" y="235"/>
                  </a:lnTo>
                  <a:lnTo>
                    <a:pt x="419" y="286"/>
                  </a:lnTo>
                  <a:lnTo>
                    <a:pt x="405" y="333"/>
                  </a:lnTo>
                  <a:lnTo>
                    <a:pt x="334" y="283"/>
                  </a:lnTo>
                  <a:lnTo>
                    <a:pt x="208" y="223"/>
                  </a:lnTo>
                  <a:lnTo>
                    <a:pt x="141" y="190"/>
                  </a:lnTo>
                  <a:lnTo>
                    <a:pt x="8" y="135"/>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2285" y="1190"/>
              <a:ext cx="234" cy="294"/>
            </a:xfrm>
            <a:custGeom>
              <a:avLst/>
              <a:gdLst>
                <a:gd name="T0" fmla="*/ 50 w 450"/>
                <a:gd name="T1" fmla="*/ 0 h 562"/>
                <a:gd name="T2" fmla="*/ 50 w 450"/>
                <a:gd name="T3" fmla="*/ 0 h 562"/>
                <a:gd name="T4" fmla="*/ 198 w 450"/>
                <a:gd name="T5" fmla="*/ 203 h 562"/>
                <a:gd name="T6" fmla="*/ 274 w 450"/>
                <a:gd name="T7" fmla="*/ 286 h 562"/>
                <a:gd name="T8" fmla="*/ 383 w 450"/>
                <a:gd name="T9" fmla="*/ 446 h 562"/>
                <a:gd name="T10" fmla="*/ 450 w 450"/>
                <a:gd name="T11" fmla="*/ 529 h 562"/>
                <a:gd name="T12" fmla="*/ 429 w 450"/>
                <a:gd name="T13" fmla="*/ 562 h 562"/>
                <a:gd name="T14" fmla="*/ 357 w 450"/>
                <a:gd name="T15" fmla="*/ 498 h 562"/>
                <a:gd name="T16" fmla="*/ 233 w 450"/>
                <a:gd name="T17" fmla="*/ 367 h 562"/>
                <a:gd name="T18" fmla="*/ 155 w 450"/>
                <a:gd name="T19" fmla="*/ 307 h 562"/>
                <a:gd name="T20" fmla="*/ 0 w 450"/>
                <a:gd name="T21" fmla="*/ 147 h 562"/>
                <a:gd name="T22" fmla="*/ 50 w 450"/>
                <a:gd name="T23"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562">
                  <a:moveTo>
                    <a:pt x="50" y="0"/>
                  </a:moveTo>
                  <a:lnTo>
                    <a:pt x="50" y="0"/>
                  </a:lnTo>
                  <a:lnTo>
                    <a:pt x="198" y="203"/>
                  </a:lnTo>
                  <a:lnTo>
                    <a:pt x="274" y="286"/>
                  </a:lnTo>
                  <a:lnTo>
                    <a:pt x="383" y="446"/>
                  </a:lnTo>
                  <a:lnTo>
                    <a:pt x="450" y="529"/>
                  </a:lnTo>
                  <a:lnTo>
                    <a:pt x="429" y="562"/>
                  </a:lnTo>
                  <a:lnTo>
                    <a:pt x="357" y="498"/>
                  </a:lnTo>
                  <a:lnTo>
                    <a:pt x="233" y="367"/>
                  </a:lnTo>
                  <a:lnTo>
                    <a:pt x="155" y="307"/>
                  </a:lnTo>
                  <a:lnTo>
                    <a:pt x="0" y="147"/>
                  </a:lnTo>
                  <a:lnTo>
                    <a:pt x="5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2357" y="1055"/>
              <a:ext cx="208" cy="394"/>
            </a:xfrm>
            <a:custGeom>
              <a:avLst/>
              <a:gdLst>
                <a:gd name="T0" fmla="*/ 124 w 400"/>
                <a:gd name="T1" fmla="*/ 0 h 753"/>
                <a:gd name="T2" fmla="*/ 124 w 400"/>
                <a:gd name="T3" fmla="*/ 0 h 753"/>
                <a:gd name="T4" fmla="*/ 221 w 400"/>
                <a:gd name="T5" fmla="*/ 275 h 753"/>
                <a:gd name="T6" fmla="*/ 278 w 400"/>
                <a:gd name="T7" fmla="*/ 398 h 753"/>
                <a:gd name="T8" fmla="*/ 348 w 400"/>
                <a:gd name="T9" fmla="*/ 606 h 753"/>
                <a:gd name="T10" fmla="*/ 400 w 400"/>
                <a:gd name="T11" fmla="*/ 717 h 753"/>
                <a:gd name="T12" fmla="*/ 359 w 400"/>
                <a:gd name="T13" fmla="*/ 753 h 753"/>
                <a:gd name="T14" fmla="*/ 291 w 400"/>
                <a:gd name="T15" fmla="*/ 651 h 753"/>
                <a:gd name="T16" fmla="*/ 200 w 400"/>
                <a:gd name="T17" fmla="*/ 468 h 753"/>
                <a:gd name="T18" fmla="*/ 129 w 400"/>
                <a:gd name="T19" fmla="*/ 363 h 753"/>
                <a:gd name="T20" fmla="*/ 0 w 400"/>
                <a:gd name="T21" fmla="*/ 119 h 753"/>
                <a:gd name="T22" fmla="*/ 124 w 400"/>
                <a:gd name="T23"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753">
                  <a:moveTo>
                    <a:pt x="124" y="0"/>
                  </a:moveTo>
                  <a:lnTo>
                    <a:pt x="124" y="0"/>
                  </a:lnTo>
                  <a:lnTo>
                    <a:pt x="221" y="275"/>
                  </a:lnTo>
                  <a:lnTo>
                    <a:pt x="278" y="398"/>
                  </a:lnTo>
                  <a:lnTo>
                    <a:pt x="348" y="606"/>
                  </a:lnTo>
                  <a:lnTo>
                    <a:pt x="400" y="717"/>
                  </a:lnTo>
                  <a:lnTo>
                    <a:pt x="359" y="753"/>
                  </a:lnTo>
                  <a:lnTo>
                    <a:pt x="291" y="651"/>
                  </a:lnTo>
                  <a:lnTo>
                    <a:pt x="200" y="468"/>
                  </a:lnTo>
                  <a:lnTo>
                    <a:pt x="129" y="363"/>
                  </a:lnTo>
                  <a:lnTo>
                    <a:pt x="0" y="119"/>
                  </a:lnTo>
                  <a:lnTo>
                    <a:pt x="124"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2502" y="979"/>
              <a:ext cx="126" cy="436"/>
            </a:xfrm>
            <a:custGeom>
              <a:avLst/>
              <a:gdLst>
                <a:gd name="T0" fmla="*/ 183 w 241"/>
                <a:gd name="T1" fmla="*/ 0 h 834"/>
                <a:gd name="T2" fmla="*/ 183 w 241"/>
                <a:gd name="T3" fmla="*/ 0 h 834"/>
                <a:gd name="T4" fmla="*/ 198 w 241"/>
                <a:gd name="T5" fmla="*/ 314 h 834"/>
                <a:gd name="T6" fmla="*/ 217 w 241"/>
                <a:gd name="T7" fmla="*/ 458 h 834"/>
                <a:gd name="T8" fmla="*/ 228 w 241"/>
                <a:gd name="T9" fmla="*/ 686 h 834"/>
                <a:gd name="T10" fmla="*/ 241 w 241"/>
                <a:gd name="T11" fmla="*/ 818 h 834"/>
                <a:gd name="T12" fmla="*/ 178 w 241"/>
                <a:gd name="T13" fmla="*/ 834 h 834"/>
                <a:gd name="T14" fmla="*/ 142 w 241"/>
                <a:gd name="T15" fmla="*/ 710 h 834"/>
                <a:gd name="T16" fmla="*/ 100 w 241"/>
                <a:gd name="T17" fmla="*/ 489 h 834"/>
                <a:gd name="T18" fmla="*/ 62 w 241"/>
                <a:gd name="T19" fmla="*/ 351 h 834"/>
                <a:gd name="T20" fmla="*/ 0 w 241"/>
                <a:gd name="T21" fmla="*/ 46 h 834"/>
                <a:gd name="T22" fmla="*/ 183 w 241"/>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834">
                  <a:moveTo>
                    <a:pt x="183" y="0"/>
                  </a:moveTo>
                  <a:lnTo>
                    <a:pt x="183" y="0"/>
                  </a:lnTo>
                  <a:lnTo>
                    <a:pt x="198" y="314"/>
                  </a:lnTo>
                  <a:lnTo>
                    <a:pt x="217" y="458"/>
                  </a:lnTo>
                  <a:lnTo>
                    <a:pt x="228" y="686"/>
                  </a:lnTo>
                  <a:lnTo>
                    <a:pt x="241" y="818"/>
                  </a:lnTo>
                  <a:lnTo>
                    <a:pt x="178" y="834"/>
                  </a:lnTo>
                  <a:lnTo>
                    <a:pt x="142" y="710"/>
                  </a:lnTo>
                  <a:lnTo>
                    <a:pt x="100" y="489"/>
                  </a:lnTo>
                  <a:lnTo>
                    <a:pt x="62" y="351"/>
                  </a:lnTo>
                  <a:lnTo>
                    <a:pt x="0" y="46"/>
                  </a:lnTo>
                  <a:lnTo>
                    <a:pt x="183"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2667" y="977"/>
              <a:ext cx="129" cy="438"/>
            </a:xfrm>
            <a:custGeom>
              <a:avLst/>
              <a:gdLst>
                <a:gd name="T0" fmla="*/ 247 w 247"/>
                <a:gd name="T1" fmla="*/ 50 h 838"/>
                <a:gd name="T2" fmla="*/ 247 w 247"/>
                <a:gd name="T3" fmla="*/ 50 h 838"/>
                <a:gd name="T4" fmla="*/ 178 w 247"/>
                <a:gd name="T5" fmla="*/ 355 h 838"/>
                <a:gd name="T6" fmla="*/ 138 w 247"/>
                <a:gd name="T7" fmla="*/ 492 h 838"/>
                <a:gd name="T8" fmla="*/ 97 w 247"/>
                <a:gd name="T9" fmla="*/ 710 h 838"/>
                <a:gd name="T10" fmla="*/ 59 w 247"/>
                <a:gd name="T11" fmla="*/ 838 h 838"/>
                <a:gd name="T12" fmla="*/ 0 w 247"/>
                <a:gd name="T13" fmla="*/ 828 h 838"/>
                <a:gd name="T14" fmla="*/ 14 w 247"/>
                <a:gd name="T15" fmla="*/ 693 h 838"/>
                <a:gd name="T16" fmla="*/ 24 w 247"/>
                <a:gd name="T17" fmla="*/ 464 h 838"/>
                <a:gd name="T18" fmla="*/ 42 w 247"/>
                <a:gd name="T19" fmla="*/ 318 h 838"/>
                <a:gd name="T20" fmla="*/ 61 w 247"/>
                <a:gd name="T21" fmla="*/ 0 h 838"/>
                <a:gd name="T22" fmla="*/ 247 w 247"/>
                <a:gd name="T23" fmla="*/ 5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838">
                  <a:moveTo>
                    <a:pt x="247" y="50"/>
                  </a:moveTo>
                  <a:lnTo>
                    <a:pt x="247" y="50"/>
                  </a:lnTo>
                  <a:lnTo>
                    <a:pt x="178" y="355"/>
                  </a:lnTo>
                  <a:lnTo>
                    <a:pt x="138" y="492"/>
                  </a:lnTo>
                  <a:lnTo>
                    <a:pt x="97" y="710"/>
                  </a:lnTo>
                  <a:lnTo>
                    <a:pt x="59" y="838"/>
                  </a:lnTo>
                  <a:lnTo>
                    <a:pt x="0" y="828"/>
                  </a:lnTo>
                  <a:lnTo>
                    <a:pt x="14" y="693"/>
                  </a:lnTo>
                  <a:lnTo>
                    <a:pt x="24" y="464"/>
                  </a:lnTo>
                  <a:lnTo>
                    <a:pt x="42" y="318"/>
                  </a:lnTo>
                  <a:lnTo>
                    <a:pt x="61" y="0"/>
                  </a:lnTo>
                  <a:lnTo>
                    <a:pt x="247" y="5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2729" y="1055"/>
              <a:ext cx="212" cy="389"/>
            </a:xfrm>
            <a:custGeom>
              <a:avLst/>
              <a:gdLst>
                <a:gd name="T0" fmla="*/ 405 w 405"/>
                <a:gd name="T1" fmla="*/ 111 h 743"/>
                <a:gd name="T2" fmla="*/ 405 w 405"/>
                <a:gd name="T3" fmla="*/ 111 h 743"/>
                <a:gd name="T4" fmla="*/ 267 w 405"/>
                <a:gd name="T5" fmla="*/ 357 h 743"/>
                <a:gd name="T6" fmla="*/ 197 w 405"/>
                <a:gd name="T7" fmla="*/ 462 h 743"/>
                <a:gd name="T8" fmla="*/ 112 w 405"/>
                <a:gd name="T9" fmla="*/ 652 h 743"/>
                <a:gd name="T10" fmla="*/ 47 w 405"/>
                <a:gd name="T11" fmla="*/ 743 h 743"/>
                <a:gd name="T12" fmla="*/ 0 w 405"/>
                <a:gd name="T13" fmla="*/ 714 h 743"/>
                <a:gd name="T14" fmla="*/ 52 w 405"/>
                <a:gd name="T15" fmla="*/ 605 h 743"/>
                <a:gd name="T16" fmla="*/ 119 w 405"/>
                <a:gd name="T17" fmla="*/ 397 h 743"/>
                <a:gd name="T18" fmla="*/ 173 w 405"/>
                <a:gd name="T19" fmla="*/ 267 h 743"/>
                <a:gd name="T20" fmla="*/ 276 w 405"/>
                <a:gd name="T21" fmla="*/ 0 h 743"/>
                <a:gd name="T22" fmla="*/ 405 w 405"/>
                <a:gd name="T23"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743">
                  <a:moveTo>
                    <a:pt x="405" y="111"/>
                  </a:moveTo>
                  <a:lnTo>
                    <a:pt x="405" y="111"/>
                  </a:lnTo>
                  <a:lnTo>
                    <a:pt x="267" y="357"/>
                  </a:lnTo>
                  <a:lnTo>
                    <a:pt x="197" y="462"/>
                  </a:lnTo>
                  <a:lnTo>
                    <a:pt x="112" y="652"/>
                  </a:lnTo>
                  <a:lnTo>
                    <a:pt x="47" y="743"/>
                  </a:lnTo>
                  <a:lnTo>
                    <a:pt x="0" y="714"/>
                  </a:lnTo>
                  <a:lnTo>
                    <a:pt x="52" y="605"/>
                  </a:lnTo>
                  <a:lnTo>
                    <a:pt x="119" y="397"/>
                  </a:lnTo>
                  <a:lnTo>
                    <a:pt x="173" y="267"/>
                  </a:lnTo>
                  <a:lnTo>
                    <a:pt x="276" y="0"/>
                  </a:lnTo>
                  <a:lnTo>
                    <a:pt x="405" y="111"/>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2770" y="1192"/>
              <a:ext cx="241" cy="295"/>
            </a:xfrm>
            <a:custGeom>
              <a:avLst/>
              <a:gdLst>
                <a:gd name="T0" fmla="*/ 463 w 463"/>
                <a:gd name="T1" fmla="*/ 143 h 563"/>
                <a:gd name="T2" fmla="*/ 463 w 463"/>
                <a:gd name="T3" fmla="*/ 143 h 563"/>
                <a:gd name="T4" fmla="*/ 303 w 463"/>
                <a:gd name="T5" fmla="*/ 301 h 563"/>
                <a:gd name="T6" fmla="*/ 222 w 463"/>
                <a:gd name="T7" fmla="*/ 356 h 563"/>
                <a:gd name="T8" fmla="*/ 105 w 463"/>
                <a:gd name="T9" fmla="*/ 494 h 563"/>
                <a:gd name="T10" fmla="*/ 26 w 463"/>
                <a:gd name="T11" fmla="*/ 563 h 563"/>
                <a:gd name="T12" fmla="*/ 0 w 463"/>
                <a:gd name="T13" fmla="*/ 532 h 563"/>
                <a:gd name="T14" fmla="*/ 77 w 463"/>
                <a:gd name="T15" fmla="*/ 444 h 563"/>
                <a:gd name="T16" fmla="*/ 182 w 463"/>
                <a:gd name="T17" fmla="*/ 275 h 563"/>
                <a:gd name="T18" fmla="*/ 260 w 463"/>
                <a:gd name="T19" fmla="*/ 198 h 563"/>
                <a:gd name="T20" fmla="*/ 410 w 463"/>
                <a:gd name="T21" fmla="*/ 0 h 563"/>
                <a:gd name="T22" fmla="*/ 463 w 463"/>
                <a:gd name="T23" fmla="*/ 1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3" h="563">
                  <a:moveTo>
                    <a:pt x="463" y="143"/>
                  </a:moveTo>
                  <a:lnTo>
                    <a:pt x="463" y="143"/>
                  </a:lnTo>
                  <a:lnTo>
                    <a:pt x="303" y="301"/>
                  </a:lnTo>
                  <a:lnTo>
                    <a:pt x="222" y="356"/>
                  </a:lnTo>
                  <a:lnTo>
                    <a:pt x="105" y="494"/>
                  </a:lnTo>
                  <a:lnTo>
                    <a:pt x="26" y="563"/>
                  </a:lnTo>
                  <a:lnTo>
                    <a:pt x="0" y="532"/>
                  </a:lnTo>
                  <a:lnTo>
                    <a:pt x="77" y="444"/>
                  </a:lnTo>
                  <a:lnTo>
                    <a:pt x="182" y="275"/>
                  </a:lnTo>
                  <a:lnTo>
                    <a:pt x="260" y="198"/>
                  </a:lnTo>
                  <a:lnTo>
                    <a:pt x="410" y="0"/>
                  </a:lnTo>
                  <a:lnTo>
                    <a:pt x="463" y="143"/>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2795" y="1356"/>
              <a:ext cx="223" cy="170"/>
            </a:xfrm>
            <a:custGeom>
              <a:avLst/>
              <a:gdLst>
                <a:gd name="T0" fmla="*/ 415 w 427"/>
                <a:gd name="T1" fmla="*/ 136 h 326"/>
                <a:gd name="T2" fmla="*/ 415 w 427"/>
                <a:gd name="T3" fmla="*/ 136 h 326"/>
                <a:gd name="T4" fmla="*/ 277 w 427"/>
                <a:gd name="T5" fmla="*/ 186 h 326"/>
                <a:gd name="T6" fmla="*/ 209 w 427"/>
                <a:gd name="T7" fmla="*/ 226 h 326"/>
                <a:gd name="T8" fmla="*/ 90 w 427"/>
                <a:gd name="T9" fmla="*/ 290 h 326"/>
                <a:gd name="T10" fmla="*/ 10 w 427"/>
                <a:gd name="T11" fmla="*/ 326 h 326"/>
                <a:gd name="T12" fmla="*/ 0 w 427"/>
                <a:gd name="T13" fmla="*/ 281 h 326"/>
                <a:gd name="T14" fmla="*/ 76 w 427"/>
                <a:gd name="T15" fmla="*/ 235 h 326"/>
                <a:gd name="T16" fmla="*/ 202 w 427"/>
                <a:gd name="T17" fmla="*/ 133 h 326"/>
                <a:gd name="T18" fmla="*/ 279 w 427"/>
                <a:gd name="T19" fmla="*/ 83 h 326"/>
                <a:gd name="T20" fmla="*/ 427 w 427"/>
                <a:gd name="T21" fmla="*/ 0 h 326"/>
                <a:gd name="T22" fmla="*/ 415 w 427"/>
                <a:gd name="T23" fmla="*/ 1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326">
                  <a:moveTo>
                    <a:pt x="415" y="136"/>
                  </a:moveTo>
                  <a:lnTo>
                    <a:pt x="415" y="136"/>
                  </a:lnTo>
                  <a:lnTo>
                    <a:pt x="277" y="186"/>
                  </a:lnTo>
                  <a:lnTo>
                    <a:pt x="209" y="226"/>
                  </a:lnTo>
                  <a:lnTo>
                    <a:pt x="90" y="290"/>
                  </a:lnTo>
                  <a:lnTo>
                    <a:pt x="10" y="326"/>
                  </a:lnTo>
                  <a:lnTo>
                    <a:pt x="0" y="281"/>
                  </a:lnTo>
                  <a:lnTo>
                    <a:pt x="76" y="235"/>
                  </a:lnTo>
                  <a:lnTo>
                    <a:pt x="202" y="133"/>
                  </a:lnTo>
                  <a:lnTo>
                    <a:pt x="279" y="83"/>
                  </a:lnTo>
                  <a:lnTo>
                    <a:pt x="427" y="0"/>
                  </a:lnTo>
                  <a:lnTo>
                    <a:pt x="415" y="136"/>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p:nvSpPr>
          <p:spPr bwMode="auto">
            <a:xfrm>
              <a:off x="2811" y="1489"/>
              <a:ext cx="184" cy="91"/>
            </a:xfrm>
            <a:custGeom>
              <a:avLst/>
              <a:gdLst>
                <a:gd name="T0" fmla="*/ 352 w 352"/>
                <a:gd name="T1" fmla="*/ 0 h 173"/>
                <a:gd name="T2" fmla="*/ 352 w 352"/>
                <a:gd name="T3" fmla="*/ 0 h 173"/>
                <a:gd name="T4" fmla="*/ 233 w 352"/>
                <a:gd name="T5" fmla="*/ 26 h 173"/>
                <a:gd name="T6" fmla="*/ 174 w 352"/>
                <a:gd name="T7" fmla="*/ 47 h 173"/>
                <a:gd name="T8" fmla="*/ 60 w 352"/>
                <a:gd name="T9" fmla="*/ 95 h 173"/>
                <a:gd name="T10" fmla="*/ 0 w 352"/>
                <a:gd name="T11" fmla="*/ 126 h 173"/>
                <a:gd name="T12" fmla="*/ 0 w 352"/>
                <a:gd name="T13" fmla="*/ 173 h 173"/>
                <a:gd name="T14" fmla="*/ 57 w 352"/>
                <a:gd name="T15" fmla="*/ 147 h 173"/>
                <a:gd name="T16" fmla="*/ 160 w 352"/>
                <a:gd name="T17" fmla="*/ 121 h 173"/>
                <a:gd name="T18" fmla="*/ 212 w 352"/>
                <a:gd name="T19" fmla="*/ 102 h 173"/>
                <a:gd name="T20" fmla="*/ 309 w 352"/>
                <a:gd name="T21" fmla="*/ 92 h 173"/>
                <a:gd name="T22" fmla="*/ 352 w 352"/>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2" h="173">
                  <a:moveTo>
                    <a:pt x="352" y="0"/>
                  </a:moveTo>
                  <a:lnTo>
                    <a:pt x="352" y="0"/>
                  </a:lnTo>
                  <a:lnTo>
                    <a:pt x="233" y="26"/>
                  </a:lnTo>
                  <a:lnTo>
                    <a:pt x="174" y="47"/>
                  </a:lnTo>
                  <a:lnTo>
                    <a:pt x="60" y="95"/>
                  </a:lnTo>
                  <a:lnTo>
                    <a:pt x="0" y="126"/>
                  </a:lnTo>
                  <a:lnTo>
                    <a:pt x="0" y="173"/>
                  </a:lnTo>
                  <a:lnTo>
                    <a:pt x="57" y="147"/>
                  </a:lnTo>
                  <a:lnTo>
                    <a:pt x="160" y="121"/>
                  </a:lnTo>
                  <a:lnTo>
                    <a:pt x="212" y="102"/>
                  </a:lnTo>
                  <a:lnTo>
                    <a:pt x="309" y="92"/>
                  </a:lnTo>
                  <a:lnTo>
                    <a:pt x="352"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p:cNvSpPr>
            <p:nvPr/>
          </p:nvSpPr>
          <p:spPr bwMode="auto">
            <a:xfrm>
              <a:off x="2793" y="1574"/>
              <a:ext cx="154" cy="68"/>
            </a:xfrm>
            <a:custGeom>
              <a:avLst/>
              <a:gdLst>
                <a:gd name="T0" fmla="*/ 296 w 296"/>
                <a:gd name="T1" fmla="*/ 0 h 131"/>
                <a:gd name="T2" fmla="*/ 296 w 296"/>
                <a:gd name="T3" fmla="*/ 0 h 131"/>
                <a:gd name="T4" fmla="*/ 224 w 296"/>
                <a:gd name="T5" fmla="*/ 1 h 131"/>
                <a:gd name="T6" fmla="*/ 174 w 296"/>
                <a:gd name="T7" fmla="*/ 20 h 131"/>
                <a:gd name="T8" fmla="*/ 74 w 296"/>
                <a:gd name="T9" fmla="*/ 48 h 131"/>
                <a:gd name="T10" fmla="*/ 27 w 296"/>
                <a:gd name="T11" fmla="*/ 62 h 131"/>
                <a:gd name="T12" fmla="*/ 0 w 296"/>
                <a:gd name="T13" fmla="*/ 131 h 131"/>
                <a:gd name="T14" fmla="*/ 46 w 296"/>
                <a:gd name="T15" fmla="*/ 129 h 131"/>
                <a:gd name="T16" fmla="*/ 158 w 296"/>
                <a:gd name="T17" fmla="*/ 79 h 131"/>
                <a:gd name="T18" fmla="*/ 195 w 296"/>
                <a:gd name="T19" fmla="*/ 65 h 131"/>
                <a:gd name="T20" fmla="*/ 270 w 296"/>
                <a:gd name="T21" fmla="*/ 36 h 131"/>
                <a:gd name="T22" fmla="*/ 296 w 296"/>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131">
                  <a:moveTo>
                    <a:pt x="296" y="0"/>
                  </a:moveTo>
                  <a:lnTo>
                    <a:pt x="296" y="0"/>
                  </a:lnTo>
                  <a:lnTo>
                    <a:pt x="224" y="1"/>
                  </a:lnTo>
                  <a:lnTo>
                    <a:pt x="174" y="20"/>
                  </a:lnTo>
                  <a:lnTo>
                    <a:pt x="74" y="48"/>
                  </a:lnTo>
                  <a:lnTo>
                    <a:pt x="27" y="62"/>
                  </a:lnTo>
                  <a:lnTo>
                    <a:pt x="0" y="131"/>
                  </a:lnTo>
                  <a:lnTo>
                    <a:pt x="46" y="129"/>
                  </a:lnTo>
                  <a:lnTo>
                    <a:pt x="158" y="79"/>
                  </a:lnTo>
                  <a:lnTo>
                    <a:pt x="195" y="65"/>
                  </a:lnTo>
                  <a:lnTo>
                    <a:pt x="270" y="36"/>
                  </a:lnTo>
                  <a:lnTo>
                    <a:pt x="296"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p:cNvSpPr>
            <p:nvPr/>
          </p:nvSpPr>
          <p:spPr bwMode="auto">
            <a:xfrm>
              <a:off x="2357" y="1140"/>
              <a:ext cx="587" cy="591"/>
            </a:xfrm>
            <a:custGeom>
              <a:avLst/>
              <a:gdLst>
                <a:gd name="T0" fmla="*/ 0 w 1127"/>
                <a:gd name="T1" fmla="*/ 565 h 1130"/>
                <a:gd name="T2" fmla="*/ 0 w 1127"/>
                <a:gd name="T3" fmla="*/ 565 h 1130"/>
                <a:gd name="T4" fmla="*/ 564 w 1127"/>
                <a:gd name="T5" fmla="*/ 0 h 1130"/>
                <a:gd name="T6" fmla="*/ 1127 w 1127"/>
                <a:gd name="T7" fmla="*/ 565 h 1130"/>
                <a:gd name="T8" fmla="*/ 564 w 1127"/>
                <a:gd name="T9" fmla="*/ 1130 h 1130"/>
                <a:gd name="T10" fmla="*/ 0 w 1127"/>
                <a:gd name="T11" fmla="*/ 565 h 1130"/>
              </a:gdLst>
              <a:ahLst/>
              <a:cxnLst>
                <a:cxn ang="0">
                  <a:pos x="T0" y="T1"/>
                </a:cxn>
                <a:cxn ang="0">
                  <a:pos x="T2" y="T3"/>
                </a:cxn>
                <a:cxn ang="0">
                  <a:pos x="T4" y="T5"/>
                </a:cxn>
                <a:cxn ang="0">
                  <a:pos x="T6" y="T7"/>
                </a:cxn>
                <a:cxn ang="0">
                  <a:pos x="T8" y="T9"/>
                </a:cxn>
                <a:cxn ang="0">
                  <a:pos x="T10" y="T11"/>
                </a:cxn>
              </a:cxnLst>
              <a:rect l="0" t="0" r="r" b="b"/>
              <a:pathLst>
                <a:path w="1127" h="1130">
                  <a:moveTo>
                    <a:pt x="0" y="565"/>
                  </a:moveTo>
                  <a:lnTo>
                    <a:pt x="0" y="565"/>
                  </a:lnTo>
                  <a:cubicBezTo>
                    <a:pt x="0" y="253"/>
                    <a:pt x="252" y="0"/>
                    <a:pt x="564" y="0"/>
                  </a:cubicBezTo>
                  <a:cubicBezTo>
                    <a:pt x="875" y="0"/>
                    <a:pt x="1127" y="253"/>
                    <a:pt x="1127" y="565"/>
                  </a:cubicBezTo>
                  <a:cubicBezTo>
                    <a:pt x="1127" y="877"/>
                    <a:pt x="875" y="1130"/>
                    <a:pt x="564" y="1130"/>
                  </a:cubicBezTo>
                  <a:cubicBezTo>
                    <a:pt x="252" y="1130"/>
                    <a:pt x="0" y="877"/>
                    <a:pt x="0" y="565"/>
                  </a:cubicBezTo>
                  <a:close/>
                </a:path>
              </a:pathLst>
            </a:custGeom>
            <a:solidFill>
              <a:srgbClr val="EDA0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p:cNvSpPr>
            <p:nvPr/>
          </p:nvSpPr>
          <p:spPr bwMode="auto">
            <a:xfrm>
              <a:off x="2354" y="1580"/>
              <a:ext cx="145" cy="68"/>
            </a:xfrm>
            <a:custGeom>
              <a:avLst/>
              <a:gdLst>
                <a:gd name="T0" fmla="*/ 0 w 277"/>
                <a:gd name="T1" fmla="*/ 0 h 131"/>
                <a:gd name="T2" fmla="*/ 0 w 277"/>
                <a:gd name="T3" fmla="*/ 0 h 131"/>
                <a:gd name="T4" fmla="*/ 76 w 277"/>
                <a:gd name="T5" fmla="*/ 0 h 131"/>
                <a:gd name="T6" fmla="*/ 126 w 277"/>
                <a:gd name="T7" fmla="*/ 19 h 131"/>
                <a:gd name="T8" fmla="*/ 212 w 277"/>
                <a:gd name="T9" fmla="*/ 39 h 131"/>
                <a:gd name="T10" fmla="*/ 270 w 277"/>
                <a:gd name="T11" fmla="*/ 74 h 131"/>
                <a:gd name="T12" fmla="*/ 277 w 277"/>
                <a:gd name="T13" fmla="*/ 131 h 131"/>
                <a:gd name="T14" fmla="*/ 117 w 277"/>
                <a:gd name="T15" fmla="*/ 70 h 131"/>
                <a:gd name="T16" fmla="*/ 53 w 277"/>
                <a:gd name="T17" fmla="*/ 43 h 131"/>
                <a:gd name="T18" fmla="*/ 0 w 277"/>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31">
                  <a:moveTo>
                    <a:pt x="0" y="0"/>
                  </a:moveTo>
                  <a:lnTo>
                    <a:pt x="0" y="0"/>
                  </a:lnTo>
                  <a:lnTo>
                    <a:pt x="76" y="0"/>
                  </a:lnTo>
                  <a:lnTo>
                    <a:pt x="126" y="19"/>
                  </a:lnTo>
                  <a:lnTo>
                    <a:pt x="212" y="39"/>
                  </a:lnTo>
                  <a:lnTo>
                    <a:pt x="270" y="74"/>
                  </a:lnTo>
                  <a:lnTo>
                    <a:pt x="277" y="131"/>
                  </a:lnTo>
                  <a:lnTo>
                    <a:pt x="117" y="70"/>
                  </a:lnTo>
                  <a:lnTo>
                    <a:pt x="53" y="43"/>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2302" y="1490"/>
              <a:ext cx="184" cy="96"/>
            </a:xfrm>
            <a:custGeom>
              <a:avLst/>
              <a:gdLst>
                <a:gd name="T0" fmla="*/ 0 w 353"/>
                <a:gd name="T1" fmla="*/ 0 h 183"/>
                <a:gd name="T2" fmla="*/ 0 w 353"/>
                <a:gd name="T3" fmla="*/ 0 h 183"/>
                <a:gd name="T4" fmla="*/ 121 w 353"/>
                <a:gd name="T5" fmla="*/ 31 h 183"/>
                <a:gd name="T6" fmla="*/ 176 w 353"/>
                <a:gd name="T7" fmla="*/ 52 h 183"/>
                <a:gd name="T8" fmla="*/ 288 w 353"/>
                <a:gd name="T9" fmla="*/ 93 h 183"/>
                <a:gd name="T10" fmla="*/ 353 w 353"/>
                <a:gd name="T11" fmla="*/ 129 h 183"/>
                <a:gd name="T12" fmla="*/ 351 w 353"/>
                <a:gd name="T13" fmla="*/ 183 h 183"/>
                <a:gd name="T14" fmla="*/ 295 w 353"/>
                <a:gd name="T15" fmla="*/ 150 h 183"/>
                <a:gd name="T16" fmla="*/ 190 w 353"/>
                <a:gd name="T17" fmla="*/ 114 h 183"/>
                <a:gd name="T18" fmla="*/ 141 w 353"/>
                <a:gd name="T19" fmla="*/ 102 h 183"/>
                <a:gd name="T20" fmla="*/ 45 w 353"/>
                <a:gd name="T21" fmla="*/ 93 h 183"/>
                <a:gd name="T22" fmla="*/ 0 w 353"/>
                <a:gd name="T2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83">
                  <a:moveTo>
                    <a:pt x="0" y="0"/>
                  </a:moveTo>
                  <a:lnTo>
                    <a:pt x="0" y="0"/>
                  </a:lnTo>
                  <a:lnTo>
                    <a:pt x="121" y="31"/>
                  </a:lnTo>
                  <a:lnTo>
                    <a:pt x="176" y="52"/>
                  </a:lnTo>
                  <a:lnTo>
                    <a:pt x="288" y="93"/>
                  </a:lnTo>
                  <a:lnTo>
                    <a:pt x="353" y="129"/>
                  </a:lnTo>
                  <a:lnTo>
                    <a:pt x="351" y="183"/>
                  </a:lnTo>
                  <a:lnTo>
                    <a:pt x="295" y="150"/>
                  </a:lnTo>
                  <a:lnTo>
                    <a:pt x="190" y="114"/>
                  </a:lnTo>
                  <a:lnTo>
                    <a:pt x="141" y="102"/>
                  </a:lnTo>
                  <a:lnTo>
                    <a:pt x="45" y="93"/>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2280" y="1356"/>
              <a:ext cx="218" cy="174"/>
            </a:xfrm>
            <a:custGeom>
              <a:avLst/>
              <a:gdLst>
                <a:gd name="T0" fmla="*/ 0 w 419"/>
                <a:gd name="T1" fmla="*/ 0 h 333"/>
                <a:gd name="T2" fmla="*/ 0 w 419"/>
                <a:gd name="T3" fmla="*/ 0 h 333"/>
                <a:gd name="T4" fmla="*/ 143 w 419"/>
                <a:gd name="T5" fmla="*/ 92 h 333"/>
                <a:gd name="T6" fmla="*/ 219 w 419"/>
                <a:gd name="T7" fmla="*/ 135 h 333"/>
                <a:gd name="T8" fmla="*/ 345 w 419"/>
                <a:gd name="T9" fmla="*/ 235 h 333"/>
                <a:gd name="T10" fmla="*/ 419 w 419"/>
                <a:gd name="T11" fmla="*/ 286 h 333"/>
                <a:gd name="T12" fmla="*/ 405 w 419"/>
                <a:gd name="T13" fmla="*/ 333 h 333"/>
                <a:gd name="T14" fmla="*/ 334 w 419"/>
                <a:gd name="T15" fmla="*/ 283 h 333"/>
                <a:gd name="T16" fmla="*/ 208 w 419"/>
                <a:gd name="T17" fmla="*/ 223 h 333"/>
                <a:gd name="T18" fmla="*/ 141 w 419"/>
                <a:gd name="T19" fmla="*/ 190 h 333"/>
                <a:gd name="T20" fmla="*/ 8 w 419"/>
                <a:gd name="T21" fmla="*/ 135 h 333"/>
                <a:gd name="T22" fmla="*/ 0 w 419"/>
                <a:gd name="T2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333">
                  <a:moveTo>
                    <a:pt x="0" y="0"/>
                  </a:moveTo>
                  <a:lnTo>
                    <a:pt x="0" y="0"/>
                  </a:lnTo>
                  <a:lnTo>
                    <a:pt x="143" y="92"/>
                  </a:lnTo>
                  <a:lnTo>
                    <a:pt x="219" y="135"/>
                  </a:lnTo>
                  <a:lnTo>
                    <a:pt x="345" y="235"/>
                  </a:lnTo>
                  <a:lnTo>
                    <a:pt x="419" y="286"/>
                  </a:lnTo>
                  <a:lnTo>
                    <a:pt x="405" y="333"/>
                  </a:lnTo>
                  <a:lnTo>
                    <a:pt x="334" y="283"/>
                  </a:lnTo>
                  <a:lnTo>
                    <a:pt x="208" y="223"/>
                  </a:lnTo>
                  <a:lnTo>
                    <a:pt x="141" y="190"/>
                  </a:lnTo>
                  <a:lnTo>
                    <a:pt x="8" y="135"/>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p:nvSpPr>
          <p:spPr bwMode="auto">
            <a:xfrm>
              <a:off x="2285" y="1190"/>
              <a:ext cx="234" cy="294"/>
            </a:xfrm>
            <a:custGeom>
              <a:avLst/>
              <a:gdLst>
                <a:gd name="T0" fmla="*/ 50 w 450"/>
                <a:gd name="T1" fmla="*/ 0 h 562"/>
                <a:gd name="T2" fmla="*/ 50 w 450"/>
                <a:gd name="T3" fmla="*/ 0 h 562"/>
                <a:gd name="T4" fmla="*/ 198 w 450"/>
                <a:gd name="T5" fmla="*/ 203 h 562"/>
                <a:gd name="T6" fmla="*/ 274 w 450"/>
                <a:gd name="T7" fmla="*/ 286 h 562"/>
                <a:gd name="T8" fmla="*/ 383 w 450"/>
                <a:gd name="T9" fmla="*/ 446 h 562"/>
                <a:gd name="T10" fmla="*/ 450 w 450"/>
                <a:gd name="T11" fmla="*/ 529 h 562"/>
                <a:gd name="T12" fmla="*/ 429 w 450"/>
                <a:gd name="T13" fmla="*/ 562 h 562"/>
                <a:gd name="T14" fmla="*/ 357 w 450"/>
                <a:gd name="T15" fmla="*/ 498 h 562"/>
                <a:gd name="T16" fmla="*/ 233 w 450"/>
                <a:gd name="T17" fmla="*/ 367 h 562"/>
                <a:gd name="T18" fmla="*/ 155 w 450"/>
                <a:gd name="T19" fmla="*/ 307 h 562"/>
                <a:gd name="T20" fmla="*/ 0 w 450"/>
                <a:gd name="T21" fmla="*/ 147 h 562"/>
                <a:gd name="T22" fmla="*/ 50 w 450"/>
                <a:gd name="T23"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562">
                  <a:moveTo>
                    <a:pt x="50" y="0"/>
                  </a:moveTo>
                  <a:lnTo>
                    <a:pt x="50" y="0"/>
                  </a:lnTo>
                  <a:lnTo>
                    <a:pt x="198" y="203"/>
                  </a:lnTo>
                  <a:lnTo>
                    <a:pt x="274" y="286"/>
                  </a:lnTo>
                  <a:lnTo>
                    <a:pt x="383" y="446"/>
                  </a:lnTo>
                  <a:lnTo>
                    <a:pt x="450" y="529"/>
                  </a:lnTo>
                  <a:lnTo>
                    <a:pt x="429" y="562"/>
                  </a:lnTo>
                  <a:lnTo>
                    <a:pt x="357" y="498"/>
                  </a:lnTo>
                  <a:lnTo>
                    <a:pt x="233" y="367"/>
                  </a:lnTo>
                  <a:lnTo>
                    <a:pt x="155" y="307"/>
                  </a:lnTo>
                  <a:lnTo>
                    <a:pt x="0" y="147"/>
                  </a:lnTo>
                  <a:lnTo>
                    <a:pt x="5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p:nvSpPr>
          <p:spPr bwMode="auto">
            <a:xfrm>
              <a:off x="2357" y="1055"/>
              <a:ext cx="208" cy="394"/>
            </a:xfrm>
            <a:custGeom>
              <a:avLst/>
              <a:gdLst>
                <a:gd name="T0" fmla="*/ 124 w 400"/>
                <a:gd name="T1" fmla="*/ 0 h 753"/>
                <a:gd name="T2" fmla="*/ 124 w 400"/>
                <a:gd name="T3" fmla="*/ 0 h 753"/>
                <a:gd name="T4" fmla="*/ 221 w 400"/>
                <a:gd name="T5" fmla="*/ 275 h 753"/>
                <a:gd name="T6" fmla="*/ 278 w 400"/>
                <a:gd name="T7" fmla="*/ 398 h 753"/>
                <a:gd name="T8" fmla="*/ 348 w 400"/>
                <a:gd name="T9" fmla="*/ 606 h 753"/>
                <a:gd name="T10" fmla="*/ 400 w 400"/>
                <a:gd name="T11" fmla="*/ 717 h 753"/>
                <a:gd name="T12" fmla="*/ 359 w 400"/>
                <a:gd name="T13" fmla="*/ 753 h 753"/>
                <a:gd name="T14" fmla="*/ 291 w 400"/>
                <a:gd name="T15" fmla="*/ 651 h 753"/>
                <a:gd name="T16" fmla="*/ 200 w 400"/>
                <a:gd name="T17" fmla="*/ 468 h 753"/>
                <a:gd name="T18" fmla="*/ 129 w 400"/>
                <a:gd name="T19" fmla="*/ 363 h 753"/>
                <a:gd name="T20" fmla="*/ 0 w 400"/>
                <a:gd name="T21" fmla="*/ 119 h 753"/>
                <a:gd name="T22" fmla="*/ 124 w 400"/>
                <a:gd name="T23"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753">
                  <a:moveTo>
                    <a:pt x="124" y="0"/>
                  </a:moveTo>
                  <a:lnTo>
                    <a:pt x="124" y="0"/>
                  </a:lnTo>
                  <a:lnTo>
                    <a:pt x="221" y="275"/>
                  </a:lnTo>
                  <a:lnTo>
                    <a:pt x="278" y="398"/>
                  </a:lnTo>
                  <a:lnTo>
                    <a:pt x="348" y="606"/>
                  </a:lnTo>
                  <a:lnTo>
                    <a:pt x="400" y="717"/>
                  </a:lnTo>
                  <a:lnTo>
                    <a:pt x="359" y="753"/>
                  </a:lnTo>
                  <a:lnTo>
                    <a:pt x="291" y="651"/>
                  </a:lnTo>
                  <a:lnTo>
                    <a:pt x="200" y="468"/>
                  </a:lnTo>
                  <a:lnTo>
                    <a:pt x="129" y="363"/>
                  </a:lnTo>
                  <a:lnTo>
                    <a:pt x="0" y="119"/>
                  </a:lnTo>
                  <a:lnTo>
                    <a:pt x="124"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p:nvSpPr>
          <p:spPr bwMode="auto">
            <a:xfrm>
              <a:off x="2502" y="979"/>
              <a:ext cx="126" cy="436"/>
            </a:xfrm>
            <a:custGeom>
              <a:avLst/>
              <a:gdLst>
                <a:gd name="T0" fmla="*/ 183 w 241"/>
                <a:gd name="T1" fmla="*/ 0 h 834"/>
                <a:gd name="T2" fmla="*/ 183 w 241"/>
                <a:gd name="T3" fmla="*/ 0 h 834"/>
                <a:gd name="T4" fmla="*/ 198 w 241"/>
                <a:gd name="T5" fmla="*/ 314 h 834"/>
                <a:gd name="T6" fmla="*/ 217 w 241"/>
                <a:gd name="T7" fmla="*/ 458 h 834"/>
                <a:gd name="T8" fmla="*/ 228 w 241"/>
                <a:gd name="T9" fmla="*/ 686 h 834"/>
                <a:gd name="T10" fmla="*/ 241 w 241"/>
                <a:gd name="T11" fmla="*/ 818 h 834"/>
                <a:gd name="T12" fmla="*/ 178 w 241"/>
                <a:gd name="T13" fmla="*/ 834 h 834"/>
                <a:gd name="T14" fmla="*/ 142 w 241"/>
                <a:gd name="T15" fmla="*/ 710 h 834"/>
                <a:gd name="T16" fmla="*/ 100 w 241"/>
                <a:gd name="T17" fmla="*/ 489 h 834"/>
                <a:gd name="T18" fmla="*/ 62 w 241"/>
                <a:gd name="T19" fmla="*/ 351 h 834"/>
                <a:gd name="T20" fmla="*/ 0 w 241"/>
                <a:gd name="T21" fmla="*/ 46 h 834"/>
                <a:gd name="T22" fmla="*/ 183 w 241"/>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834">
                  <a:moveTo>
                    <a:pt x="183" y="0"/>
                  </a:moveTo>
                  <a:lnTo>
                    <a:pt x="183" y="0"/>
                  </a:lnTo>
                  <a:lnTo>
                    <a:pt x="198" y="314"/>
                  </a:lnTo>
                  <a:lnTo>
                    <a:pt x="217" y="458"/>
                  </a:lnTo>
                  <a:lnTo>
                    <a:pt x="228" y="686"/>
                  </a:lnTo>
                  <a:lnTo>
                    <a:pt x="241" y="818"/>
                  </a:lnTo>
                  <a:lnTo>
                    <a:pt x="178" y="834"/>
                  </a:lnTo>
                  <a:lnTo>
                    <a:pt x="142" y="710"/>
                  </a:lnTo>
                  <a:lnTo>
                    <a:pt x="100" y="489"/>
                  </a:lnTo>
                  <a:lnTo>
                    <a:pt x="62" y="351"/>
                  </a:lnTo>
                  <a:lnTo>
                    <a:pt x="0" y="46"/>
                  </a:lnTo>
                  <a:lnTo>
                    <a:pt x="183"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p:cNvSpPr>
            <p:nvPr/>
          </p:nvSpPr>
          <p:spPr bwMode="auto">
            <a:xfrm>
              <a:off x="2667" y="977"/>
              <a:ext cx="129" cy="438"/>
            </a:xfrm>
            <a:custGeom>
              <a:avLst/>
              <a:gdLst>
                <a:gd name="T0" fmla="*/ 247 w 247"/>
                <a:gd name="T1" fmla="*/ 50 h 838"/>
                <a:gd name="T2" fmla="*/ 247 w 247"/>
                <a:gd name="T3" fmla="*/ 50 h 838"/>
                <a:gd name="T4" fmla="*/ 178 w 247"/>
                <a:gd name="T5" fmla="*/ 355 h 838"/>
                <a:gd name="T6" fmla="*/ 138 w 247"/>
                <a:gd name="T7" fmla="*/ 492 h 838"/>
                <a:gd name="T8" fmla="*/ 97 w 247"/>
                <a:gd name="T9" fmla="*/ 710 h 838"/>
                <a:gd name="T10" fmla="*/ 59 w 247"/>
                <a:gd name="T11" fmla="*/ 838 h 838"/>
                <a:gd name="T12" fmla="*/ 0 w 247"/>
                <a:gd name="T13" fmla="*/ 828 h 838"/>
                <a:gd name="T14" fmla="*/ 14 w 247"/>
                <a:gd name="T15" fmla="*/ 693 h 838"/>
                <a:gd name="T16" fmla="*/ 24 w 247"/>
                <a:gd name="T17" fmla="*/ 464 h 838"/>
                <a:gd name="T18" fmla="*/ 42 w 247"/>
                <a:gd name="T19" fmla="*/ 318 h 838"/>
                <a:gd name="T20" fmla="*/ 61 w 247"/>
                <a:gd name="T21" fmla="*/ 0 h 838"/>
                <a:gd name="T22" fmla="*/ 247 w 247"/>
                <a:gd name="T23" fmla="*/ 5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838">
                  <a:moveTo>
                    <a:pt x="247" y="50"/>
                  </a:moveTo>
                  <a:lnTo>
                    <a:pt x="247" y="50"/>
                  </a:lnTo>
                  <a:lnTo>
                    <a:pt x="178" y="355"/>
                  </a:lnTo>
                  <a:lnTo>
                    <a:pt x="138" y="492"/>
                  </a:lnTo>
                  <a:lnTo>
                    <a:pt x="97" y="710"/>
                  </a:lnTo>
                  <a:lnTo>
                    <a:pt x="59" y="838"/>
                  </a:lnTo>
                  <a:lnTo>
                    <a:pt x="0" y="828"/>
                  </a:lnTo>
                  <a:lnTo>
                    <a:pt x="14" y="693"/>
                  </a:lnTo>
                  <a:lnTo>
                    <a:pt x="24" y="464"/>
                  </a:lnTo>
                  <a:lnTo>
                    <a:pt x="42" y="318"/>
                  </a:lnTo>
                  <a:lnTo>
                    <a:pt x="61" y="0"/>
                  </a:lnTo>
                  <a:lnTo>
                    <a:pt x="247" y="5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1"/>
            <p:cNvSpPr>
              <a:spLocks/>
            </p:cNvSpPr>
            <p:nvPr/>
          </p:nvSpPr>
          <p:spPr bwMode="auto">
            <a:xfrm>
              <a:off x="2729" y="1055"/>
              <a:ext cx="212" cy="389"/>
            </a:xfrm>
            <a:custGeom>
              <a:avLst/>
              <a:gdLst>
                <a:gd name="T0" fmla="*/ 405 w 405"/>
                <a:gd name="T1" fmla="*/ 111 h 743"/>
                <a:gd name="T2" fmla="*/ 405 w 405"/>
                <a:gd name="T3" fmla="*/ 111 h 743"/>
                <a:gd name="T4" fmla="*/ 267 w 405"/>
                <a:gd name="T5" fmla="*/ 357 h 743"/>
                <a:gd name="T6" fmla="*/ 197 w 405"/>
                <a:gd name="T7" fmla="*/ 462 h 743"/>
                <a:gd name="T8" fmla="*/ 112 w 405"/>
                <a:gd name="T9" fmla="*/ 652 h 743"/>
                <a:gd name="T10" fmla="*/ 47 w 405"/>
                <a:gd name="T11" fmla="*/ 743 h 743"/>
                <a:gd name="T12" fmla="*/ 0 w 405"/>
                <a:gd name="T13" fmla="*/ 714 h 743"/>
                <a:gd name="T14" fmla="*/ 52 w 405"/>
                <a:gd name="T15" fmla="*/ 605 h 743"/>
                <a:gd name="T16" fmla="*/ 119 w 405"/>
                <a:gd name="T17" fmla="*/ 397 h 743"/>
                <a:gd name="T18" fmla="*/ 173 w 405"/>
                <a:gd name="T19" fmla="*/ 267 h 743"/>
                <a:gd name="T20" fmla="*/ 276 w 405"/>
                <a:gd name="T21" fmla="*/ 0 h 743"/>
                <a:gd name="T22" fmla="*/ 405 w 405"/>
                <a:gd name="T23"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743">
                  <a:moveTo>
                    <a:pt x="405" y="111"/>
                  </a:moveTo>
                  <a:lnTo>
                    <a:pt x="405" y="111"/>
                  </a:lnTo>
                  <a:lnTo>
                    <a:pt x="267" y="357"/>
                  </a:lnTo>
                  <a:lnTo>
                    <a:pt x="197" y="462"/>
                  </a:lnTo>
                  <a:lnTo>
                    <a:pt x="112" y="652"/>
                  </a:lnTo>
                  <a:lnTo>
                    <a:pt x="47" y="743"/>
                  </a:lnTo>
                  <a:lnTo>
                    <a:pt x="0" y="714"/>
                  </a:lnTo>
                  <a:lnTo>
                    <a:pt x="52" y="605"/>
                  </a:lnTo>
                  <a:lnTo>
                    <a:pt x="119" y="397"/>
                  </a:lnTo>
                  <a:lnTo>
                    <a:pt x="173" y="267"/>
                  </a:lnTo>
                  <a:lnTo>
                    <a:pt x="276" y="0"/>
                  </a:lnTo>
                  <a:lnTo>
                    <a:pt x="405" y="111"/>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
            <p:cNvSpPr>
              <a:spLocks/>
            </p:cNvSpPr>
            <p:nvPr/>
          </p:nvSpPr>
          <p:spPr bwMode="auto">
            <a:xfrm>
              <a:off x="2770" y="1192"/>
              <a:ext cx="241" cy="295"/>
            </a:xfrm>
            <a:custGeom>
              <a:avLst/>
              <a:gdLst>
                <a:gd name="T0" fmla="*/ 463 w 463"/>
                <a:gd name="T1" fmla="*/ 143 h 563"/>
                <a:gd name="T2" fmla="*/ 463 w 463"/>
                <a:gd name="T3" fmla="*/ 143 h 563"/>
                <a:gd name="T4" fmla="*/ 303 w 463"/>
                <a:gd name="T5" fmla="*/ 301 h 563"/>
                <a:gd name="T6" fmla="*/ 222 w 463"/>
                <a:gd name="T7" fmla="*/ 356 h 563"/>
                <a:gd name="T8" fmla="*/ 105 w 463"/>
                <a:gd name="T9" fmla="*/ 494 h 563"/>
                <a:gd name="T10" fmla="*/ 26 w 463"/>
                <a:gd name="T11" fmla="*/ 563 h 563"/>
                <a:gd name="T12" fmla="*/ 0 w 463"/>
                <a:gd name="T13" fmla="*/ 532 h 563"/>
                <a:gd name="T14" fmla="*/ 77 w 463"/>
                <a:gd name="T15" fmla="*/ 444 h 563"/>
                <a:gd name="T16" fmla="*/ 182 w 463"/>
                <a:gd name="T17" fmla="*/ 275 h 563"/>
                <a:gd name="T18" fmla="*/ 260 w 463"/>
                <a:gd name="T19" fmla="*/ 198 h 563"/>
                <a:gd name="T20" fmla="*/ 410 w 463"/>
                <a:gd name="T21" fmla="*/ 0 h 563"/>
                <a:gd name="T22" fmla="*/ 463 w 463"/>
                <a:gd name="T23" fmla="*/ 1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3" h="563">
                  <a:moveTo>
                    <a:pt x="463" y="143"/>
                  </a:moveTo>
                  <a:lnTo>
                    <a:pt x="463" y="143"/>
                  </a:lnTo>
                  <a:lnTo>
                    <a:pt x="303" y="301"/>
                  </a:lnTo>
                  <a:lnTo>
                    <a:pt x="222" y="356"/>
                  </a:lnTo>
                  <a:lnTo>
                    <a:pt x="105" y="494"/>
                  </a:lnTo>
                  <a:lnTo>
                    <a:pt x="26" y="563"/>
                  </a:lnTo>
                  <a:lnTo>
                    <a:pt x="0" y="532"/>
                  </a:lnTo>
                  <a:lnTo>
                    <a:pt x="77" y="444"/>
                  </a:lnTo>
                  <a:lnTo>
                    <a:pt x="182" y="275"/>
                  </a:lnTo>
                  <a:lnTo>
                    <a:pt x="260" y="198"/>
                  </a:lnTo>
                  <a:lnTo>
                    <a:pt x="410" y="0"/>
                  </a:lnTo>
                  <a:lnTo>
                    <a:pt x="463" y="143"/>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3"/>
            <p:cNvSpPr>
              <a:spLocks/>
            </p:cNvSpPr>
            <p:nvPr/>
          </p:nvSpPr>
          <p:spPr bwMode="auto">
            <a:xfrm>
              <a:off x="2795" y="1356"/>
              <a:ext cx="223" cy="170"/>
            </a:xfrm>
            <a:custGeom>
              <a:avLst/>
              <a:gdLst>
                <a:gd name="T0" fmla="*/ 415 w 427"/>
                <a:gd name="T1" fmla="*/ 136 h 326"/>
                <a:gd name="T2" fmla="*/ 415 w 427"/>
                <a:gd name="T3" fmla="*/ 136 h 326"/>
                <a:gd name="T4" fmla="*/ 278 w 427"/>
                <a:gd name="T5" fmla="*/ 186 h 326"/>
                <a:gd name="T6" fmla="*/ 209 w 427"/>
                <a:gd name="T7" fmla="*/ 226 h 326"/>
                <a:gd name="T8" fmla="*/ 90 w 427"/>
                <a:gd name="T9" fmla="*/ 290 h 326"/>
                <a:gd name="T10" fmla="*/ 10 w 427"/>
                <a:gd name="T11" fmla="*/ 326 h 326"/>
                <a:gd name="T12" fmla="*/ 0 w 427"/>
                <a:gd name="T13" fmla="*/ 281 h 326"/>
                <a:gd name="T14" fmla="*/ 76 w 427"/>
                <a:gd name="T15" fmla="*/ 235 h 326"/>
                <a:gd name="T16" fmla="*/ 202 w 427"/>
                <a:gd name="T17" fmla="*/ 133 h 326"/>
                <a:gd name="T18" fmla="*/ 279 w 427"/>
                <a:gd name="T19" fmla="*/ 83 h 326"/>
                <a:gd name="T20" fmla="*/ 427 w 427"/>
                <a:gd name="T21" fmla="*/ 0 h 326"/>
                <a:gd name="T22" fmla="*/ 415 w 427"/>
                <a:gd name="T23" fmla="*/ 1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326">
                  <a:moveTo>
                    <a:pt x="415" y="136"/>
                  </a:moveTo>
                  <a:lnTo>
                    <a:pt x="415" y="136"/>
                  </a:lnTo>
                  <a:lnTo>
                    <a:pt x="278" y="186"/>
                  </a:lnTo>
                  <a:lnTo>
                    <a:pt x="209" y="226"/>
                  </a:lnTo>
                  <a:lnTo>
                    <a:pt x="90" y="290"/>
                  </a:lnTo>
                  <a:lnTo>
                    <a:pt x="10" y="326"/>
                  </a:lnTo>
                  <a:lnTo>
                    <a:pt x="0" y="281"/>
                  </a:lnTo>
                  <a:lnTo>
                    <a:pt x="76" y="235"/>
                  </a:lnTo>
                  <a:lnTo>
                    <a:pt x="202" y="133"/>
                  </a:lnTo>
                  <a:lnTo>
                    <a:pt x="279" y="83"/>
                  </a:lnTo>
                  <a:lnTo>
                    <a:pt x="427" y="0"/>
                  </a:lnTo>
                  <a:lnTo>
                    <a:pt x="415" y="136"/>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4"/>
            <p:cNvSpPr>
              <a:spLocks/>
            </p:cNvSpPr>
            <p:nvPr/>
          </p:nvSpPr>
          <p:spPr bwMode="auto">
            <a:xfrm>
              <a:off x="2811" y="1489"/>
              <a:ext cx="184" cy="91"/>
            </a:xfrm>
            <a:custGeom>
              <a:avLst/>
              <a:gdLst>
                <a:gd name="T0" fmla="*/ 352 w 352"/>
                <a:gd name="T1" fmla="*/ 0 h 173"/>
                <a:gd name="T2" fmla="*/ 352 w 352"/>
                <a:gd name="T3" fmla="*/ 0 h 173"/>
                <a:gd name="T4" fmla="*/ 233 w 352"/>
                <a:gd name="T5" fmla="*/ 26 h 173"/>
                <a:gd name="T6" fmla="*/ 174 w 352"/>
                <a:gd name="T7" fmla="*/ 47 h 173"/>
                <a:gd name="T8" fmla="*/ 60 w 352"/>
                <a:gd name="T9" fmla="*/ 95 h 173"/>
                <a:gd name="T10" fmla="*/ 0 w 352"/>
                <a:gd name="T11" fmla="*/ 126 h 173"/>
                <a:gd name="T12" fmla="*/ 0 w 352"/>
                <a:gd name="T13" fmla="*/ 173 h 173"/>
                <a:gd name="T14" fmla="*/ 57 w 352"/>
                <a:gd name="T15" fmla="*/ 147 h 173"/>
                <a:gd name="T16" fmla="*/ 160 w 352"/>
                <a:gd name="T17" fmla="*/ 121 h 173"/>
                <a:gd name="T18" fmla="*/ 212 w 352"/>
                <a:gd name="T19" fmla="*/ 102 h 173"/>
                <a:gd name="T20" fmla="*/ 309 w 352"/>
                <a:gd name="T21" fmla="*/ 92 h 173"/>
                <a:gd name="T22" fmla="*/ 352 w 352"/>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2" h="173">
                  <a:moveTo>
                    <a:pt x="352" y="0"/>
                  </a:moveTo>
                  <a:lnTo>
                    <a:pt x="352" y="0"/>
                  </a:lnTo>
                  <a:lnTo>
                    <a:pt x="233" y="26"/>
                  </a:lnTo>
                  <a:lnTo>
                    <a:pt x="174" y="47"/>
                  </a:lnTo>
                  <a:lnTo>
                    <a:pt x="60" y="95"/>
                  </a:lnTo>
                  <a:lnTo>
                    <a:pt x="0" y="126"/>
                  </a:lnTo>
                  <a:lnTo>
                    <a:pt x="0" y="173"/>
                  </a:lnTo>
                  <a:lnTo>
                    <a:pt x="57" y="147"/>
                  </a:lnTo>
                  <a:lnTo>
                    <a:pt x="160" y="121"/>
                  </a:lnTo>
                  <a:lnTo>
                    <a:pt x="212" y="102"/>
                  </a:lnTo>
                  <a:lnTo>
                    <a:pt x="309" y="92"/>
                  </a:lnTo>
                  <a:lnTo>
                    <a:pt x="352"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5"/>
            <p:cNvSpPr>
              <a:spLocks/>
            </p:cNvSpPr>
            <p:nvPr/>
          </p:nvSpPr>
          <p:spPr bwMode="auto">
            <a:xfrm>
              <a:off x="2793" y="1574"/>
              <a:ext cx="154" cy="68"/>
            </a:xfrm>
            <a:custGeom>
              <a:avLst/>
              <a:gdLst>
                <a:gd name="T0" fmla="*/ 296 w 296"/>
                <a:gd name="T1" fmla="*/ 0 h 131"/>
                <a:gd name="T2" fmla="*/ 296 w 296"/>
                <a:gd name="T3" fmla="*/ 0 h 131"/>
                <a:gd name="T4" fmla="*/ 224 w 296"/>
                <a:gd name="T5" fmla="*/ 1 h 131"/>
                <a:gd name="T6" fmla="*/ 174 w 296"/>
                <a:gd name="T7" fmla="*/ 20 h 131"/>
                <a:gd name="T8" fmla="*/ 74 w 296"/>
                <a:gd name="T9" fmla="*/ 48 h 131"/>
                <a:gd name="T10" fmla="*/ 27 w 296"/>
                <a:gd name="T11" fmla="*/ 62 h 131"/>
                <a:gd name="T12" fmla="*/ 0 w 296"/>
                <a:gd name="T13" fmla="*/ 131 h 131"/>
                <a:gd name="T14" fmla="*/ 46 w 296"/>
                <a:gd name="T15" fmla="*/ 129 h 131"/>
                <a:gd name="T16" fmla="*/ 158 w 296"/>
                <a:gd name="T17" fmla="*/ 79 h 131"/>
                <a:gd name="T18" fmla="*/ 195 w 296"/>
                <a:gd name="T19" fmla="*/ 65 h 131"/>
                <a:gd name="T20" fmla="*/ 270 w 296"/>
                <a:gd name="T21" fmla="*/ 36 h 131"/>
                <a:gd name="T22" fmla="*/ 296 w 296"/>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131">
                  <a:moveTo>
                    <a:pt x="296" y="0"/>
                  </a:moveTo>
                  <a:lnTo>
                    <a:pt x="296" y="0"/>
                  </a:lnTo>
                  <a:lnTo>
                    <a:pt x="224" y="1"/>
                  </a:lnTo>
                  <a:lnTo>
                    <a:pt x="174" y="20"/>
                  </a:lnTo>
                  <a:lnTo>
                    <a:pt x="74" y="48"/>
                  </a:lnTo>
                  <a:lnTo>
                    <a:pt x="27" y="62"/>
                  </a:lnTo>
                  <a:lnTo>
                    <a:pt x="0" y="131"/>
                  </a:lnTo>
                  <a:lnTo>
                    <a:pt x="46" y="129"/>
                  </a:lnTo>
                  <a:lnTo>
                    <a:pt x="158" y="79"/>
                  </a:lnTo>
                  <a:lnTo>
                    <a:pt x="195" y="65"/>
                  </a:lnTo>
                  <a:lnTo>
                    <a:pt x="270" y="36"/>
                  </a:lnTo>
                  <a:lnTo>
                    <a:pt x="296"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6"/>
            <p:cNvSpPr>
              <a:spLocks/>
            </p:cNvSpPr>
            <p:nvPr/>
          </p:nvSpPr>
          <p:spPr bwMode="auto">
            <a:xfrm>
              <a:off x="2394" y="1217"/>
              <a:ext cx="513" cy="514"/>
            </a:xfrm>
            <a:custGeom>
              <a:avLst/>
              <a:gdLst>
                <a:gd name="T0" fmla="*/ 0 w 985"/>
                <a:gd name="T1" fmla="*/ 491 h 982"/>
                <a:gd name="T2" fmla="*/ 0 w 985"/>
                <a:gd name="T3" fmla="*/ 491 h 982"/>
                <a:gd name="T4" fmla="*/ 493 w 985"/>
                <a:gd name="T5" fmla="*/ 0 h 982"/>
                <a:gd name="T6" fmla="*/ 985 w 985"/>
                <a:gd name="T7" fmla="*/ 491 h 982"/>
                <a:gd name="T8" fmla="*/ 493 w 985"/>
                <a:gd name="T9" fmla="*/ 982 h 982"/>
                <a:gd name="T10" fmla="*/ 0 w 985"/>
                <a:gd name="T11" fmla="*/ 491 h 982"/>
              </a:gdLst>
              <a:ahLst/>
              <a:cxnLst>
                <a:cxn ang="0">
                  <a:pos x="T0" y="T1"/>
                </a:cxn>
                <a:cxn ang="0">
                  <a:pos x="T2" y="T3"/>
                </a:cxn>
                <a:cxn ang="0">
                  <a:pos x="T4" y="T5"/>
                </a:cxn>
                <a:cxn ang="0">
                  <a:pos x="T6" y="T7"/>
                </a:cxn>
                <a:cxn ang="0">
                  <a:pos x="T8" y="T9"/>
                </a:cxn>
                <a:cxn ang="0">
                  <a:pos x="T10" y="T11"/>
                </a:cxn>
              </a:cxnLst>
              <a:rect l="0" t="0" r="r" b="b"/>
              <a:pathLst>
                <a:path w="985" h="982">
                  <a:moveTo>
                    <a:pt x="0" y="491"/>
                  </a:moveTo>
                  <a:lnTo>
                    <a:pt x="0" y="491"/>
                  </a:lnTo>
                  <a:cubicBezTo>
                    <a:pt x="0" y="220"/>
                    <a:pt x="220" y="0"/>
                    <a:pt x="493" y="0"/>
                  </a:cubicBezTo>
                  <a:cubicBezTo>
                    <a:pt x="765" y="0"/>
                    <a:pt x="985" y="220"/>
                    <a:pt x="985" y="491"/>
                  </a:cubicBezTo>
                  <a:cubicBezTo>
                    <a:pt x="985" y="762"/>
                    <a:pt x="765" y="982"/>
                    <a:pt x="493" y="982"/>
                  </a:cubicBezTo>
                  <a:cubicBezTo>
                    <a:pt x="220" y="982"/>
                    <a:pt x="0" y="762"/>
                    <a:pt x="0" y="491"/>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7"/>
            <p:cNvSpPr>
              <a:spLocks/>
            </p:cNvSpPr>
            <p:nvPr/>
          </p:nvSpPr>
          <p:spPr bwMode="auto">
            <a:xfrm>
              <a:off x="2354" y="1580"/>
              <a:ext cx="145" cy="68"/>
            </a:xfrm>
            <a:custGeom>
              <a:avLst/>
              <a:gdLst>
                <a:gd name="T0" fmla="*/ 0 w 277"/>
                <a:gd name="T1" fmla="*/ 0 h 131"/>
                <a:gd name="T2" fmla="*/ 0 w 277"/>
                <a:gd name="T3" fmla="*/ 0 h 131"/>
                <a:gd name="T4" fmla="*/ 76 w 277"/>
                <a:gd name="T5" fmla="*/ 0 h 131"/>
                <a:gd name="T6" fmla="*/ 126 w 277"/>
                <a:gd name="T7" fmla="*/ 19 h 131"/>
                <a:gd name="T8" fmla="*/ 212 w 277"/>
                <a:gd name="T9" fmla="*/ 39 h 131"/>
                <a:gd name="T10" fmla="*/ 270 w 277"/>
                <a:gd name="T11" fmla="*/ 74 h 131"/>
                <a:gd name="T12" fmla="*/ 277 w 277"/>
                <a:gd name="T13" fmla="*/ 131 h 131"/>
                <a:gd name="T14" fmla="*/ 117 w 277"/>
                <a:gd name="T15" fmla="*/ 70 h 131"/>
                <a:gd name="T16" fmla="*/ 53 w 277"/>
                <a:gd name="T17" fmla="*/ 43 h 131"/>
                <a:gd name="T18" fmla="*/ 0 w 277"/>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31">
                  <a:moveTo>
                    <a:pt x="0" y="0"/>
                  </a:moveTo>
                  <a:lnTo>
                    <a:pt x="0" y="0"/>
                  </a:lnTo>
                  <a:lnTo>
                    <a:pt x="76" y="0"/>
                  </a:lnTo>
                  <a:lnTo>
                    <a:pt x="126" y="19"/>
                  </a:lnTo>
                  <a:lnTo>
                    <a:pt x="212" y="39"/>
                  </a:lnTo>
                  <a:lnTo>
                    <a:pt x="270" y="74"/>
                  </a:lnTo>
                  <a:lnTo>
                    <a:pt x="277" y="131"/>
                  </a:lnTo>
                  <a:lnTo>
                    <a:pt x="117" y="70"/>
                  </a:lnTo>
                  <a:lnTo>
                    <a:pt x="53" y="43"/>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p:cNvSpPr>
            <p:nvPr/>
          </p:nvSpPr>
          <p:spPr bwMode="auto">
            <a:xfrm>
              <a:off x="2302" y="1490"/>
              <a:ext cx="184" cy="96"/>
            </a:xfrm>
            <a:custGeom>
              <a:avLst/>
              <a:gdLst>
                <a:gd name="T0" fmla="*/ 0 w 353"/>
                <a:gd name="T1" fmla="*/ 0 h 183"/>
                <a:gd name="T2" fmla="*/ 0 w 353"/>
                <a:gd name="T3" fmla="*/ 0 h 183"/>
                <a:gd name="T4" fmla="*/ 121 w 353"/>
                <a:gd name="T5" fmla="*/ 31 h 183"/>
                <a:gd name="T6" fmla="*/ 176 w 353"/>
                <a:gd name="T7" fmla="*/ 52 h 183"/>
                <a:gd name="T8" fmla="*/ 288 w 353"/>
                <a:gd name="T9" fmla="*/ 93 h 183"/>
                <a:gd name="T10" fmla="*/ 353 w 353"/>
                <a:gd name="T11" fmla="*/ 129 h 183"/>
                <a:gd name="T12" fmla="*/ 351 w 353"/>
                <a:gd name="T13" fmla="*/ 183 h 183"/>
                <a:gd name="T14" fmla="*/ 295 w 353"/>
                <a:gd name="T15" fmla="*/ 150 h 183"/>
                <a:gd name="T16" fmla="*/ 190 w 353"/>
                <a:gd name="T17" fmla="*/ 114 h 183"/>
                <a:gd name="T18" fmla="*/ 141 w 353"/>
                <a:gd name="T19" fmla="*/ 102 h 183"/>
                <a:gd name="T20" fmla="*/ 45 w 353"/>
                <a:gd name="T21" fmla="*/ 93 h 183"/>
                <a:gd name="T22" fmla="*/ 0 w 353"/>
                <a:gd name="T2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83">
                  <a:moveTo>
                    <a:pt x="0" y="0"/>
                  </a:moveTo>
                  <a:lnTo>
                    <a:pt x="0" y="0"/>
                  </a:lnTo>
                  <a:lnTo>
                    <a:pt x="121" y="31"/>
                  </a:lnTo>
                  <a:lnTo>
                    <a:pt x="176" y="52"/>
                  </a:lnTo>
                  <a:lnTo>
                    <a:pt x="288" y="93"/>
                  </a:lnTo>
                  <a:lnTo>
                    <a:pt x="353" y="129"/>
                  </a:lnTo>
                  <a:lnTo>
                    <a:pt x="351" y="183"/>
                  </a:lnTo>
                  <a:lnTo>
                    <a:pt x="295" y="150"/>
                  </a:lnTo>
                  <a:lnTo>
                    <a:pt x="190" y="114"/>
                  </a:lnTo>
                  <a:lnTo>
                    <a:pt x="141" y="102"/>
                  </a:lnTo>
                  <a:lnTo>
                    <a:pt x="45" y="93"/>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2280" y="1356"/>
              <a:ext cx="218" cy="174"/>
            </a:xfrm>
            <a:custGeom>
              <a:avLst/>
              <a:gdLst>
                <a:gd name="T0" fmla="*/ 0 w 419"/>
                <a:gd name="T1" fmla="*/ 0 h 333"/>
                <a:gd name="T2" fmla="*/ 0 w 419"/>
                <a:gd name="T3" fmla="*/ 0 h 333"/>
                <a:gd name="T4" fmla="*/ 143 w 419"/>
                <a:gd name="T5" fmla="*/ 92 h 333"/>
                <a:gd name="T6" fmla="*/ 219 w 419"/>
                <a:gd name="T7" fmla="*/ 135 h 333"/>
                <a:gd name="T8" fmla="*/ 345 w 419"/>
                <a:gd name="T9" fmla="*/ 235 h 333"/>
                <a:gd name="T10" fmla="*/ 419 w 419"/>
                <a:gd name="T11" fmla="*/ 286 h 333"/>
                <a:gd name="T12" fmla="*/ 405 w 419"/>
                <a:gd name="T13" fmla="*/ 333 h 333"/>
                <a:gd name="T14" fmla="*/ 334 w 419"/>
                <a:gd name="T15" fmla="*/ 283 h 333"/>
                <a:gd name="T16" fmla="*/ 208 w 419"/>
                <a:gd name="T17" fmla="*/ 223 h 333"/>
                <a:gd name="T18" fmla="*/ 141 w 419"/>
                <a:gd name="T19" fmla="*/ 190 h 333"/>
                <a:gd name="T20" fmla="*/ 8 w 419"/>
                <a:gd name="T21" fmla="*/ 135 h 333"/>
                <a:gd name="T22" fmla="*/ 0 w 419"/>
                <a:gd name="T2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333">
                  <a:moveTo>
                    <a:pt x="0" y="0"/>
                  </a:moveTo>
                  <a:lnTo>
                    <a:pt x="0" y="0"/>
                  </a:lnTo>
                  <a:lnTo>
                    <a:pt x="143" y="92"/>
                  </a:lnTo>
                  <a:lnTo>
                    <a:pt x="219" y="135"/>
                  </a:lnTo>
                  <a:lnTo>
                    <a:pt x="345" y="235"/>
                  </a:lnTo>
                  <a:lnTo>
                    <a:pt x="419" y="286"/>
                  </a:lnTo>
                  <a:lnTo>
                    <a:pt x="405" y="333"/>
                  </a:lnTo>
                  <a:lnTo>
                    <a:pt x="334" y="283"/>
                  </a:lnTo>
                  <a:lnTo>
                    <a:pt x="208" y="223"/>
                  </a:lnTo>
                  <a:lnTo>
                    <a:pt x="141" y="190"/>
                  </a:lnTo>
                  <a:lnTo>
                    <a:pt x="8" y="135"/>
                  </a:lnTo>
                  <a:lnTo>
                    <a:pt x="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2285" y="1190"/>
              <a:ext cx="234" cy="294"/>
            </a:xfrm>
            <a:custGeom>
              <a:avLst/>
              <a:gdLst>
                <a:gd name="T0" fmla="*/ 50 w 450"/>
                <a:gd name="T1" fmla="*/ 0 h 562"/>
                <a:gd name="T2" fmla="*/ 50 w 450"/>
                <a:gd name="T3" fmla="*/ 0 h 562"/>
                <a:gd name="T4" fmla="*/ 198 w 450"/>
                <a:gd name="T5" fmla="*/ 203 h 562"/>
                <a:gd name="T6" fmla="*/ 274 w 450"/>
                <a:gd name="T7" fmla="*/ 286 h 562"/>
                <a:gd name="T8" fmla="*/ 383 w 450"/>
                <a:gd name="T9" fmla="*/ 446 h 562"/>
                <a:gd name="T10" fmla="*/ 450 w 450"/>
                <a:gd name="T11" fmla="*/ 529 h 562"/>
                <a:gd name="T12" fmla="*/ 429 w 450"/>
                <a:gd name="T13" fmla="*/ 562 h 562"/>
                <a:gd name="T14" fmla="*/ 357 w 450"/>
                <a:gd name="T15" fmla="*/ 498 h 562"/>
                <a:gd name="T16" fmla="*/ 233 w 450"/>
                <a:gd name="T17" fmla="*/ 367 h 562"/>
                <a:gd name="T18" fmla="*/ 155 w 450"/>
                <a:gd name="T19" fmla="*/ 307 h 562"/>
                <a:gd name="T20" fmla="*/ 0 w 450"/>
                <a:gd name="T21" fmla="*/ 147 h 562"/>
                <a:gd name="T22" fmla="*/ 50 w 450"/>
                <a:gd name="T23"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562">
                  <a:moveTo>
                    <a:pt x="50" y="0"/>
                  </a:moveTo>
                  <a:lnTo>
                    <a:pt x="50" y="0"/>
                  </a:lnTo>
                  <a:lnTo>
                    <a:pt x="198" y="203"/>
                  </a:lnTo>
                  <a:lnTo>
                    <a:pt x="274" y="286"/>
                  </a:lnTo>
                  <a:lnTo>
                    <a:pt x="383" y="446"/>
                  </a:lnTo>
                  <a:lnTo>
                    <a:pt x="450" y="529"/>
                  </a:lnTo>
                  <a:lnTo>
                    <a:pt x="429" y="562"/>
                  </a:lnTo>
                  <a:lnTo>
                    <a:pt x="357" y="498"/>
                  </a:lnTo>
                  <a:lnTo>
                    <a:pt x="233" y="367"/>
                  </a:lnTo>
                  <a:lnTo>
                    <a:pt x="155" y="307"/>
                  </a:lnTo>
                  <a:lnTo>
                    <a:pt x="0" y="147"/>
                  </a:lnTo>
                  <a:lnTo>
                    <a:pt x="50"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2357" y="1055"/>
              <a:ext cx="208" cy="394"/>
            </a:xfrm>
            <a:custGeom>
              <a:avLst/>
              <a:gdLst>
                <a:gd name="T0" fmla="*/ 124 w 400"/>
                <a:gd name="T1" fmla="*/ 0 h 753"/>
                <a:gd name="T2" fmla="*/ 124 w 400"/>
                <a:gd name="T3" fmla="*/ 0 h 753"/>
                <a:gd name="T4" fmla="*/ 221 w 400"/>
                <a:gd name="T5" fmla="*/ 275 h 753"/>
                <a:gd name="T6" fmla="*/ 278 w 400"/>
                <a:gd name="T7" fmla="*/ 398 h 753"/>
                <a:gd name="T8" fmla="*/ 348 w 400"/>
                <a:gd name="T9" fmla="*/ 606 h 753"/>
                <a:gd name="T10" fmla="*/ 400 w 400"/>
                <a:gd name="T11" fmla="*/ 717 h 753"/>
                <a:gd name="T12" fmla="*/ 359 w 400"/>
                <a:gd name="T13" fmla="*/ 753 h 753"/>
                <a:gd name="T14" fmla="*/ 291 w 400"/>
                <a:gd name="T15" fmla="*/ 651 h 753"/>
                <a:gd name="T16" fmla="*/ 200 w 400"/>
                <a:gd name="T17" fmla="*/ 468 h 753"/>
                <a:gd name="T18" fmla="*/ 129 w 400"/>
                <a:gd name="T19" fmla="*/ 363 h 753"/>
                <a:gd name="T20" fmla="*/ 0 w 400"/>
                <a:gd name="T21" fmla="*/ 119 h 753"/>
                <a:gd name="T22" fmla="*/ 124 w 400"/>
                <a:gd name="T23"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753">
                  <a:moveTo>
                    <a:pt x="124" y="0"/>
                  </a:moveTo>
                  <a:lnTo>
                    <a:pt x="124" y="0"/>
                  </a:lnTo>
                  <a:lnTo>
                    <a:pt x="221" y="275"/>
                  </a:lnTo>
                  <a:lnTo>
                    <a:pt x="278" y="398"/>
                  </a:lnTo>
                  <a:lnTo>
                    <a:pt x="348" y="606"/>
                  </a:lnTo>
                  <a:lnTo>
                    <a:pt x="400" y="717"/>
                  </a:lnTo>
                  <a:lnTo>
                    <a:pt x="359" y="753"/>
                  </a:lnTo>
                  <a:lnTo>
                    <a:pt x="291" y="651"/>
                  </a:lnTo>
                  <a:lnTo>
                    <a:pt x="200" y="468"/>
                  </a:lnTo>
                  <a:lnTo>
                    <a:pt x="129" y="363"/>
                  </a:lnTo>
                  <a:lnTo>
                    <a:pt x="0" y="119"/>
                  </a:lnTo>
                  <a:lnTo>
                    <a:pt x="124"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2"/>
            <p:cNvSpPr>
              <a:spLocks/>
            </p:cNvSpPr>
            <p:nvPr/>
          </p:nvSpPr>
          <p:spPr bwMode="auto">
            <a:xfrm>
              <a:off x="2502" y="979"/>
              <a:ext cx="126" cy="436"/>
            </a:xfrm>
            <a:custGeom>
              <a:avLst/>
              <a:gdLst>
                <a:gd name="T0" fmla="*/ 183 w 241"/>
                <a:gd name="T1" fmla="*/ 0 h 834"/>
                <a:gd name="T2" fmla="*/ 183 w 241"/>
                <a:gd name="T3" fmla="*/ 0 h 834"/>
                <a:gd name="T4" fmla="*/ 198 w 241"/>
                <a:gd name="T5" fmla="*/ 314 h 834"/>
                <a:gd name="T6" fmla="*/ 217 w 241"/>
                <a:gd name="T7" fmla="*/ 458 h 834"/>
                <a:gd name="T8" fmla="*/ 228 w 241"/>
                <a:gd name="T9" fmla="*/ 686 h 834"/>
                <a:gd name="T10" fmla="*/ 241 w 241"/>
                <a:gd name="T11" fmla="*/ 818 h 834"/>
                <a:gd name="T12" fmla="*/ 178 w 241"/>
                <a:gd name="T13" fmla="*/ 834 h 834"/>
                <a:gd name="T14" fmla="*/ 142 w 241"/>
                <a:gd name="T15" fmla="*/ 710 h 834"/>
                <a:gd name="T16" fmla="*/ 100 w 241"/>
                <a:gd name="T17" fmla="*/ 489 h 834"/>
                <a:gd name="T18" fmla="*/ 62 w 241"/>
                <a:gd name="T19" fmla="*/ 351 h 834"/>
                <a:gd name="T20" fmla="*/ 0 w 241"/>
                <a:gd name="T21" fmla="*/ 46 h 834"/>
                <a:gd name="T22" fmla="*/ 183 w 241"/>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834">
                  <a:moveTo>
                    <a:pt x="183" y="0"/>
                  </a:moveTo>
                  <a:lnTo>
                    <a:pt x="183" y="0"/>
                  </a:lnTo>
                  <a:lnTo>
                    <a:pt x="198" y="314"/>
                  </a:lnTo>
                  <a:lnTo>
                    <a:pt x="217" y="458"/>
                  </a:lnTo>
                  <a:lnTo>
                    <a:pt x="228" y="686"/>
                  </a:lnTo>
                  <a:lnTo>
                    <a:pt x="241" y="818"/>
                  </a:lnTo>
                  <a:lnTo>
                    <a:pt x="178" y="834"/>
                  </a:lnTo>
                  <a:lnTo>
                    <a:pt x="142" y="710"/>
                  </a:lnTo>
                  <a:lnTo>
                    <a:pt x="100" y="489"/>
                  </a:lnTo>
                  <a:lnTo>
                    <a:pt x="62" y="351"/>
                  </a:lnTo>
                  <a:lnTo>
                    <a:pt x="0" y="46"/>
                  </a:lnTo>
                  <a:lnTo>
                    <a:pt x="183"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p:nvSpPr>
          <p:spPr bwMode="auto">
            <a:xfrm>
              <a:off x="2667" y="977"/>
              <a:ext cx="129" cy="438"/>
            </a:xfrm>
            <a:custGeom>
              <a:avLst/>
              <a:gdLst>
                <a:gd name="T0" fmla="*/ 247 w 247"/>
                <a:gd name="T1" fmla="*/ 50 h 838"/>
                <a:gd name="T2" fmla="*/ 247 w 247"/>
                <a:gd name="T3" fmla="*/ 50 h 838"/>
                <a:gd name="T4" fmla="*/ 178 w 247"/>
                <a:gd name="T5" fmla="*/ 355 h 838"/>
                <a:gd name="T6" fmla="*/ 138 w 247"/>
                <a:gd name="T7" fmla="*/ 492 h 838"/>
                <a:gd name="T8" fmla="*/ 97 w 247"/>
                <a:gd name="T9" fmla="*/ 710 h 838"/>
                <a:gd name="T10" fmla="*/ 59 w 247"/>
                <a:gd name="T11" fmla="*/ 838 h 838"/>
                <a:gd name="T12" fmla="*/ 0 w 247"/>
                <a:gd name="T13" fmla="*/ 828 h 838"/>
                <a:gd name="T14" fmla="*/ 14 w 247"/>
                <a:gd name="T15" fmla="*/ 693 h 838"/>
                <a:gd name="T16" fmla="*/ 24 w 247"/>
                <a:gd name="T17" fmla="*/ 464 h 838"/>
                <a:gd name="T18" fmla="*/ 42 w 247"/>
                <a:gd name="T19" fmla="*/ 318 h 838"/>
                <a:gd name="T20" fmla="*/ 61 w 247"/>
                <a:gd name="T21" fmla="*/ 0 h 838"/>
                <a:gd name="T22" fmla="*/ 247 w 247"/>
                <a:gd name="T23" fmla="*/ 5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838">
                  <a:moveTo>
                    <a:pt x="247" y="50"/>
                  </a:moveTo>
                  <a:lnTo>
                    <a:pt x="247" y="50"/>
                  </a:lnTo>
                  <a:lnTo>
                    <a:pt x="178" y="355"/>
                  </a:lnTo>
                  <a:lnTo>
                    <a:pt x="138" y="492"/>
                  </a:lnTo>
                  <a:lnTo>
                    <a:pt x="97" y="710"/>
                  </a:lnTo>
                  <a:lnTo>
                    <a:pt x="59" y="838"/>
                  </a:lnTo>
                  <a:lnTo>
                    <a:pt x="0" y="828"/>
                  </a:lnTo>
                  <a:lnTo>
                    <a:pt x="14" y="693"/>
                  </a:lnTo>
                  <a:lnTo>
                    <a:pt x="24" y="464"/>
                  </a:lnTo>
                  <a:lnTo>
                    <a:pt x="42" y="318"/>
                  </a:lnTo>
                  <a:lnTo>
                    <a:pt x="61" y="0"/>
                  </a:lnTo>
                  <a:lnTo>
                    <a:pt x="247" y="5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4"/>
            <p:cNvSpPr>
              <a:spLocks/>
            </p:cNvSpPr>
            <p:nvPr/>
          </p:nvSpPr>
          <p:spPr bwMode="auto">
            <a:xfrm>
              <a:off x="2729" y="1055"/>
              <a:ext cx="212" cy="389"/>
            </a:xfrm>
            <a:custGeom>
              <a:avLst/>
              <a:gdLst>
                <a:gd name="T0" fmla="*/ 405 w 405"/>
                <a:gd name="T1" fmla="*/ 111 h 743"/>
                <a:gd name="T2" fmla="*/ 405 w 405"/>
                <a:gd name="T3" fmla="*/ 111 h 743"/>
                <a:gd name="T4" fmla="*/ 267 w 405"/>
                <a:gd name="T5" fmla="*/ 357 h 743"/>
                <a:gd name="T6" fmla="*/ 197 w 405"/>
                <a:gd name="T7" fmla="*/ 462 h 743"/>
                <a:gd name="T8" fmla="*/ 112 w 405"/>
                <a:gd name="T9" fmla="*/ 652 h 743"/>
                <a:gd name="T10" fmla="*/ 47 w 405"/>
                <a:gd name="T11" fmla="*/ 743 h 743"/>
                <a:gd name="T12" fmla="*/ 0 w 405"/>
                <a:gd name="T13" fmla="*/ 714 h 743"/>
                <a:gd name="T14" fmla="*/ 52 w 405"/>
                <a:gd name="T15" fmla="*/ 605 h 743"/>
                <a:gd name="T16" fmla="*/ 119 w 405"/>
                <a:gd name="T17" fmla="*/ 397 h 743"/>
                <a:gd name="T18" fmla="*/ 173 w 405"/>
                <a:gd name="T19" fmla="*/ 267 h 743"/>
                <a:gd name="T20" fmla="*/ 276 w 405"/>
                <a:gd name="T21" fmla="*/ 0 h 743"/>
                <a:gd name="T22" fmla="*/ 405 w 405"/>
                <a:gd name="T23"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743">
                  <a:moveTo>
                    <a:pt x="405" y="111"/>
                  </a:moveTo>
                  <a:lnTo>
                    <a:pt x="405" y="111"/>
                  </a:lnTo>
                  <a:lnTo>
                    <a:pt x="267" y="357"/>
                  </a:lnTo>
                  <a:lnTo>
                    <a:pt x="197" y="462"/>
                  </a:lnTo>
                  <a:lnTo>
                    <a:pt x="112" y="652"/>
                  </a:lnTo>
                  <a:lnTo>
                    <a:pt x="47" y="743"/>
                  </a:lnTo>
                  <a:lnTo>
                    <a:pt x="0" y="714"/>
                  </a:lnTo>
                  <a:lnTo>
                    <a:pt x="52" y="605"/>
                  </a:lnTo>
                  <a:lnTo>
                    <a:pt x="119" y="397"/>
                  </a:lnTo>
                  <a:lnTo>
                    <a:pt x="173" y="267"/>
                  </a:lnTo>
                  <a:lnTo>
                    <a:pt x="276" y="0"/>
                  </a:lnTo>
                  <a:lnTo>
                    <a:pt x="405" y="111"/>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p:cNvSpPr>
            <p:nvPr/>
          </p:nvSpPr>
          <p:spPr bwMode="auto">
            <a:xfrm>
              <a:off x="2770" y="1192"/>
              <a:ext cx="241" cy="295"/>
            </a:xfrm>
            <a:custGeom>
              <a:avLst/>
              <a:gdLst>
                <a:gd name="T0" fmla="*/ 463 w 463"/>
                <a:gd name="T1" fmla="*/ 143 h 563"/>
                <a:gd name="T2" fmla="*/ 463 w 463"/>
                <a:gd name="T3" fmla="*/ 143 h 563"/>
                <a:gd name="T4" fmla="*/ 303 w 463"/>
                <a:gd name="T5" fmla="*/ 301 h 563"/>
                <a:gd name="T6" fmla="*/ 222 w 463"/>
                <a:gd name="T7" fmla="*/ 356 h 563"/>
                <a:gd name="T8" fmla="*/ 105 w 463"/>
                <a:gd name="T9" fmla="*/ 494 h 563"/>
                <a:gd name="T10" fmla="*/ 26 w 463"/>
                <a:gd name="T11" fmla="*/ 563 h 563"/>
                <a:gd name="T12" fmla="*/ 0 w 463"/>
                <a:gd name="T13" fmla="*/ 532 h 563"/>
                <a:gd name="T14" fmla="*/ 77 w 463"/>
                <a:gd name="T15" fmla="*/ 444 h 563"/>
                <a:gd name="T16" fmla="*/ 182 w 463"/>
                <a:gd name="T17" fmla="*/ 275 h 563"/>
                <a:gd name="T18" fmla="*/ 260 w 463"/>
                <a:gd name="T19" fmla="*/ 198 h 563"/>
                <a:gd name="T20" fmla="*/ 410 w 463"/>
                <a:gd name="T21" fmla="*/ 0 h 563"/>
                <a:gd name="T22" fmla="*/ 463 w 463"/>
                <a:gd name="T23" fmla="*/ 1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3" h="563">
                  <a:moveTo>
                    <a:pt x="463" y="143"/>
                  </a:moveTo>
                  <a:lnTo>
                    <a:pt x="463" y="143"/>
                  </a:lnTo>
                  <a:lnTo>
                    <a:pt x="303" y="301"/>
                  </a:lnTo>
                  <a:lnTo>
                    <a:pt x="222" y="356"/>
                  </a:lnTo>
                  <a:lnTo>
                    <a:pt x="105" y="494"/>
                  </a:lnTo>
                  <a:lnTo>
                    <a:pt x="26" y="563"/>
                  </a:lnTo>
                  <a:lnTo>
                    <a:pt x="0" y="532"/>
                  </a:lnTo>
                  <a:lnTo>
                    <a:pt x="77" y="444"/>
                  </a:lnTo>
                  <a:lnTo>
                    <a:pt x="182" y="275"/>
                  </a:lnTo>
                  <a:lnTo>
                    <a:pt x="260" y="198"/>
                  </a:lnTo>
                  <a:lnTo>
                    <a:pt x="410" y="0"/>
                  </a:lnTo>
                  <a:lnTo>
                    <a:pt x="463" y="143"/>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p:cNvSpPr>
            <p:nvPr/>
          </p:nvSpPr>
          <p:spPr bwMode="auto">
            <a:xfrm>
              <a:off x="2795" y="1356"/>
              <a:ext cx="223" cy="170"/>
            </a:xfrm>
            <a:custGeom>
              <a:avLst/>
              <a:gdLst>
                <a:gd name="T0" fmla="*/ 415 w 427"/>
                <a:gd name="T1" fmla="*/ 136 h 326"/>
                <a:gd name="T2" fmla="*/ 415 w 427"/>
                <a:gd name="T3" fmla="*/ 136 h 326"/>
                <a:gd name="T4" fmla="*/ 277 w 427"/>
                <a:gd name="T5" fmla="*/ 186 h 326"/>
                <a:gd name="T6" fmla="*/ 209 w 427"/>
                <a:gd name="T7" fmla="*/ 226 h 326"/>
                <a:gd name="T8" fmla="*/ 90 w 427"/>
                <a:gd name="T9" fmla="*/ 290 h 326"/>
                <a:gd name="T10" fmla="*/ 10 w 427"/>
                <a:gd name="T11" fmla="*/ 326 h 326"/>
                <a:gd name="T12" fmla="*/ 0 w 427"/>
                <a:gd name="T13" fmla="*/ 281 h 326"/>
                <a:gd name="T14" fmla="*/ 76 w 427"/>
                <a:gd name="T15" fmla="*/ 235 h 326"/>
                <a:gd name="T16" fmla="*/ 202 w 427"/>
                <a:gd name="T17" fmla="*/ 133 h 326"/>
                <a:gd name="T18" fmla="*/ 279 w 427"/>
                <a:gd name="T19" fmla="*/ 83 h 326"/>
                <a:gd name="T20" fmla="*/ 427 w 427"/>
                <a:gd name="T21" fmla="*/ 0 h 326"/>
                <a:gd name="T22" fmla="*/ 415 w 427"/>
                <a:gd name="T23" fmla="*/ 1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326">
                  <a:moveTo>
                    <a:pt x="415" y="136"/>
                  </a:moveTo>
                  <a:lnTo>
                    <a:pt x="415" y="136"/>
                  </a:lnTo>
                  <a:lnTo>
                    <a:pt x="277" y="186"/>
                  </a:lnTo>
                  <a:lnTo>
                    <a:pt x="209" y="226"/>
                  </a:lnTo>
                  <a:lnTo>
                    <a:pt x="90" y="290"/>
                  </a:lnTo>
                  <a:lnTo>
                    <a:pt x="10" y="326"/>
                  </a:lnTo>
                  <a:lnTo>
                    <a:pt x="0" y="281"/>
                  </a:lnTo>
                  <a:lnTo>
                    <a:pt x="76" y="235"/>
                  </a:lnTo>
                  <a:lnTo>
                    <a:pt x="202" y="133"/>
                  </a:lnTo>
                  <a:lnTo>
                    <a:pt x="279" y="83"/>
                  </a:lnTo>
                  <a:lnTo>
                    <a:pt x="427" y="0"/>
                  </a:lnTo>
                  <a:lnTo>
                    <a:pt x="415" y="136"/>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2811" y="1489"/>
              <a:ext cx="184" cy="91"/>
            </a:xfrm>
            <a:custGeom>
              <a:avLst/>
              <a:gdLst>
                <a:gd name="T0" fmla="*/ 352 w 352"/>
                <a:gd name="T1" fmla="*/ 0 h 173"/>
                <a:gd name="T2" fmla="*/ 352 w 352"/>
                <a:gd name="T3" fmla="*/ 0 h 173"/>
                <a:gd name="T4" fmla="*/ 233 w 352"/>
                <a:gd name="T5" fmla="*/ 26 h 173"/>
                <a:gd name="T6" fmla="*/ 174 w 352"/>
                <a:gd name="T7" fmla="*/ 47 h 173"/>
                <a:gd name="T8" fmla="*/ 60 w 352"/>
                <a:gd name="T9" fmla="*/ 95 h 173"/>
                <a:gd name="T10" fmla="*/ 0 w 352"/>
                <a:gd name="T11" fmla="*/ 126 h 173"/>
                <a:gd name="T12" fmla="*/ 0 w 352"/>
                <a:gd name="T13" fmla="*/ 173 h 173"/>
                <a:gd name="T14" fmla="*/ 57 w 352"/>
                <a:gd name="T15" fmla="*/ 147 h 173"/>
                <a:gd name="T16" fmla="*/ 160 w 352"/>
                <a:gd name="T17" fmla="*/ 121 h 173"/>
                <a:gd name="T18" fmla="*/ 212 w 352"/>
                <a:gd name="T19" fmla="*/ 102 h 173"/>
                <a:gd name="T20" fmla="*/ 309 w 352"/>
                <a:gd name="T21" fmla="*/ 92 h 173"/>
                <a:gd name="T22" fmla="*/ 352 w 352"/>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2" h="173">
                  <a:moveTo>
                    <a:pt x="352" y="0"/>
                  </a:moveTo>
                  <a:lnTo>
                    <a:pt x="352" y="0"/>
                  </a:lnTo>
                  <a:lnTo>
                    <a:pt x="233" y="26"/>
                  </a:lnTo>
                  <a:lnTo>
                    <a:pt x="174" y="47"/>
                  </a:lnTo>
                  <a:lnTo>
                    <a:pt x="60" y="95"/>
                  </a:lnTo>
                  <a:lnTo>
                    <a:pt x="0" y="126"/>
                  </a:lnTo>
                  <a:lnTo>
                    <a:pt x="0" y="173"/>
                  </a:lnTo>
                  <a:lnTo>
                    <a:pt x="57" y="147"/>
                  </a:lnTo>
                  <a:lnTo>
                    <a:pt x="160" y="121"/>
                  </a:lnTo>
                  <a:lnTo>
                    <a:pt x="212" y="102"/>
                  </a:lnTo>
                  <a:lnTo>
                    <a:pt x="309" y="92"/>
                  </a:lnTo>
                  <a:lnTo>
                    <a:pt x="352"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2793" y="1574"/>
              <a:ext cx="154" cy="68"/>
            </a:xfrm>
            <a:custGeom>
              <a:avLst/>
              <a:gdLst>
                <a:gd name="T0" fmla="*/ 296 w 296"/>
                <a:gd name="T1" fmla="*/ 0 h 131"/>
                <a:gd name="T2" fmla="*/ 296 w 296"/>
                <a:gd name="T3" fmla="*/ 0 h 131"/>
                <a:gd name="T4" fmla="*/ 224 w 296"/>
                <a:gd name="T5" fmla="*/ 1 h 131"/>
                <a:gd name="T6" fmla="*/ 174 w 296"/>
                <a:gd name="T7" fmla="*/ 20 h 131"/>
                <a:gd name="T8" fmla="*/ 74 w 296"/>
                <a:gd name="T9" fmla="*/ 48 h 131"/>
                <a:gd name="T10" fmla="*/ 27 w 296"/>
                <a:gd name="T11" fmla="*/ 62 h 131"/>
                <a:gd name="T12" fmla="*/ 0 w 296"/>
                <a:gd name="T13" fmla="*/ 131 h 131"/>
                <a:gd name="T14" fmla="*/ 46 w 296"/>
                <a:gd name="T15" fmla="*/ 129 h 131"/>
                <a:gd name="T16" fmla="*/ 158 w 296"/>
                <a:gd name="T17" fmla="*/ 79 h 131"/>
                <a:gd name="T18" fmla="*/ 195 w 296"/>
                <a:gd name="T19" fmla="*/ 65 h 131"/>
                <a:gd name="T20" fmla="*/ 270 w 296"/>
                <a:gd name="T21" fmla="*/ 36 h 131"/>
                <a:gd name="T22" fmla="*/ 296 w 296"/>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131">
                  <a:moveTo>
                    <a:pt x="296" y="0"/>
                  </a:moveTo>
                  <a:lnTo>
                    <a:pt x="296" y="0"/>
                  </a:lnTo>
                  <a:lnTo>
                    <a:pt x="224" y="1"/>
                  </a:lnTo>
                  <a:lnTo>
                    <a:pt x="174" y="20"/>
                  </a:lnTo>
                  <a:lnTo>
                    <a:pt x="74" y="48"/>
                  </a:lnTo>
                  <a:lnTo>
                    <a:pt x="27" y="62"/>
                  </a:lnTo>
                  <a:lnTo>
                    <a:pt x="0" y="131"/>
                  </a:lnTo>
                  <a:lnTo>
                    <a:pt x="46" y="129"/>
                  </a:lnTo>
                  <a:lnTo>
                    <a:pt x="158" y="79"/>
                  </a:lnTo>
                  <a:lnTo>
                    <a:pt x="195" y="65"/>
                  </a:lnTo>
                  <a:lnTo>
                    <a:pt x="270" y="36"/>
                  </a:lnTo>
                  <a:lnTo>
                    <a:pt x="296" y="0"/>
                  </a:lnTo>
                  <a:close/>
                </a:path>
              </a:pathLst>
            </a:custGeom>
            <a:solidFill>
              <a:srgbClr val="9E1B2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2457" y="1334"/>
              <a:ext cx="387" cy="403"/>
            </a:xfrm>
            <a:custGeom>
              <a:avLst/>
              <a:gdLst>
                <a:gd name="T0" fmla="*/ 0 w 741"/>
                <a:gd name="T1" fmla="*/ 384 h 769"/>
                <a:gd name="T2" fmla="*/ 0 w 741"/>
                <a:gd name="T3" fmla="*/ 384 h 769"/>
                <a:gd name="T4" fmla="*/ 371 w 741"/>
                <a:gd name="T5" fmla="*/ 0 h 769"/>
                <a:gd name="T6" fmla="*/ 741 w 741"/>
                <a:gd name="T7" fmla="*/ 384 h 769"/>
                <a:gd name="T8" fmla="*/ 371 w 741"/>
                <a:gd name="T9" fmla="*/ 769 h 769"/>
                <a:gd name="T10" fmla="*/ 0 w 741"/>
                <a:gd name="T11" fmla="*/ 384 h 769"/>
              </a:gdLst>
              <a:ahLst/>
              <a:cxnLst>
                <a:cxn ang="0">
                  <a:pos x="T0" y="T1"/>
                </a:cxn>
                <a:cxn ang="0">
                  <a:pos x="T2" y="T3"/>
                </a:cxn>
                <a:cxn ang="0">
                  <a:pos x="T4" y="T5"/>
                </a:cxn>
                <a:cxn ang="0">
                  <a:pos x="T6" y="T7"/>
                </a:cxn>
                <a:cxn ang="0">
                  <a:pos x="T8" y="T9"/>
                </a:cxn>
                <a:cxn ang="0">
                  <a:pos x="T10" y="T11"/>
                </a:cxn>
              </a:cxnLst>
              <a:rect l="0" t="0" r="r" b="b"/>
              <a:pathLst>
                <a:path w="741" h="769">
                  <a:moveTo>
                    <a:pt x="0" y="384"/>
                  </a:moveTo>
                  <a:lnTo>
                    <a:pt x="0" y="384"/>
                  </a:lnTo>
                  <a:cubicBezTo>
                    <a:pt x="0" y="172"/>
                    <a:pt x="166" y="0"/>
                    <a:pt x="371" y="0"/>
                  </a:cubicBezTo>
                  <a:cubicBezTo>
                    <a:pt x="575" y="0"/>
                    <a:pt x="741" y="172"/>
                    <a:pt x="741" y="384"/>
                  </a:cubicBezTo>
                  <a:cubicBezTo>
                    <a:pt x="741" y="596"/>
                    <a:pt x="575" y="769"/>
                    <a:pt x="371" y="769"/>
                  </a:cubicBezTo>
                  <a:cubicBezTo>
                    <a:pt x="166" y="769"/>
                    <a:pt x="0" y="596"/>
                    <a:pt x="0" y="384"/>
                  </a:cubicBezTo>
                  <a:close/>
                </a:path>
              </a:pathLst>
            </a:custGeom>
            <a:solidFill>
              <a:srgbClr val="EDA01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0"/>
            <p:cNvSpPr>
              <a:spLocks/>
            </p:cNvSpPr>
            <p:nvPr/>
          </p:nvSpPr>
          <p:spPr bwMode="auto">
            <a:xfrm>
              <a:off x="2354" y="1580"/>
              <a:ext cx="145" cy="68"/>
            </a:xfrm>
            <a:custGeom>
              <a:avLst/>
              <a:gdLst>
                <a:gd name="T0" fmla="*/ 0 w 277"/>
                <a:gd name="T1" fmla="*/ 0 h 131"/>
                <a:gd name="T2" fmla="*/ 0 w 277"/>
                <a:gd name="T3" fmla="*/ 0 h 131"/>
                <a:gd name="T4" fmla="*/ 76 w 277"/>
                <a:gd name="T5" fmla="*/ 0 h 131"/>
                <a:gd name="T6" fmla="*/ 126 w 277"/>
                <a:gd name="T7" fmla="*/ 19 h 131"/>
                <a:gd name="T8" fmla="*/ 212 w 277"/>
                <a:gd name="T9" fmla="*/ 39 h 131"/>
                <a:gd name="T10" fmla="*/ 270 w 277"/>
                <a:gd name="T11" fmla="*/ 74 h 131"/>
                <a:gd name="T12" fmla="*/ 277 w 277"/>
                <a:gd name="T13" fmla="*/ 131 h 131"/>
                <a:gd name="T14" fmla="*/ 117 w 277"/>
                <a:gd name="T15" fmla="*/ 70 h 131"/>
                <a:gd name="T16" fmla="*/ 53 w 277"/>
                <a:gd name="T17" fmla="*/ 43 h 131"/>
                <a:gd name="T18" fmla="*/ 0 w 277"/>
                <a:gd name="T1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131">
                  <a:moveTo>
                    <a:pt x="0" y="0"/>
                  </a:moveTo>
                  <a:lnTo>
                    <a:pt x="0" y="0"/>
                  </a:lnTo>
                  <a:lnTo>
                    <a:pt x="76" y="0"/>
                  </a:lnTo>
                  <a:lnTo>
                    <a:pt x="126" y="19"/>
                  </a:lnTo>
                  <a:lnTo>
                    <a:pt x="212" y="39"/>
                  </a:lnTo>
                  <a:lnTo>
                    <a:pt x="270" y="74"/>
                  </a:lnTo>
                  <a:lnTo>
                    <a:pt x="277" y="131"/>
                  </a:lnTo>
                  <a:lnTo>
                    <a:pt x="117" y="70"/>
                  </a:lnTo>
                  <a:lnTo>
                    <a:pt x="53" y="43"/>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p:cNvSpPr>
            <p:nvPr/>
          </p:nvSpPr>
          <p:spPr bwMode="auto">
            <a:xfrm>
              <a:off x="2302" y="1490"/>
              <a:ext cx="184" cy="96"/>
            </a:xfrm>
            <a:custGeom>
              <a:avLst/>
              <a:gdLst>
                <a:gd name="T0" fmla="*/ 0 w 353"/>
                <a:gd name="T1" fmla="*/ 0 h 183"/>
                <a:gd name="T2" fmla="*/ 0 w 353"/>
                <a:gd name="T3" fmla="*/ 0 h 183"/>
                <a:gd name="T4" fmla="*/ 121 w 353"/>
                <a:gd name="T5" fmla="*/ 31 h 183"/>
                <a:gd name="T6" fmla="*/ 176 w 353"/>
                <a:gd name="T7" fmla="*/ 52 h 183"/>
                <a:gd name="T8" fmla="*/ 288 w 353"/>
                <a:gd name="T9" fmla="*/ 93 h 183"/>
                <a:gd name="T10" fmla="*/ 353 w 353"/>
                <a:gd name="T11" fmla="*/ 129 h 183"/>
                <a:gd name="T12" fmla="*/ 351 w 353"/>
                <a:gd name="T13" fmla="*/ 183 h 183"/>
                <a:gd name="T14" fmla="*/ 295 w 353"/>
                <a:gd name="T15" fmla="*/ 150 h 183"/>
                <a:gd name="T16" fmla="*/ 190 w 353"/>
                <a:gd name="T17" fmla="*/ 114 h 183"/>
                <a:gd name="T18" fmla="*/ 141 w 353"/>
                <a:gd name="T19" fmla="*/ 102 h 183"/>
                <a:gd name="T20" fmla="*/ 45 w 353"/>
                <a:gd name="T21" fmla="*/ 93 h 183"/>
                <a:gd name="T22" fmla="*/ 0 w 353"/>
                <a:gd name="T2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183">
                  <a:moveTo>
                    <a:pt x="0" y="0"/>
                  </a:moveTo>
                  <a:lnTo>
                    <a:pt x="0" y="0"/>
                  </a:lnTo>
                  <a:lnTo>
                    <a:pt x="121" y="31"/>
                  </a:lnTo>
                  <a:lnTo>
                    <a:pt x="176" y="52"/>
                  </a:lnTo>
                  <a:lnTo>
                    <a:pt x="288" y="93"/>
                  </a:lnTo>
                  <a:lnTo>
                    <a:pt x="353" y="129"/>
                  </a:lnTo>
                  <a:lnTo>
                    <a:pt x="351" y="183"/>
                  </a:lnTo>
                  <a:lnTo>
                    <a:pt x="295" y="150"/>
                  </a:lnTo>
                  <a:lnTo>
                    <a:pt x="190" y="114"/>
                  </a:lnTo>
                  <a:lnTo>
                    <a:pt x="141" y="102"/>
                  </a:lnTo>
                  <a:lnTo>
                    <a:pt x="45" y="93"/>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p:cNvSpPr>
            <p:nvPr/>
          </p:nvSpPr>
          <p:spPr bwMode="auto">
            <a:xfrm>
              <a:off x="2280" y="1356"/>
              <a:ext cx="218" cy="174"/>
            </a:xfrm>
            <a:custGeom>
              <a:avLst/>
              <a:gdLst>
                <a:gd name="T0" fmla="*/ 0 w 419"/>
                <a:gd name="T1" fmla="*/ 0 h 333"/>
                <a:gd name="T2" fmla="*/ 0 w 419"/>
                <a:gd name="T3" fmla="*/ 0 h 333"/>
                <a:gd name="T4" fmla="*/ 143 w 419"/>
                <a:gd name="T5" fmla="*/ 92 h 333"/>
                <a:gd name="T6" fmla="*/ 219 w 419"/>
                <a:gd name="T7" fmla="*/ 135 h 333"/>
                <a:gd name="T8" fmla="*/ 345 w 419"/>
                <a:gd name="T9" fmla="*/ 235 h 333"/>
                <a:gd name="T10" fmla="*/ 419 w 419"/>
                <a:gd name="T11" fmla="*/ 286 h 333"/>
                <a:gd name="T12" fmla="*/ 405 w 419"/>
                <a:gd name="T13" fmla="*/ 333 h 333"/>
                <a:gd name="T14" fmla="*/ 334 w 419"/>
                <a:gd name="T15" fmla="*/ 283 h 333"/>
                <a:gd name="T16" fmla="*/ 208 w 419"/>
                <a:gd name="T17" fmla="*/ 223 h 333"/>
                <a:gd name="T18" fmla="*/ 141 w 419"/>
                <a:gd name="T19" fmla="*/ 190 h 333"/>
                <a:gd name="T20" fmla="*/ 8 w 419"/>
                <a:gd name="T21" fmla="*/ 135 h 333"/>
                <a:gd name="T22" fmla="*/ 0 w 419"/>
                <a:gd name="T23"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9" h="333">
                  <a:moveTo>
                    <a:pt x="0" y="0"/>
                  </a:moveTo>
                  <a:lnTo>
                    <a:pt x="0" y="0"/>
                  </a:lnTo>
                  <a:lnTo>
                    <a:pt x="143" y="92"/>
                  </a:lnTo>
                  <a:lnTo>
                    <a:pt x="219" y="135"/>
                  </a:lnTo>
                  <a:lnTo>
                    <a:pt x="345" y="235"/>
                  </a:lnTo>
                  <a:lnTo>
                    <a:pt x="419" y="286"/>
                  </a:lnTo>
                  <a:lnTo>
                    <a:pt x="405" y="333"/>
                  </a:lnTo>
                  <a:lnTo>
                    <a:pt x="334" y="283"/>
                  </a:lnTo>
                  <a:lnTo>
                    <a:pt x="208" y="223"/>
                  </a:lnTo>
                  <a:lnTo>
                    <a:pt x="141" y="190"/>
                  </a:lnTo>
                  <a:lnTo>
                    <a:pt x="8" y="135"/>
                  </a:lnTo>
                  <a:lnTo>
                    <a:pt x="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p:cNvSpPr>
            <p:nvPr/>
          </p:nvSpPr>
          <p:spPr bwMode="auto">
            <a:xfrm>
              <a:off x="2285" y="1190"/>
              <a:ext cx="234" cy="294"/>
            </a:xfrm>
            <a:custGeom>
              <a:avLst/>
              <a:gdLst>
                <a:gd name="T0" fmla="*/ 50 w 450"/>
                <a:gd name="T1" fmla="*/ 0 h 562"/>
                <a:gd name="T2" fmla="*/ 50 w 450"/>
                <a:gd name="T3" fmla="*/ 0 h 562"/>
                <a:gd name="T4" fmla="*/ 198 w 450"/>
                <a:gd name="T5" fmla="*/ 203 h 562"/>
                <a:gd name="T6" fmla="*/ 274 w 450"/>
                <a:gd name="T7" fmla="*/ 286 h 562"/>
                <a:gd name="T8" fmla="*/ 383 w 450"/>
                <a:gd name="T9" fmla="*/ 446 h 562"/>
                <a:gd name="T10" fmla="*/ 450 w 450"/>
                <a:gd name="T11" fmla="*/ 529 h 562"/>
                <a:gd name="T12" fmla="*/ 429 w 450"/>
                <a:gd name="T13" fmla="*/ 562 h 562"/>
                <a:gd name="T14" fmla="*/ 357 w 450"/>
                <a:gd name="T15" fmla="*/ 498 h 562"/>
                <a:gd name="T16" fmla="*/ 233 w 450"/>
                <a:gd name="T17" fmla="*/ 367 h 562"/>
                <a:gd name="T18" fmla="*/ 155 w 450"/>
                <a:gd name="T19" fmla="*/ 307 h 562"/>
                <a:gd name="T20" fmla="*/ 0 w 450"/>
                <a:gd name="T21" fmla="*/ 147 h 562"/>
                <a:gd name="T22" fmla="*/ 50 w 450"/>
                <a:gd name="T23"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562">
                  <a:moveTo>
                    <a:pt x="50" y="0"/>
                  </a:moveTo>
                  <a:lnTo>
                    <a:pt x="50" y="0"/>
                  </a:lnTo>
                  <a:lnTo>
                    <a:pt x="198" y="203"/>
                  </a:lnTo>
                  <a:lnTo>
                    <a:pt x="274" y="286"/>
                  </a:lnTo>
                  <a:lnTo>
                    <a:pt x="383" y="446"/>
                  </a:lnTo>
                  <a:lnTo>
                    <a:pt x="450" y="529"/>
                  </a:lnTo>
                  <a:lnTo>
                    <a:pt x="429" y="562"/>
                  </a:lnTo>
                  <a:lnTo>
                    <a:pt x="357" y="498"/>
                  </a:lnTo>
                  <a:lnTo>
                    <a:pt x="233" y="367"/>
                  </a:lnTo>
                  <a:lnTo>
                    <a:pt x="155" y="307"/>
                  </a:lnTo>
                  <a:lnTo>
                    <a:pt x="0" y="147"/>
                  </a:lnTo>
                  <a:lnTo>
                    <a:pt x="50"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2357" y="1055"/>
              <a:ext cx="208" cy="394"/>
            </a:xfrm>
            <a:custGeom>
              <a:avLst/>
              <a:gdLst>
                <a:gd name="T0" fmla="*/ 124 w 400"/>
                <a:gd name="T1" fmla="*/ 0 h 753"/>
                <a:gd name="T2" fmla="*/ 124 w 400"/>
                <a:gd name="T3" fmla="*/ 0 h 753"/>
                <a:gd name="T4" fmla="*/ 221 w 400"/>
                <a:gd name="T5" fmla="*/ 275 h 753"/>
                <a:gd name="T6" fmla="*/ 278 w 400"/>
                <a:gd name="T7" fmla="*/ 398 h 753"/>
                <a:gd name="T8" fmla="*/ 348 w 400"/>
                <a:gd name="T9" fmla="*/ 606 h 753"/>
                <a:gd name="T10" fmla="*/ 400 w 400"/>
                <a:gd name="T11" fmla="*/ 717 h 753"/>
                <a:gd name="T12" fmla="*/ 359 w 400"/>
                <a:gd name="T13" fmla="*/ 753 h 753"/>
                <a:gd name="T14" fmla="*/ 291 w 400"/>
                <a:gd name="T15" fmla="*/ 651 h 753"/>
                <a:gd name="T16" fmla="*/ 200 w 400"/>
                <a:gd name="T17" fmla="*/ 468 h 753"/>
                <a:gd name="T18" fmla="*/ 129 w 400"/>
                <a:gd name="T19" fmla="*/ 363 h 753"/>
                <a:gd name="T20" fmla="*/ 0 w 400"/>
                <a:gd name="T21" fmla="*/ 119 h 753"/>
                <a:gd name="T22" fmla="*/ 124 w 400"/>
                <a:gd name="T23"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0" h="753">
                  <a:moveTo>
                    <a:pt x="124" y="0"/>
                  </a:moveTo>
                  <a:lnTo>
                    <a:pt x="124" y="0"/>
                  </a:lnTo>
                  <a:lnTo>
                    <a:pt x="221" y="275"/>
                  </a:lnTo>
                  <a:lnTo>
                    <a:pt x="278" y="398"/>
                  </a:lnTo>
                  <a:lnTo>
                    <a:pt x="348" y="606"/>
                  </a:lnTo>
                  <a:lnTo>
                    <a:pt x="400" y="717"/>
                  </a:lnTo>
                  <a:lnTo>
                    <a:pt x="359" y="753"/>
                  </a:lnTo>
                  <a:lnTo>
                    <a:pt x="291" y="651"/>
                  </a:lnTo>
                  <a:lnTo>
                    <a:pt x="200" y="468"/>
                  </a:lnTo>
                  <a:lnTo>
                    <a:pt x="129" y="363"/>
                  </a:lnTo>
                  <a:lnTo>
                    <a:pt x="0" y="119"/>
                  </a:lnTo>
                  <a:lnTo>
                    <a:pt x="124"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2502" y="979"/>
              <a:ext cx="126" cy="436"/>
            </a:xfrm>
            <a:custGeom>
              <a:avLst/>
              <a:gdLst>
                <a:gd name="T0" fmla="*/ 183 w 241"/>
                <a:gd name="T1" fmla="*/ 0 h 834"/>
                <a:gd name="T2" fmla="*/ 183 w 241"/>
                <a:gd name="T3" fmla="*/ 0 h 834"/>
                <a:gd name="T4" fmla="*/ 198 w 241"/>
                <a:gd name="T5" fmla="*/ 314 h 834"/>
                <a:gd name="T6" fmla="*/ 217 w 241"/>
                <a:gd name="T7" fmla="*/ 458 h 834"/>
                <a:gd name="T8" fmla="*/ 228 w 241"/>
                <a:gd name="T9" fmla="*/ 686 h 834"/>
                <a:gd name="T10" fmla="*/ 241 w 241"/>
                <a:gd name="T11" fmla="*/ 818 h 834"/>
                <a:gd name="T12" fmla="*/ 178 w 241"/>
                <a:gd name="T13" fmla="*/ 834 h 834"/>
                <a:gd name="T14" fmla="*/ 142 w 241"/>
                <a:gd name="T15" fmla="*/ 710 h 834"/>
                <a:gd name="T16" fmla="*/ 100 w 241"/>
                <a:gd name="T17" fmla="*/ 489 h 834"/>
                <a:gd name="T18" fmla="*/ 62 w 241"/>
                <a:gd name="T19" fmla="*/ 351 h 834"/>
                <a:gd name="T20" fmla="*/ 0 w 241"/>
                <a:gd name="T21" fmla="*/ 46 h 834"/>
                <a:gd name="T22" fmla="*/ 183 w 241"/>
                <a:gd name="T23"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1" h="834">
                  <a:moveTo>
                    <a:pt x="183" y="0"/>
                  </a:moveTo>
                  <a:lnTo>
                    <a:pt x="183" y="0"/>
                  </a:lnTo>
                  <a:lnTo>
                    <a:pt x="198" y="314"/>
                  </a:lnTo>
                  <a:lnTo>
                    <a:pt x="217" y="458"/>
                  </a:lnTo>
                  <a:lnTo>
                    <a:pt x="228" y="686"/>
                  </a:lnTo>
                  <a:lnTo>
                    <a:pt x="241" y="818"/>
                  </a:lnTo>
                  <a:lnTo>
                    <a:pt x="178" y="834"/>
                  </a:lnTo>
                  <a:lnTo>
                    <a:pt x="142" y="710"/>
                  </a:lnTo>
                  <a:lnTo>
                    <a:pt x="100" y="489"/>
                  </a:lnTo>
                  <a:lnTo>
                    <a:pt x="62" y="351"/>
                  </a:lnTo>
                  <a:lnTo>
                    <a:pt x="0" y="46"/>
                  </a:lnTo>
                  <a:lnTo>
                    <a:pt x="183"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2667" y="977"/>
              <a:ext cx="129" cy="438"/>
            </a:xfrm>
            <a:custGeom>
              <a:avLst/>
              <a:gdLst>
                <a:gd name="T0" fmla="*/ 247 w 247"/>
                <a:gd name="T1" fmla="*/ 50 h 838"/>
                <a:gd name="T2" fmla="*/ 247 w 247"/>
                <a:gd name="T3" fmla="*/ 50 h 838"/>
                <a:gd name="T4" fmla="*/ 178 w 247"/>
                <a:gd name="T5" fmla="*/ 355 h 838"/>
                <a:gd name="T6" fmla="*/ 138 w 247"/>
                <a:gd name="T7" fmla="*/ 492 h 838"/>
                <a:gd name="T8" fmla="*/ 97 w 247"/>
                <a:gd name="T9" fmla="*/ 710 h 838"/>
                <a:gd name="T10" fmla="*/ 59 w 247"/>
                <a:gd name="T11" fmla="*/ 838 h 838"/>
                <a:gd name="T12" fmla="*/ 0 w 247"/>
                <a:gd name="T13" fmla="*/ 828 h 838"/>
                <a:gd name="T14" fmla="*/ 14 w 247"/>
                <a:gd name="T15" fmla="*/ 693 h 838"/>
                <a:gd name="T16" fmla="*/ 24 w 247"/>
                <a:gd name="T17" fmla="*/ 464 h 838"/>
                <a:gd name="T18" fmla="*/ 42 w 247"/>
                <a:gd name="T19" fmla="*/ 318 h 838"/>
                <a:gd name="T20" fmla="*/ 61 w 247"/>
                <a:gd name="T21" fmla="*/ 0 h 838"/>
                <a:gd name="T22" fmla="*/ 247 w 247"/>
                <a:gd name="T23" fmla="*/ 50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838">
                  <a:moveTo>
                    <a:pt x="247" y="50"/>
                  </a:moveTo>
                  <a:lnTo>
                    <a:pt x="247" y="50"/>
                  </a:lnTo>
                  <a:lnTo>
                    <a:pt x="178" y="355"/>
                  </a:lnTo>
                  <a:lnTo>
                    <a:pt x="138" y="492"/>
                  </a:lnTo>
                  <a:lnTo>
                    <a:pt x="97" y="710"/>
                  </a:lnTo>
                  <a:lnTo>
                    <a:pt x="59" y="838"/>
                  </a:lnTo>
                  <a:lnTo>
                    <a:pt x="0" y="828"/>
                  </a:lnTo>
                  <a:lnTo>
                    <a:pt x="14" y="693"/>
                  </a:lnTo>
                  <a:lnTo>
                    <a:pt x="24" y="464"/>
                  </a:lnTo>
                  <a:lnTo>
                    <a:pt x="42" y="318"/>
                  </a:lnTo>
                  <a:lnTo>
                    <a:pt x="61" y="0"/>
                  </a:lnTo>
                  <a:lnTo>
                    <a:pt x="247" y="5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7"/>
            <p:cNvSpPr>
              <a:spLocks/>
            </p:cNvSpPr>
            <p:nvPr/>
          </p:nvSpPr>
          <p:spPr bwMode="auto">
            <a:xfrm>
              <a:off x="2729" y="1055"/>
              <a:ext cx="212" cy="389"/>
            </a:xfrm>
            <a:custGeom>
              <a:avLst/>
              <a:gdLst>
                <a:gd name="T0" fmla="*/ 405 w 405"/>
                <a:gd name="T1" fmla="*/ 111 h 743"/>
                <a:gd name="T2" fmla="*/ 405 w 405"/>
                <a:gd name="T3" fmla="*/ 111 h 743"/>
                <a:gd name="T4" fmla="*/ 267 w 405"/>
                <a:gd name="T5" fmla="*/ 357 h 743"/>
                <a:gd name="T6" fmla="*/ 197 w 405"/>
                <a:gd name="T7" fmla="*/ 462 h 743"/>
                <a:gd name="T8" fmla="*/ 112 w 405"/>
                <a:gd name="T9" fmla="*/ 652 h 743"/>
                <a:gd name="T10" fmla="*/ 47 w 405"/>
                <a:gd name="T11" fmla="*/ 743 h 743"/>
                <a:gd name="T12" fmla="*/ 0 w 405"/>
                <a:gd name="T13" fmla="*/ 714 h 743"/>
                <a:gd name="T14" fmla="*/ 52 w 405"/>
                <a:gd name="T15" fmla="*/ 605 h 743"/>
                <a:gd name="T16" fmla="*/ 119 w 405"/>
                <a:gd name="T17" fmla="*/ 397 h 743"/>
                <a:gd name="T18" fmla="*/ 173 w 405"/>
                <a:gd name="T19" fmla="*/ 267 h 743"/>
                <a:gd name="T20" fmla="*/ 276 w 405"/>
                <a:gd name="T21" fmla="*/ 0 h 743"/>
                <a:gd name="T22" fmla="*/ 405 w 405"/>
                <a:gd name="T23"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5" h="743">
                  <a:moveTo>
                    <a:pt x="405" y="111"/>
                  </a:moveTo>
                  <a:lnTo>
                    <a:pt x="405" y="111"/>
                  </a:lnTo>
                  <a:lnTo>
                    <a:pt x="267" y="357"/>
                  </a:lnTo>
                  <a:lnTo>
                    <a:pt x="197" y="462"/>
                  </a:lnTo>
                  <a:lnTo>
                    <a:pt x="112" y="652"/>
                  </a:lnTo>
                  <a:lnTo>
                    <a:pt x="47" y="743"/>
                  </a:lnTo>
                  <a:lnTo>
                    <a:pt x="0" y="714"/>
                  </a:lnTo>
                  <a:lnTo>
                    <a:pt x="52" y="605"/>
                  </a:lnTo>
                  <a:lnTo>
                    <a:pt x="119" y="397"/>
                  </a:lnTo>
                  <a:lnTo>
                    <a:pt x="173" y="267"/>
                  </a:lnTo>
                  <a:lnTo>
                    <a:pt x="276" y="0"/>
                  </a:lnTo>
                  <a:lnTo>
                    <a:pt x="405" y="111"/>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8"/>
            <p:cNvSpPr>
              <a:spLocks/>
            </p:cNvSpPr>
            <p:nvPr/>
          </p:nvSpPr>
          <p:spPr bwMode="auto">
            <a:xfrm>
              <a:off x="2770" y="1192"/>
              <a:ext cx="241" cy="295"/>
            </a:xfrm>
            <a:custGeom>
              <a:avLst/>
              <a:gdLst>
                <a:gd name="T0" fmla="*/ 463 w 463"/>
                <a:gd name="T1" fmla="*/ 143 h 563"/>
                <a:gd name="T2" fmla="*/ 463 w 463"/>
                <a:gd name="T3" fmla="*/ 143 h 563"/>
                <a:gd name="T4" fmla="*/ 303 w 463"/>
                <a:gd name="T5" fmla="*/ 301 h 563"/>
                <a:gd name="T6" fmla="*/ 222 w 463"/>
                <a:gd name="T7" fmla="*/ 356 h 563"/>
                <a:gd name="T8" fmla="*/ 105 w 463"/>
                <a:gd name="T9" fmla="*/ 494 h 563"/>
                <a:gd name="T10" fmla="*/ 26 w 463"/>
                <a:gd name="T11" fmla="*/ 563 h 563"/>
                <a:gd name="T12" fmla="*/ 0 w 463"/>
                <a:gd name="T13" fmla="*/ 532 h 563"/>
                <a:gd name="T14" fmla="*/ 77 w 463"/>
                <a:gd name="T15" fmla="*/ 444 h 563"/>
                <a:gd name="T16" fmla="*/ 182 w 463"/>
                <a:gd name="T17" fmla="*/ 275 h 563"/>
                <a:gd name="T18" fmla="*/ 260 w 463"/>
                <a:gd name="T19" fmla="*/ 198 h 563"/>
                <a:gd name="T20" fmla="*/ 410 w 463"/>
                <a:gd name="T21" fmla="*/ 0 h 563"/>
                <a:gd name="T22" fmla="*/ 463 w 463"/>
                <a:gd name="T23" fmla="*/ 14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3" h="563">
                  <a:moveTo>
                    <a:pt x="463" y="143"/>
                  </a:moveTo>
                  <a:lnTo>
                    <a:pt x="463" y="143"/>
                  </a:lnTo>
                  <a:lnTo>
                    <a:pt x="303" y="301"/>
                  </a:lnTo>
                  <a:lnTo>
                    <a:pt x="222" y="356"/>
                  </a:lnTo>
                  <a:lnTo>
                    <a:pt x="105" y="494"/>
                  </a:lnTo>
                  <a:lnTo>
                    <a:pt x="26" y="563"/>
                  </a:lnTo>
                  <a:lnTo>
                    <a:pt x="0" y="532"/>
                  </a:lnTo>
                  <a:lnTo>
                    <a:pt x="77" y="444"/>
                  </a:lnTo>
                  <a:lnTo>
                    <a:pt x="182" y="275"/>
                  </a:lnTo>
                  <a:lnTo>
                    <a:pt x="260" y="198"/>
                  </a:lnTo>
                  <a:lnTo>
                    <a:pt x="410" y="0"/>
                  </a:lnTo>
                  <a:lnTo>
                    <a:pt x="463" y="143"/>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59"/>
            <p:cNvSpPr>
              <a:spLocks/>
            </p:cNvSpPr>
            <p:nvPr/>
          </p:nvSpPr>
          <p:spPr bwMode="auto">
            <a:xfrm>
              <a:off x="2795" y="1356"/>
              <a:ext cx="223" cy="170"/>
            </a:xfrm>
            <a:custGeom>
              <a:avLst/>
              <a:gdLst>
                <a:gd name="T0" fmla="*/ 415 w 427"/>
                <a:gd name="T1" fmla="*/ 136 h 326"/>
                <a:gd name="T2" fmla="*/ 415 w 427"/>
                <a:gd name="T3" fmla="*/ 136 h 326"/>
                <a:gd name="T4" fmla="*/ 278 w 427"/>
                <a:gd name="T5" fmla="*/ 186 h 326"/>
                <a:gd name="T6" fmla="*/ 209 w 427"/>
                <a:gd name="T7" fmla="*/ 226 h 326"/>
                <a:gd name="T8" fmla="*/ 90 w 427"/>
                <a:gd name="T9" fmla="*/ 290 h 326"/>
                <a:gd name="T10" fmla="*/ 10 w 427"/>
                <a:gd name="T11" fmla="*/ 326 h 326"/>
                <a:gd name="T12" fmla="*/ 0 w 427"/>
                <a:gd name="T13" fmla="*/ 281 h 326"/>
                <a:gd name="T14" fmla="*/ 76 w 427"/>
                <a:gd name="T15" fmla="*/ 235 h 326"/>
                <a:gd name="T16" fmla="*/ 202 w 427"/>
                <a:gd name="T17" fmla="*/ 133 h 326"/>
                <a:gd name="T18" fmla="*/ 279 w 427"/>
                <a:gd name="T19" fmla="*/ 83 h 326"/>
                <a:gd name="T20" fmla="*/ 427 w 427"/>
                <a:gd name="T21" fmla="*/ 0 h 326"/>
                <a:gd name="T22" fmla="*/ 415 w 427"/>
                <a:gd name="T23" fmla="*/ 1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326">
                  <a:moveTo>
                    <a:pt x="415" y="136"/>
                  </a:moveTo>
                  <a:lnTo>
                    <a:pt x="415" y="136"/>
                  </a:lnTo>
                  <a:lnTo>
                    <a:pt x="278" y="186"/>
                  </a:lnTo>
                  <a:lnTo>
                    <a:pt x="209" y="226"/>
                  </a:lnTo>
                  <a:lnTo>
                    <a:pt x="90" y="290"/>
                  </a:lnTo>
                  <a:lnTo>
                    <a:pt x="10" y="326"/>
                  </a:lnTo>
                  <a:lnTo>
                    <a:pt x="0" y="281"/>
                  </a:lnTo>
                  <a:lnTo>
                    <a:pt x="76" y="235"/>
                  </a:lnTo>
                  <a:lnTo>
                    <a:pt x="202" y="133"/>
                  </a:lnTo>
                  <a:lnTo>
                    <a:pt x="279" y="83"/>
                  </a:lnTo>
                  <a:lnTo>
                    <a:pt x="427" y="0"/>
                  </a:lnTo>
                  <a:lnTo>
                    <a:pt x="415" y="136"/>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0"/>
            <p:cNvSpPr>
              <a:spLocks/>
            </p:cNvSpPr>
            <p:nvPr/>
          </p:nvSpPr>
          <p:spPr bwMode="auto">
            <a:xfrm>
              <a:off x="2811" y="1489"/>
              <a:ext cx="184" cy="91"/>
            </a:xfrm>
            <a:custGeom>
              <a:avLst/>
              <a:gdLst>
                <a:gd name="T0" fmla="*/ 352 w 352"/>
                <a:gd name="T1" fmla="*/ 0 h 173"/>
                <a:gd name="T2" fmla="*/ 352 w 352"/>
                <a:gd name="T3" fmla="*/ 0 h 173"/>
                <a:gd name="T4" fmla="*/ 233 w 352"/>
                <a:gd name="T5" fmla="*/ 26 h 173"/>
                <a:gd name="T6" fmla="*/ 174 w 352"/>
                <a:gd name="T7" fmla="*/ 47 h 173"/>
                <a:gd name="T8" fmla="*/ 60 w 352"/>
                <a:gd name="T9" fmla="*/ 95 h 173"/>
                <a:gd name="T10" fmla="*/ 0 w 352"/>
                <a:gd name="T11" fmla="*/ 126 h 173"/>
                <a:gd name="T12" fmla="*/ 0 w 352"/>
                <a:gd name="T13" fmla="*/ 173 h 173"/>
                <a:gd name="T14" fmla="*/ 57 w 352"/>
                <a:gd name="T15" fmla="*/ 147 h 173"/>
                <a:gd name="T16" fmla="*/ 160 w 352"/>
                <a:gd name="T17" fmla="*/ 121 h 173"/>
                <a:gd name="T18" fmla="*/ 212 w 352"/>
                <a:gd name="T19" fmla="*/ 102 h 173"/>
                <a:gd name="T20" fmla="*/ 309 w 352"/>
                <a:gd name="T21" fmla="*/ 92 h 173"/>
                <a:gd name="T22" fmla="*/ 352 w 352"/>
                <a:gd name="T2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2" h="173">
                  <a:moveTo>
                    <a:pt x="352" y="0"/>
                  </a:moveTo>
                  <a:lnTo>
                    <a:pt x="352" y="0"/>
                  </a:lnTo>
                  <a:lnTo>
                    <a:pt x="233" y="26"/>
                  </a:lnTo>
                  <a:lnTo>
                    <a:pt x="174" y="47"/>
                  </a:lnTo>
                  <a:lnTo>
                    <a:pt x="60" y="95"/>
                  </a:lnTo>
                  <a:lnTo>
                    <a:pt x="0" y="126"/>
                  </a:lnTo>
                  <a:lnTo>
                    <a:pt x="0" y="173"/>
                  </a:lnTo>
                  <a:lnTo>
                    <a:pt x="57" y="147"/>
                  </a:lnTo>
                  <a:lnTo>
                    <a:pt x="160" y="121"/>
                  </a:lnTo>
                  <a:lnTo>
                    <a:pt x="212" y="102"/>
                  </a:lnTo>
                  <a:lnTo>
                    <a:pt x="309" y="92"/>
                  </a:lnTo>
                  <a:lnTo>
                    <a:pt x="352"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1"/>
            <p:cNvSpPr>
              <a:spLocks/>
            </p:cNvSpPr>
            <p:nvPr/>
          </p:nvSpPr>
          <p:spPr bwMode="auto">
            <a:xfrm>
              <a:off x="2793" y="1574"/>
              <a:ext cx="154" cy="68"/>
            </a:xfrm>
            <a:custGeom>
              <a:avLst/>
              <a:gdLst>
                <a:gd name="T0" fmla="*/ 296 w 296"/>
                <a:gd name="T1" fmla="*/ 0 h 131"/>
                <a:gd name="T2" fmla="*/ 296 w 296"/>
                <a:gd name="T3" fmla="*/ 0 h 131"/>
                <a:gd name="T4" fmla="*/ 224 w 296"/>
                <a:gd name="T5" fmla="*/ 1 h 131"/>
                <a:gd name="T6" fmla="*/ 174 w 296"/>
                <a:gd name="T7" fmla="*/ 20 h 131"/>
                <a:gd name="T8" fmla="*/ 74 w 296"/>
                <a:gd name="T9" fmla="*/ 48 h 131"/>
                <a:gd name="T10" fmla="*/ 27 w 296"/>
                <a:gd name="T11" fmla="*/ 62 h 131"/>
                <a:gd name="T12" fmla="*/ 0 w 296"/>
                <a:gd name="T13" fmla="*/ 131 h 131"/>
                <a:gd name="T14" fmla="*/ 46 w 296"/>
                <a:gd name="T15" fmla="*/ 129 h 131"/>
                <a:gd name="T16" fmla="*/ 158 w 296"/>
                <a:gd name="T17" fmla="*/ 79 h 131"/>
                <a:gd name="T18" fmla="*/ 195 w 296"/>
                <a:gd name="T19" fmla="*/ 65 h 131"/>
                <a:gd name="T20" fmla="*/ 270 w 296"/>
                <a:gd name="T21" fmla="*/ 36 h 131"/>
                <a:gd name="T22" fmla="*/ 296 w 296"/>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6" h="131">
                  <a:moveTo>
                    <a:pt x="296" y="0"/>
                  </a:moveTo>
                  <a:lnTo>
                    <a:pt x="296" y="0"/>
                  </a:lnTo>
                  <a:lnTo>
                    <a:pt x="224" y="1"/>
                  </a:lnTo>
                  <a:lnTo>
                    <a:pt x="174" y="20"/>
                  </a:lnTo>
                  <a:lnTo>
                    <a:pt x="74" y="48"/>
                  </a:lnTo>
                  <a:lnTo>
                    <a:pt x="27" y="62"/>
                  </a:lnTo>
                  <a:lnTo>
                    <a:pt x="0" y="131"/>
                  </a:lnTo>
                  <a:lnTo>
                    <a:pt x="46" y="129"/>
                  </a:lnTo>
                  <a:lnTo>
                    <a:pt x="158" y="79"/>
                  </a:lnTo>
                  <a:lnTo>
                    <a:pt x="195" y="65"/>
                  </a:lnTo>
                  <a:lnTo>
                    <a:pt x="270" y="36"/>
                  </a:lnTo>
                  <a:lnTo>
                    <a:pt x="296" y="0"/>
                  </a:lnTo>
                  <a:close/>
                </a:path>
              </a:pathLst>
            </a:custGeom>
            <a:solidFill>
              <a:srgbClr val="B6354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2"/>
            <p:cNvSpPr>
              <a:spLocks/>
            </p:cNvSpPr>
            <p:nvPr/>
          </p:nvSpPr>
          <p:spPr bwMode="auto">
            <a:xfrm>
              <a:off x="2482" y="1401"/>
              <a:ext cx="337" cy="332"/>
            </a:xfrm>
            <a:custGeom>
              <a:avLst/>
              <a:gdLst>
                <a:gd name="T0" fmla="*/ 0 w 645"/>
                <a:gd name="T1" fmla="*/ 317 h 635"/>
                <a:gd name="T2" fmla="*/ 0 w 645"/>
                <a:gd name="T3" fmla="*/ 317 h 635"/>
                <a:gd name="T4" fmla="*/ 323 w 645"/>
                <a:gd name="T5" fmla="*/ 0 h 635"/>
                <a:gd name="T6" fmla="*/ 645 w 645"/>
                <a:gd name="T7" fmla="*/ 317 h 635"/>
                <a:gd name="T8" fmla="*/ 323 w 645"/>
                <a:gd name="T9" fmla="*/ 635 h 635"/>
                <a:gd name="T10" fmla="*/ 0 w 645"/>
                <a:gd name="T11" fmla="*/ 317 h 635"/>
              </a:gdLst>
              <a:ahLst/>
              <a:cxnLst>
                <a:cxn ang="0">
                  <a:pos x="T0" y="T1"/>
                </a:cxn>
                <a:cxn ang="0">
                  <a:pos x="T2" y="T3"/>
                </a:cxn>
                <a:cxn ang="0">
                  <a:pos x="T4" y="T5"/>
                </a:cxn>
                <a:cxn ang="0">
                  <a:pos x="T6" y="T7"/>
                </a:cxn>
                <a:cxn ang="0">
                  <a:pos x="T8" y="T9"/>
                </a:cxn>
                <a:cxn ang="0">
                  <a:pos x="T10" y="T11"/>
                </a:cxn>
              </a:cxnLst>
              <a:rect l="0" t="0" r="r" b="b"/>
              <a:pathLst>
                <a:path w="645" h="635">
                  <a:moveTo>
                    <a:pt x="0" y="317"/>
                  </a:moveTo>
                  <a:lnTo>
                    <a:pt x="0" y="317"/>
                  </a:lnTo>
                  <a:cubicBezTo>
                    <a:pt x="0" y="142"/>
                    <a:pt x="145" y="0"/>
                    <a:pt x="323" y="0"/>
                  </a:cubicBezTo>
                  <a:cubicBezTo>
                    <a:pt x="501" y="0"/>
                    <a:pt x="645" y="142"/>
                    <a:pt x="645" y="317"/>
                  </a:cubicBezTo>
                  <a:cubicBezTo>
                    <a:pt x="645" y="493"/>
                    <a:pt x="501" y="635"/>
                    <a:pt x="323" y="635"/>
                  </a:cubicBezTo>
                  <a:cubicBezTo>
                    <a:pt x="145" y="635"/>
                    <a:pt x="0" y="493"/>
                    <a:pt x="0" y="317"/>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3"/>
            <p:cNvSpPr>
              <a:spLocks/>
            </p:cNvSpPr>
            <p:nvPr/>
          </p:nvSpPr>
          <p:spPr bwMode="auto">
            <a:xfrm>
              <a:off x="2353" y="1578"/>
              <a:ext cx="595" cy="179"/>
            </a:xfrm>
            <a:custGeom>
              <a:avLst/>
              <a:gdLst>
                <a:gd name="T0" fmla="*/ 1141 w 1141"/>
                <a:gd name="T1" fmla="*/ 0 h 343"/>
                <a:gd name="T2" fmla="*/ 1141 w 1141"/>
                <a:gd name="T3" fmla="*/ 0 h 343"/>
                <a:gd name="T4" fmla="*/ 559 w 1141"/>
                <a:gd name="T5" fmla="*/ 241 h 343"/>
                <a:gd name="T6" fmla="*/ 0 w 1141"/>
                <a:gd name="T7" fmla="*/ 7 h 343"/>
                <a:gd name="T8" fmla="*/ 0 w 1141"/>
                <a:gd name="T9" fmla="*/ 62 h 343"/>
                <a:gd name="T10" fmla="*/ 224 w 1141"/>
                <a:gd name="T11" fmla="*/ 191 h 343"/>
                <a:gd name="T12" fmla="*/ 339 w 1141"/>
                <a:gd name="T13" fmla="*/ 270 h 343"/>
                <a:gd name="T14" fmla="*/ 559 w 1141"/>
                <a:gd name="T15" fmla="*/ 343 h 343"/>
                <a:gd name="T16" fmla="*/ 767 w 1141"/>
                <a:gd name="T17" fmla="*/ 262 h 343"/>
                <a:gd name="T18" fmla="*/ 965 w 1141"/>
                <a:gd name="T19" fmla="*/ 171 h 343"/>
                <a:gd name="T20" fmla="*/ 1141 w 1141"/>
                <a:gd name="T21" fmla="*/ 45 h 343"/>
                <a:gd name="T22" fmla="*/ 1141 w 1141"/>
                <a:gd name="T23"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1" h="343">
                  <a:moveTo>
                    <a:pt x="1141" y="0"/>
                  </a:moveTo>
                  <a:lnTo>
                    <a:pt x="1141" y="0"/>
                  </a:lnTo>
                  <a:lnTo>
                    <a:pt x="559" y="241"/>
                  </a:lnTo>
                  <a:lnTo>
                    <a:pt x="0" y="7"/>
                  </a:lnTo>
                  <a:lnTo>
                    <a:pt x="0" y="62"/>
                  </a:lnTo>
                  <a:lnTo>
                    <a:pt x="224" y="191"/>
                  </a:lnTo>
                  <a:lnTo>
                    <a:pt x="339" y="270"/>
                  </a:lnTo>
                  <a:lnTo>
                    <a:pt x="559" y="343"/>
                  </a:lnTo>
                  <a:lnTo>
                    <a:pt x="767" y="262"/>
                  </a:lnTo>
                  <a:lnTo>
                    <a:pt x="965" y="171"/>
                  </a:lnTo>
                  <a:lnTo>
                    <a:pt x="1141" y="45"/>
                  </a:lnTo>
                  <a:lnTo>
                    <a:pt x="1141" y="0"/>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4"/>
            <p:cNvSpPr>
              <a:spLocks noEditPoints="1"/>
            </p:cNvSpPr>
            <p:nvPr/>
          </p:nvSpPr>
          <p:spPr bwMode="auto">
            <a:xfrm>
              <a:off x="4249" y="1117"/>
              <a:ext cx="136" cy="199"/>
            </a:xfrm>
            <a:custGeom>
              <a:avLst/>
              <a:gdLst>
                <a:gd name="T0" fmla="*/ 66 w 260"/>
                <a:gd name="T1" fmla="*/ 344 h 381"/>
                <a:gd name="T2" fmla="*/ 66 w 260"/>
                <a:gd name="T3" fmla="*/ 344 h 381"/>
                <a:gd name="T4" fmla="*/ 107 w 260"/>
                <a:gd name="T5" fmla="*/ 349 h 381"/>
                <a:gd name="T6" fmla="*/ 146 w 260"/>
                <a:gd name="T7" fmla="*/ 344 h 381"/>
                <a:gd name="T8" fmla="*/ 175 w 260"/>
                <a:gd name="T9" fmla="*/ 327 h 381"/>
                <a:gd name="T10" fmla="*/ 199 w 260"/>
                <a:gd name="T11" fmla="*/ 296 h 381"/>
                <a:gd name="T12" fmla="*/ 216 w 260"/>
                <a:gd name="T13" fmla="*/ 244 h 381"/>
                <a:gd name="T14" fmla="*/ 222 w 260"/>
                <a:gd name="T15" fmla="*/ 178 h 381"/>
                <a:gd name="T16" fmla="*/ 210 w 260"/>
                <a:gd name="T17" fmla="*/ 94 h 381"/>
                <a:gd name="T18" fmla="*/ 175 w 260"/>
                <a:gd name="T19" fmla="*/ 40 h 381"/>
                <a:gd name="T20" fmla="*/ 110 w 260"/>
                <a:gd name="T21" fmla="*/ 22 h 381"/>
                <a:gd name="T22" fmla="*/ 66 w 260"/>
                <a:gd name="T23" fmla="*/ 27 h 381"/>
                <a:gd name="T24" fmla="*/ 65 w 260"/>
                <a:gd name="T25" fmla="*/ 72 h 381"/>
                <a:gd name="T26" fmla="*/ 64 w 260"/>
                <a:gd name="T27" fmla="*/ 111 h 381"/>
                <a:gd name="T28" fmla="*/ 64 w 260"/>
                <a:gd name="T29" fmla="*/ 215 h 381"/>
                <a:gd name="T30" fmla="*/ 65 w 260"/>
                <a:gd name="T31" fmla="*/ 297 h 381"/>
                <a:gd name="T32" fmla="*/ 66 w 260"/>
                <a:gd name="T33" fmla="*/ 344 h 381"/>
                <a:gd name="T34" fmla="*/ 11 w 260"/>
                <a:gd name="T35" fmla="*/ 381 h 381"/>
                <a:gd name="T36" fmla="*/ 11 w 260"/>
                <a:gd name="T37" fmla="*/ 381 h 381"/>
                <a:gd name="T38" fmla="*/ 11 w 260"/>
                <a:gd name="T39" fmla="*/ 360 h 381"/>
                <a:gd name="T40" fmla="*/ 28 w 260"/>
                <a:gd name="T41" fmla="*/ 345 h 381"/>
                <a:gd name="T42" fmla="*/ 30 w 260"/>
                <a:gd name="T43" fmla="*/ 295 h 381"/>
                <a:gd name="T44" fmla="*/ 31 w 260"/>
                <a:gd name="T45" fmla="*/ 220 h 381"/>
                <a:gd name="T46" fmla="*/ 31 w 260"/>
                <a:gd name="T47" fmla="*/ 113 h 381"/>
                <a:gd name="T48" fmla="*/ 30 w 260"/>
                <a:gd name="T49" fmla="*/ 53 h 381"/>
                <a:gd name="T50" fmla="*/ 28 w 260"/>
                <a:gd name="T51" fmla="*/ 26 h 381"/>
                <a:gd name="T52" fmla="*/ 24 w 260"/>
                <a:gd name="T53" fmla="*/ 21 h 381"/>
                <a:gd name="T54" fmla="*/ 0 w 260"/>
                <a:gd name="T55" fmla="*/ 17 h 381"/>
                <a:gd name="T56" fmla="*/ 0 w 260"/>
                <a:gd name="T57" fmla="*/ 0 h 381"/>
                <a:gd name="T58" fmla="*/ 46 w 260"/>
                <a:gd name="T59" fmla="*/ 2 h 381"/>
                <a:gd name="T60" fmla="*/ 87 w 260"/>
                <a:gd name="T61" fmla="*/ 1 h 381"/>
                <a:gd name="T62" fmla="*/ 128 w 260"/>
                <a:gd name="T63" fmla="*/ 0 h 381"/>
                <a:gd name="T64" fmla="*/ 197 w 260"/>
                <a:gd name="T65" fmla="*/ 16 h 381"/>
                <a:gd name="T66" fmla="*/ 242 w 260"/>
                <a:gd name="T67" fmla="*/ 71 h 381"/>
                <a:gd name="T68" fmla="*/ 260 w 260"/>
                <a:gd name="T69" fmla="*/ 165 h 381"/>
                <a:gd name="T70" fmla="*/ 251 w 260"/>
                <a:gd name="T71" fmla="*/ 240 h 381"/>
                <a:gd name="T72" fmla="*/ 227 w 260"/>
                <a:gd name="T73" fmla="*/ 309 h 381"/>
                <a:gd name="T74" fmla="*/ 195 w 260"/>
                <a:gd name="T75" fmla="*/ 350 h 381"/>
                <a:gd name="T76" fmla="*/ 160 w 260"/>
                <a:gd name="T77" fmla="*/ 374 h 381"/>
                <a:gd name="T78" fmla="*/ 109 w 260"/>
                <a:gd name="T79" fmla="*/ 381 h 381"/>
                <a:gd name="T80" fmla="*/ 80 w 260"/>
                <a:gd name="T81" fmla="*/ 380 h 381"/>
                <a:gd name="T82" fmla="*/ 48 w 260"/>
                <a:gd name="T83" fmla="*/ 379 h 381"/>
                <a:gd name="T84" fmla="*/ 11 w 260"/>
                <a:gd name="T85"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381">
                  <a:moveTo>
                    <a:pt x="66" y="344"/>
                  </a:moveTo>
                  <a:lnTo>
                    <a:pt x="66" y="344"/>
                  </a:lnTo>
                  <a:cubicBezTo>
                    <a:pt x="79" y="348"/>
                    <a:pt x="93" y="349"/>
                    <a:pt x="107" y="349"/>
                  </a:cubicBezTo>
                  <a:cubicBezTo>
                    <a:pt x="122" y="349"/>
                    <a:pt x="135" y="347"/>
                    <a:pt x="146" y="344"/>
                  </a:cubicBezTo>
                  <a:cubicBezTo>
                    <a:pt x="157" y="340"/>
                    <a:pt x="167" y="334"/>
                    <a:pt x="175" y="327"/>
                  </a:cubicBezTo>
                  <a:cubicBezTo>
                    <a:pt x="183" y="320"/>
                    <a:pt x="191" y="310"/>
                    <a:pt x="199" y="296"/>
                  </a:cubicBezTo>
                  <a:cubicBezTo>
                    <a:pt x="206" y="283"/>
                    <a:pt x="212" y="265"/>
                    <a:pt x="216" y="244"/>
                  </a:cubicBezTo>
                  <a:cubicBezTo>
                    <a:pt x="220" y="223"/>
                    <a:pt x="222" y="201"/>
                    <a:pt x="222" y="178"/>
                  </a:cubicBezTo>
                  <a:cubicBezTo>
                    <a:pt x="222" y="145"/>
                    <a:pt x="218" y="118"/>
                    <a:pt x="210" y="94"/>
                  </a:cubicBezTo>
                  <a:cubicBezTo>
                    <a:pt x="203" y="71"/>
                    <a:pt x="191" y="53"/>
                    <a:pt x="175" y="40"/>
                  </a:cubicBezTo>
                  <a:cubicBezTo>
                    <a:pt x="159" y="28"/>
                    <a:pt x="138" y="22"/>
                    <a:pt x="110" y="22"/>
                  </a:cubicBezTo>
                  <a:cubicBezTo>
                    <a:pt x="96" y="22"/>
                    <a:pt x="81" y="24"/>
                    <a:pt x="66" y="27"/>
                  </a:cubicBezTo>
                  <a:cubicBezTo>
                    <a:pt x="66" y="35"/>
                    <a:pt x="65" y="51"/>
                    <a:pt x="65" y="72"/>
                  </a:cubicBezTo>
                  <a:lnTo>
                    <a:pt x="64" y="111"/>
                  </a:lnTo>
                  <a:lnTo>
                    <a:pt x="64" y="215"/>
                  </a:lnTo>
                  <a:lnTo>
                    <a:pt x="65" y="297"/>
                  </a:lnTo>
                  <a:cubicBezTo>
                    <a:pt x="65" y="309"/>
                    <a:pt x="65" y="325"/>
                    <a:pt x="66" y="344"/>
                  </a:cubicBezTo>
                  <a:close/>
                  <a:moveTo>
                    <a:pt x="11" y="381"/>
                  </a:moveTo>
                  <a:lnTo>
                    <a:pt x="11" y="381"/>
                  </a:lnTo>
                  <a:lnTo>
                    <a:pt x="11" y="360"/>
                  </a:lnTo>
                  <a:cubicBezTo>
                    <a:pt x="18" y="355"/>
                    <a:pt x="24" y="349"/>
                    <a:pt x="28" y="345"/>
                  </a:cubicBezTo>
                  <a:cubicBezTo>
                    <a:pt x="29" y="333"/>
                    <a:pt x="30" y="316"/>
                    <a:pt x="30" y="295"/>
                  </a:cubicBezTo>
                  <a:cubicBezTo>
                    <a:pt x="31" y="259"/>
                    <a:pt x="31" y="234"/>
                    <a:pt x="31" y="220"/>
                  </a:cubicBezTo>
                  <a:lnTo>
                    <a:pt x="31" y="113"/>
                  </a:lnTo>
                  <a:cubicBezTo>
                    <a:pt x="31" y="96"/>
                    <a:pt x="31" y="76"/>
                    <a:pt x="30" y="53"/>
                  </a:cubicBezTo>
                  <a:cubicBezTo>
                    <a:pt x="30" y="38"/>
                    <a:pt x="29" y="29"/>
                    <a:pt x="28" y="26"/>
                  </a:cubicBezTo>
                  <a:cubicBezTo>
                    <a:pt x="27" y="23"/>
                    <a:pt x="26" y="22"/>
                    <a:pt x="24" y="21"/>
                  </a:cubicBezTo>
                  <a:cubicBezTo>
                    <a:pt x="20" y="18"/>
                    <a:pt x="12" y="17"/>
                    <a:pt x="0" y="17"/>
                  </a:cubicBezTo>
                  <a:lnTo>
                    <a:pt x="0" y="0"/>
                  </a:lnTo>
                  <a:cubicBezTo>
                    <a:pt x="17" y="1"/>
                    <a:pt x="32" y="2"/>
                    <a:pt x="46" y="2"/>
                  </a:cubicBezTo>
                  <a:cubicBezTo>
                    <a:pt x="56" y="2"/>
                    <a:pt x="69" y="1"/>
                    <a:pt x="87" y="1"/>
                  </a:cubicBezTo>
                  <a:cubicBezTo>
                    <a:pt x="104" y="0"/>
                    <a:pt x="118" y="0"/>
                    <a:pt x="128" y="0"/>
                  </a:cubicBezTo>
                  <a:cubicBezTo>
                    <a:pt x="156" y="0"/>
                    <a:pt x="180" y="5"/>
                    <a:pt x="197" y="16"/>
                  </a:cubicBezTo>
                  <a:cubicBezTo>
                    <a:pt x="215" y="27"/>
                    <a:pt x="229" y="45"/>
                    <a:pt x="242" y="71"/>
                  </a:cubicBezTo>
                  <a:cubicBezTo>
                    <a:pt x="254" y="97"/>
                    <a:pt x="260" y="128"/>
                    <a:pt x="260" y="165"/>
                  </a:cubicBezTo>
                  <a:cubicBezTo>
                    <a:pt x="260" y="192"/>
                    <a:pt x="257" y="217"/>
                    <a:pt x="251" y="240"/>
                  </a:cubicBezTo>
                  <a:cubicBezTo>
                    <a:pt x="246" y="263"/>
                    <a:pt x="237" y="292"/>
                    <a:pt x="227" y="309"/>
                  </a:cubicBezTo>
                  <a:cubicBezTo>
                    <a:pt x="217" y="327"/>
                    <a:pt x="207" y="340"/>
                    <a:pt x="195" y="350"/>
                  </a:cubicBezTo>
                  <a:cubicBezTo>
                    <a:pt x="184" y="361"/>
                    <a:pt x="172" y="368"/>
                    <a:pt x="160" y="374"/>
                  </a:cubicBezTo>
                  <a:cubicBezTo>
                    <a:pt x="147" y="379"/>
                    <a:pt x="130" y="381"/>
                    <a:pt x="109" y="381"/>
                  </a:cubicBezTo>
                  <a:cubicBezTo>
                    <a:pt x="102" y="381"/>
                    <a:pt x="92" y="381"/>
                    <a:pt x="80" y="380"/>
                  </a:cubicBezTo>
                  <a:cubicBezTo>
                    <a:pt x="64" y="379"/>
                    <a:pt x="53" y="379"/>
                    <a:pt x="48" y="379"/>
                  </a:cubicBezTo>
                  <a:cubicBezTo>
                    <a:pt x="41" y="379"/>
                    <a:pt x="29" y="380"/>
                    <a:pt x="11" y="381"/>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noEditPoints="1"/>
            </p:cNvSpPr>
            <p:nvPr/>
          </p:nvSpPr>
          <p:spPr bwMode="auto">
            <a:xfrm>
              <a:off x="4105" y="1114"/>
              <a:ext cx="139" cy="202"/>
            </a:xfrm>
            <a:custGeom>
              <a:avLst/>
              <a:gdLst>
                <a:gd name="T0" fmla="*/ 82 w 266"/>
                <a:gd name="T1" fmla="*/ 230 h 386"/>
                <a:gd name="T2" fmla="*/ 82 w 266"/>
                <a:gd name="T3" fmla="*/ 230 h 386"/>
                <a:gd name="T4" fmla="*/ 171 w 266"/>
                <a:gd name="T5" fmla="*/ 230 h 386"/>
                <a:gd name="T6" fmla="*/ 127 w 266"/>
                <a:gd name="T7" fmla="*/ 71 h 386"/>
                <a:gd name="T8" fmla="*/ 82 w 266"/>
                <a:gd name="T9" fmla="*/ 230 h 386"/>
                <a:gd name="T10" fmla="*/ 0 w 266"/>
                <a:gd name="T11" fmla="*/ 386 h 386"/>
                <a:gd name="T12" fmla="*/ 0 w 266"/>
                <a:gd name="T13" fmla="*/ 386 h 386"/>
                <a:gd name="T14" fmla="*/ 0 w 266"/>
                <a:gd name="T15" fmla="*/ 359 h 386"/>
                <a:gd name="T16" fmla="*/ 17 w 266"/>
                <a:gd name="T17" fmla="*/ 357 h 386"/>
                <a:gd name="T18" fmla="*/ 23 w 266"/>
                <a:gd name="T19" fmla="*/ 352 h 386"/>
                <a:gd name="T20" fmla="*/ 32 w 266"/>
                <a:gd name="T21" fmla="*/ 331 h 386"/>
                <a:gd name="T22" fmla="*/ 55 w 266"/>
                <a:gd name="T23" fmla="*/ 257 h 386"/>
                <a:gd name="T24" fmla="*/ 99 w 266"/>
                <a:gd name="T25" fmla="*/ 109 h 386"/>
                <a:gd name="T26" fmla="*/ 130 w 266"/>
                <a:gd name="T27" fmla="*/ 0 h 386"/>
                <a:gd name="T28" fmla="*/ 141 w 266"/>
                <a:gd name="T29" fmla="*/ 0 h 386"/>
                <a:gd name="T30" fmla="*/ 216 w 266"/>
                <a:gd name="T31" fmla="*/ 264 h 386"/>
                <a:gd name="T32" fmla="*/ 241 w 266"/>
                <a:gd name="T33" fmla="*/ 344 h 386"/>
                <a:gd name="T34" fmla="*/ 248 w 266"/>
                <a:gd name="T35" fmla="*/ 356 h 386"/>
                <a:gd name="T36" fmla="*/ 266 w 266"/>
                <a:gd name="T37" fmla="*/ 359 h 386"/>
                <a:gd name="T38" fmla="*/ 266 w 266"/>
                <a:gd name="T39" fmla="*/ 386 h 386"/>
                <a:gd name="T40" fmla="*/ 171 w 266"/>
                <a:gd name="T41" fmla="*/ 386 h 386"/>
                <a:gd name="T42" fmla="*/ 171 w 266"/>
                <a:gd name="T43" fmla="*/ 359 h 386"/>
                <a:gd name="T44" fmla="*/ 195 w 266"/>
                <a:gd name="T45" fmla="*/ 357 h 386"/>
                <a:gd name="T46" fmla="*/ 200 w 266"/>
                <a:gd name="T47" fmla="*/ 354 h 386"/>
                <a:gd name="T48" fmla="*/ 202 w 266"/>
                <a:gd name="T49" fmla="*/ 347 h 386"/>
                <a:gd name="T50" fmla="*/ 200 w 266"/>
                <a:gd name="T51" fmla="*/ 332 h 386"/>
                <a:gd name="T52" fmla="*/ 178 w 266"/>
                <a:gd name="T53" fmla="*/ 252 h 386"/>
                <a:gd name="T54" fmla="*/ 76 w 266"/>
                <a:gd name="T55" fmla="*/ 252 h 386"/>
                <a:gd name="T56" fmla="*/ 57 w 266"/>
                <a:gd name="T57" fmla="*/ 319 h 386"/>
                <a:gd name="T58" fmla="*/ 51 w 266"/>
                <a:gd name="T59" fmla="*/ 346 h 386"/>
                <a:gd name="T60" fmla="*/ 53 w 266"/>
                <a:gd name="T61" fmla="*/ 352 h 386"/>
                <a:gd name="T62" fmla="*/ 59 w 266"/>
                <a:gd name="T63" fmla="*/ 357 h 386"/>
                <a:gd name="T64" fmla="*/ 82 w 266"/>
                <a:gd name="T65" fmla="*/ 359 h 386"/>
                <a:gd name="T66" fmla="*/ 82 w 266"/>
                <a:gd name="T67" fmla="*/ 386 h 386"/>
                <a:gd name="T68" fmla="*/ 0 w 266"/>
                <a:gd name="T69"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 h="386">
                  <a:moveTo>
                    <a:pt x="82" y="230"/>
                  </a:moveTo>
                  <a:lnTo>
                    <a:pt x="82" y="230"/>
                  </a:lnTo>
                  <a:lnTo>
                    <a:pt x="171" y="230"/>
                  </a:lnTo>
                  <a:lnTo>
                    <a:pt x="127" y="71"/>
                  </a:lnTo>
                  <a:lnTo>
                    <a:pt x="82" y="230"/>
                  </a:lnTo>
                  <a:close/>
                  <a:moveTo>
                    <a:pt x="0" y="386"/>
                  </a:moveTo>
                  <a:lnTo>
                    <a:pt x="0" y="386"/>
                  </a:lnTo>
                  <a:lnTo>
                    <a:pt x="0" y="359"/>
                  </a:lnTo>
                  <a:cubicBezTo>
                    <a:pt x="9" y="359"/>
                    <a:pt x="15" y="358"/>
                    <a:pt x="17" y="357"/>
                  </a:cubicBezTo>
                  <a:cubicBezTo>
                    <a:pt x="19" y="356"/>
                    <a:pt x="22" y="355"/>
                    <a:pt x="23" y="352"/>
                  </a:cubicBezTo>
                  <a:cubicBezTo>
                    <a:pt x="25" y="349"/>
                    <a:pt x="28" y="342"/>
                    <a:pt x="32" y="331"/>
                  </a:cubicBezTo>
                  <a:cubicBezTo>
                    <a:pt x="34" y="324"/>
                    <a:pt x="42" y="300"/>
                    <a:pt x="55" y="257"/>
                  </a:cubicBezTo>
                  <a:lnTo>
                    <a:pt x="99" y="109"/>
                  </a:lnTo>
                  <a:cubicBezTo>
                    <a:pt x="104" y="93"/>
                    <a:pt x="114" y="57"/>
                    <a:pt x="130" y="0"/>
                  </a:cubicBezTo>
                  <a:lnTo>
                    <a:pt x="141" y="0"/>
                  </a:lnTo>
                  <a:lnTo>
                    <a:pt x="216" y="264"/>
                  </a:lnTo>
                  <a:cubicBezTo>
                    <a:pt x="229" y="306"/>
                    <a:pt x="237" y="333"/>
                    <a:pt x="241" y="344"/>
                  </a:cubicBezTo>
                  <a:cubicBezTo>
                    <a:pt x="243" y="350"/>
                    <a:pt x="245" y="354"/>
                    <a:pt x="248" y="356"/>
                  </a:cubicBezTo>
                  <a:cubicBezTo>
                    <a:pt x="251" y="358"/>
                    <a:pt x="257" y="359"/>
                    <a:pt x="266" y="359"/>
                  </a:cubicBezTo>
                  <a:lnTo>
                    <a:pt x="266" y="386"/>
                  </a:lnTo>
                  <a:cubicBezTo>
                    <a:pt x="248" y="384"/>
                    <a:pt x="171" y="386"/>
                    <a:pt x="171" y="386"/>
                  </a:cubicBezTo>
                  <a:lnTo>
                    <a:pt x="171" y="359"/>
                  </a:lnTo>
                  <a:cubicBezTo>
                    <a:pt x="184" y="359"/>
                    <a:pt x="192" y="358"/>
                    <a:pt x="195" y="357"/>
                  </a:cubicBezTo>
                  <a:cubicBezTo>
                    <a:pt x="198" y="356"/>
                    <a:pt x="199" y="355"/>
                    <a:pt x="200" y="354"/>
                  </a:cubicBezTo>
                  <a:cubicBezTo>
                    <a:pt x="202" y="352"/>
                    <a:pt x="202" y="350"/>
                    <a:pt x="202" y="347"/>
                  </a:cubicBezTo>
                  <a:cubicBezTo>
                    <a:pt x="202" y="343"/>
                    <a:pt x="201" y="338"/>
                    <a:pt x="200" y="332"/>
                  </a:cubicBezTo>
                  <a:lnTo>
                    <a:pt x="178" y="252"/>
                  </a:lnTo>
                  <a:lnTo>
                    <a:pt x="76" y="252"/>
                  </a:lnTo>
                  <a:lnTo>
                    <a:pt x="57" y="319"/>
                  </a:lnTo>
                  <a:cubicBezTo>
                    <a:pt x="53" y="331"/>
                    <a:pt x="51" y="340"/>
                    <a:pt x="51" y="346"/>
                  </a:cubicBezTo>
                  <a:cubicBezTo>
                    <a:pt x="51" y="348"/>
                    <a:pt x="52" y="350"/>
                    <a:pt x="53" y="352"/>
                  </a:cubicBezTo>
                  <a:cubicBezTo>
                    <a:pt x="54" y="354"/>
                    <a:pt x="56" y="356"/>
                    <a:pt x="59" y="357"/>
                  </a:cubicBezTo>
                  <a:cubicBezTo>
                    <a:pt x="63" y="358"/>
                    <a:pt x="71" y="359"/>
                    <a:pt x="82" y="359"/>
                  </a:cubicBezTo>
                  <a:lnTo>
                    <a:pt x="82" y="386"/>
                  </a:lnTo>
                  <a:cubicBezTo>
                    <a:pt x="62" y="384"/>
                    <a:pt x="14" y="384"/>
                    <a:pt x="0" y="386"/>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6"/>
            <p:cNvSpPr>
              <a:spLocks noEditPoints="1"/>
            </p:cNvSpPr>
            <p:nvPr/>
          </p:nvSpPr>
          <p:spPr bwMode="auto">
            <a:xfrm>
              <a:off x="3989" y="1117"/>
              <a:ext cx="136" cy="198"/>
            </a:xfrm>
            <a:custGeom>
              <a:avLst/>
              <a:gdLst>
                <a:gd name="T0" fmla="*/ 66 w 260"/>
                <a:gd name="T1" fmla="*/ 344 h 380"/>
                <a:gd name="T2" fmla="*/ 66 w 260"/>
                <a:gd name="T3" fmla="*/ 344 h 380"/>
                <a:gd name="T4" fmla="*/ 107 w 260"/>
                <a:gd name="T5" fmla="*/ 349 h 380"/>
                <a:gd name="T6" fmla="*/ 146 w 260"/>
                <a:gd name="T7" fmla="*/ 344 h 380"/>
                <a:gd name="T8" fmla="*/ 175 w 260"/>
                <a:gd name="T9" fmla="*/ 327 h 380"/>
                <a:gd name="T10" fmla="*/ 199 w 260"/>
                <a:gd name="T11" fmla="*/ 296 h 380"/>
                <a:gd name="T12" fmla="*/ 216 w 260"/>
                <a:gd name="T13" fmla="*/ 244 h 380"/>
                <a:gd name="T14" fmla="*/ 222 w 260"/>
                <a:gd name="T15" fmla="*/ 178 h 380"/>
                <a:gd name="T16" fmla="*/ 210 w 260"/>
                <a:gd name="T17" fmla="*/ 94 h 380"/>
                <a:gd name="T18" fmla="*/ 175 w 260"/>
                <a:gd name="T19" fmla="*/ 40 h 380"/>
                <a:gd name="T20" fmla="*/ 110 w 260"/>
                <a:gd name="T21" fmla="*/ 22 h 380"/>
                <a:gd name="T22" fmla="*/ 66 w 260"/>
                <a:gd name="T23" fmla="*/ 27 h 380"/>
                <a:gd name="T24" fmla="*/ 65 w 260"/>
                <a:gd name="T25" fmla="*/ 72 h 380"/>
                <a:gd name="T26" fmla="*/ 65 w 260"/>
                <a:gd name="T27" fmla="*/ 111 h 380"/>
                <a:gd name="T28" fmla="*/ 65 w 260"/>
                <a:gd name="T29" fmla="*/ 215 h 380"/>
                <a:gd name="T30" fmla="*/ 65 w 260"/>
                <a:gd name="T31" fmla="*/ 297 h 380"/>
                <a:gd name="T32" fmla="*/ 66 w 260"/>
                <a:gd name="T33" fmla="*/ 344 h 380"/>
                <a:gd name="T34" fmla="*/ 10 w 260"/>
                <a:gd name="T35" fmla="*/ 380 h 380"/>
                <a:gd name="T36" fmla="*/ 10 w 260"/>
                <a:gd name="T37" fmla="*/ 380 h 380"/>
                <a:gd name="T38" fmla="*/ 12 w 260"/>
                <a:gd name="T39" fmla="*/ 360 h 380"/>
                <a:gd name="T40" fmla="*/ 29 w 260"/>
                <a:gd name="T41" fmla="*/ 345 h 380"/>
                <a:gd name="T42" fmla="*/ 30 w 260"/>
                <a:gd name="T43" fmla="*/ 295 h 380"/>
                <a:gd name="T44" fmla="*/ 32 w 260"/>
                <a:gd name="T45" fmla="*/ 220 h 380"/>
                <a:gd name="T46" fmla="*/ 32 w 260"/>
                <a:gd name="T47" fmla="*/ 113 h 380"/>
                <a:gd name="T48" fmla="*/ 31 w 260"/>
                <a:gd name="T49" fmla="*/ 53 h 380"/>
                <a:gd name="T50" fmla="*/ 28 w 260"/>
                <a:gd name="T51" fmla="*/ 26 h 380"/>
                <a:gd name="T52" fmla="*/ 24 w 260"/>
                <a:gd name="T53" fmla="*/ 21 h 380"/>
                <a:gd name="T54" fmla="*/ 0 w 260"/>
                <a:gd name="T55" fmla="*/ 17 h 380"/>
                <a:gd name="T56" fmla="*/ 0 w 260"/>
                <a:gd name="T57" fmla="*/ 0 h 380"/>
                <a:gd name="T58" fmla="*/ 46 w 260"/>
                <a:gd name="T59" fmla="*/ 2 h 380"/>
                <a:gd name="T60" fmla="*/ 87 w 260"/>
                <a:gd name="T61" fmla="*/ 1 h 380"/>
                <a:gd name="T62" fmla="*/ 128 w 260"/>
                <a:gd name="T63" fmla="*/ 0 h 380"/>
                <a:gd name="T64" fmla="*/ 197 w 260"/>
                <a:gd name="T65" fmla="*/ 16 h 380"/>
                <a:gd name="T66" fmla="*/ 242 w 260"/>
                <a:gd name="T67" fmla="*/ 71 h 380"/>
                <a:gd name="T68" fmla="*/ 260 w 260"/>
                <a:gd name="T69" fmla="*/ 165 h 380"/>
                <a:gd name="T70" fmla="*/ 252 w 260"/>
                <a:gd name="T71" fmla="*/ 240 h 380"/>
                <a:gd name="T72" fmla="*/ 227 w 260"/>
                <a:gd name="T73" fmla="*/ 308 h 380"/>
                <a:gd name="T74" fmla="*/ 195 w 260"/>
                <a:gd name="T75" fmla="*/ 350 h 380"/>
                <a:gd name="T76" fmla="*/ 159 w 260"/>
                <a:gd name="T77" fmla="*/ 373 h 380"/>
                <a:gd name="T78" fmla="*/ 108 w 260"/>
                <a:gd name="T79" fmla="*/ 380 h 380"/>
                <a:gd name="T80" fmla="*/ 79 w 260"/>
                <a:gd name="T81" fmla="*/ 379 h 380"/>
                <a:gd name="T82" fmla="*/ 48 w 260"/>
                <a:gd name="T83" fmla="*/ 378 h 380"/>
                <a:gd name="T84" fmla="*/ 10 w 260"/>
                <a:gd name="T8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380">
                  <a:moveTo>
                    <a:pt x="66" y="344"/>
                  </a:moveTo>
                  <a:lnTo>
                    <a:pt x="66" y="344"/>
                  </a:lnTo>
                  <a:cubicBezTo>
                    <a:pt x="79" y="348"/>
                    <a:pt x="93" y="349"/>
                    <a:pt x="107" y="349"/>
                  </a:cubicBezTo>
                  <a:cubicBezTo>
                    <a:pt x="122" y="349"/>
                    <a:pt x="135" y="347"/>
                    <a:pt x="146" y="344"/>
                  </a:cubicBezTo>
                  <a:cubicBezTo>
                    <a:pt x="158" y="340"/>
                    <a:pt x="167" y="334"/>
                    <a:pt x="175" y="327"/>
                  </a:cubicBezTo>
                  <a:cubicBezTo>
                    <a:pt x="183" y="320"/>
                    <a:pt x="191" y="310"/>
                    <a:pt x="199" y="296"/>
                  </a:cubicBezTo>
                  <a:cubicBezTo>
                    <a:pt x="206" y="283"/>
                    <a:pt x="212" y="265"/>
                    <a:pt x="216" y="244"/>
                  </a:cubicBezTo>
                  <a:cubicBezTo>
                    <a:pt x="220" y="223"/>
                    <a:pt x="222" y="201"/>
                    <a:pt x="222" y="178"/>
                  </a:cubicBezTo>
                  <a:cubicBezTo>
                    <a:pt x="222" y="145"/>
                    <a:pt x="218" y="118"/>
                    <a:pt x="210" y="94"/>
                  </a:cubicBezTo>
                  <a:cubicBezTo>
                    <a:pt x="203" y="71"/>
                    <a:pt x="191" y="53"/>
                    <a:pt x="175" y="40"/>
                  </a:cubicBezTo>
                  <a:cubicBezTo>
                    <a:pt x="159" y="28"/>
                    <a:pt x="138" y="22"/>
                    <a:pt x="110" y="22"/>
                  </a:cubicBezTo>
                  <a:cubicBezTo>
                    <a:pt x="96" y="22"/>
                    <a:pt x="81" y="24"/>
                    <a:pt x="66" y="27"/>
                  </a:cubicBezTo>
                  <a:cubicBezTo>
                    <a:pt x="66" y="35"/>
                    <a:pt x="66" y="51"/>
                    <a:pt x="65" y="72"/>
                  </a:cubicBezTo>
                  <a:lnTo>
                    <a:pt x="65" y="111"/>
                  </a:lnTo>
                  <a:lnTo>
                    <a:pt x="65" y="215"/>
                  </a:lnTo>
                  <a:lnTo>
                    <a:pt x="65" y="297"/>
                  </a:lnTo>
                  <a:cubicBezTo>
                    <a:pt x="65" y="309"/>
                    <a:pt x="66" y="325"/>
                    <a:pt x="66" y="344"/>
                  </a:cubicBezTo>
                  <a:close/>
                  <a:moveTo>
                    <a:pt x="10" y="380"/>
                  </a:moveTo>
                  <a:lnTo>
                    <a:pt x="10" y="380"/>
                  </a:lnTo>
                  <a:lnTo>
                    <a:pt x="12" y="360"/>
                  </a:lnTo>
                  <a:cubicBezTo>
                    <a:pt x="18" y="355"/>
                    <a:pt x="24" y="349"/>
                    <a:pt x="29" y="345"/>
                  </a:cubicBezTo>
                  <a:cubicBezTo>
                    <a:pt x="29" y="333"/>
                    <a:pt x="30" y="316"/>
                    <a:pt x="30" y="295"/>
                  </a:cubicBezTo>
                  <a:cubicBezTo>
                    <a:pt x="31" y="259"/>
                    <a:pt x="32" y="234"/>
                    <a:pt x="32" y="220"/>
                  </a:cubicBezTo>
                  <a:lnTo>
                    <a:pt x="32" y="113"/>
                  </a:lnTo>
                  <a:cubicBezTo>
                    <a:pt x="32" y="96"/>
                    <a:pt x="31" y="76"/>
                    <a:pt x="31" y="53"/>
                  </a:cubicBezTo>
                  <a:cubicBezTo>
                    <a:pt x="30" y="38"/>
                    <a:pt x="29" y="29"/>
                    <a:pt x="28" y="26"/>
                  </a:cubicBezTo>
                  <a:cubicBezTo>
                    <a:pt x="27" y="23"/>
                    <a:pt x="26" y="22"/>
                    <a:pt x="24" y="21"/>
                  </a:cubicBezTo>
                  <a:cubicBezTo>
                    <a:pt x="21" y="18"/>
                    <a:pt x="13" y="17"/>
                    <a:pt x="0" y="17"/>
                  </a:cubicBezTo>
                  <a:lnTo>
                    <a:pt x="0" y="0"/>
                  </a:lnTo>
                  <a:cubicBezTo>
                    <a:pt x="17" y="1"/>
                    <a:pt x="33" y="2"/>
                    <a:pt x="46" y="2"/>
                  </a:cubicBezTo>
                  <a:cubicBezTo>
                    <a:pt x="56" y="2"/>
                    <a:pt x="70" y="1"/>
                    <a:pt x="87" y="1"/>
                  </a:cubicBezTo>
                  <a:cubicBezTo>
                    <a:pt x="105" y="0"/>
                    <a:pt x="118" y="0"/>
                    <a:pt x="128" y="0"/>
                  </a:cubicBezTo>
                  <a:cubicBezTo>
                    <a:pt x="157" y="0"/>
                    <a:pt x="180" y="5"/>
                    <a:pt x="197" y="16"/>
                  </a:cubicBezTo>
                  <a:cubicBezTo>
                    <a:pt x="215" y="27"/>
                    <a:pt x="230" y="45"/>
                    <a:pt x="242" y="71"/>
                  </a:cubicBezTo>
                  <a:cubicBezTo>
                    <a:pt x="254" y="97"/>
                    <a:pt x="260" y="128"/>
                    <a:pt x="260" y="165"/>
                  </a:cubicBezTo>
                  <a:cubicBezTo>
                    <a:pt x="260" y="192"/>
                    <a:pt x="257" y="217"/>
                    <a:pt x="252" y="240"/>
                  </a:cubicBezTo>
                  <a:cubicBezTo>
                    <a:pt x="246" y="263"/>
                    <a:pt x="237" y="291"/>
                    <a:pt x="227" y="308"/>
                  </a:cubicBezTo>
                  <a:cubicBezTo>
                    <a:pt x="217" y="326"/>
                    <a:pt x="206" y="340"/>
                    <a:pt x="195" y="350"/>
                  </a:cubicBezTo>
                  <a:cubicBezTo>
                    <a:pt x="184" y="360"/>
                    <a:pt x="172" y="368"/>
                    <a:pt x="159" y="373"/>
                  </a:cubicBezTo>
                  <a:cubicBezTo>
                    <a:pt x="147" y="378"/>
                    <a:pt x="130" y="380"/>
                    <a:pt x="108" y="380"/>
                  </a:cubicBezTo>
                  <a:cubicBezTo>
                    <a:pt x="101" y="380"/>
                    <a:pt x="91" y="380"/>
                    <a:pt x="79" y="379"/>
                  </a:cubicBezTo>
                  <a:cubicBezTo>
                    <a:pt x="63" y="379"/>
                    <a:pt x="53" y="378"/>
                    <a:pt x="48" y="378"/>
                  </a:cubicBezTo>
                  <a:cubicBezTo>
                    <a:pt x="41" y="378"/>
                    <a:pt x="28" y="379"/>
                    <a:pt x="10" y="380"/>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3927" y="1117"/>
              <a:ext cx="54" cy="199"/>
            </a:xfrm>
            <a:custGeom>
              <a:avLst/>
              <a:gdLst>
                <a:gd name="T0" fmla="*/ 104 w 104"/>
                <a:gd name="T1" fmla="*/ 356 h 382"/>
                <a:gd name="T2" fmla="*/ 104 w 104"/>
                <a:gd name="T3" fmla="*/ 356 h 382"/>
                <a:gd name="T4" fmla="*/ 104 w 104"/>
                <a:gd name="T5" fmla="*/ 382 h 382"/>
                <a:gd name="T6" fmla="*/ 0 w 104"/>
                <a:gd name="T7" fmla="*/ 382 h 382"/>
                <a:gd name="T8" fmla="*/ 0 w 104"/>
                <a:gd name="T9" fmla="*/ 356 h 382"/>
                <a:gd name="T10" fmla="*/ 26 w 104"/>
                <a:gd name="T11" fmla="*/ 353 h 382"/>
                <a:gd name="T12" fmla="*/ 32 w 104"/>
                <a:gd name="T13" fmla="*/ 347 h 382"/>
                <a:gd name="T14" fmla="*/ 35 w 104"/>
                <a:gd name="T15" fmla="*/ 322 h 382"/>
                <a:gd name="T16" fmla="*/ 35 w 104"/>
                <a:gd name="T17" fmla="*/ 247 h 382"/>
                <a:gd name="T18" fmla="*/ 35 w 104"/>
                <a:gd name="T19" fmla="*/ 126 h 382"/>
                <a:gd name="T20" fmla="*/ 35 w 104"/>
                <a:gd name="T21" fmla="*/ 56 h 382"/>
                <a:gd name="T22" fmla="*/ 32 w 104"/>
                <a:gd name="T23" fmla="*/ 27 h 382"/>
                <a:gd name="T24" fmla="*/ 26 w 104"/>
                <a:gd name="T25" fmla="*/ 20 h 382"/>
                <a:gd name="T26" fmla="*/ 0 w 104"/>
                <a:gd name="T27" fmla="*/ 17 h 382"/>
                <a:gd name="T28" fmla="*/ 0 w 104"/>
                <a:gd name="T29" fmla="*/ 0 h 382"/>
                <a:gd name="T30" fmla="*/ 104 w 104"/>
                <a:gd name="T31" fmla="*/ 0 h 382"/>
                <a:gd name="T32" fmla="*/ 104 w 104"/>
                <a:gd name="T33" fmla="*/ 17 h 382"/>
                <a:gd name="T34" fmla="*/ 78 w 104"/>
                <a:gd name="T35" fmla="*/ 20 h 382"/>
                <a:gd name="T36" fmla="*/ 72 w 104"/>
                <a:gd name="T37" fmla="*/ 26 h 382"/>
                <a:gd name="T38" fmla="*/ 70 w 104"/>
                <a:gd name="T39" fmla="*/ 51 h 382"/>
                <a:gd name="T40" fmla="*/ 69 w 104"/>
                <a:gd name="T41" fmla="*/ 126 h 382"/>
                <a:gd name="T42" fmla="*/ 69 w 104"/>
                <a:gd name="T43" fmla="*/ 247 h 382"/>
                <a:gd name="T44" fmla="*/ 70 w 104"/>
                <a:gd name="T45" fmla="*/ 317 h 382"/>
                <a:gd name="T46" fmla="*/ 72 w 104"/>
                <a:gd name="T47" fmla="*/ 346 h 382"/>
                <a:gd name="T48" fmla="*/ 78 w 104"/>
                <a:gd name="T49" fmla="*/ 353 h 382"/>
                <a:gd name="T50" fmla="*/ 104 w 104"/>
                <a:gd name="T51" fmla="*/ 35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382">
                  <a:moveTo>
                    <a:pt x="104" y="356"/>
                  </a:moveTo>
                  <a:lnTo>
                    <a:pt x="104" y="356"/>
                  </a:lnTo>
                  <a:lnTo>
                    <a:pt x="104" y="382"/>
                  </a:lnTo>
                  <a:cubicBezTo>
                    <a:pt x="79" y="380"/>
                    <a:pt x="0" y="382"/>
                    <a:pt x="0" y="382"/>
                  </a:cubicBezTo>
                  <a:lnTo>
                    <a:pt x="0" y="356"/>
                  </a:lnTo>
                  <a:cubicBezTo>
                    <a:pt x="14" y="356"/>
                    <a:pt x="23" y="355"/>
                    <a:pt x="26" y="353"/>
                  </a:cubicBezTo>
                  <a:cubicBezTo>
                    <a:pt x="29" y="352"/>
                    <a:pt x="31" y="350"/>
                    <a:pt x="32" y="347"/>
                  </a:cubicBezTo>
                  <a:cubicBezTo>
                    <a:pt x="33" y="344"/>
                    <a:pt x="34" y="335"/>
                    <a:pt x="35" y="322"/>
                  </a:cubicBezTo>
                  <a:cubicBezTo>
                    <a:pt x="35" y="318"/>
                    <a:pt x="35" y="293"/>
                    <a:pt x="35" y="247"/>
                  </a:cubicBezTo>
                  <a:lnTo>
                    <a:pt x="35" y="126"/>
                  </a:lnTo>
                  <a:cubicBezTo>
                    <a:pt x="35" y="102"/>
                    <a:pt x="35" y="79"/>
                    <a:pt x="35" y="56"/>
                  </a:cubicBezTo>
                  <a:cubicBezTo>
                    <a:pt x="34" y="39"/>
                    <a:pt x="34" y="30"/>
                    <a:pt x="32" y="27"/>
                  </a:cubicBezTo>
                  <a:cubicBezTo>
                    <a:pt x="31" y="23"/>
                    <a:pt x="29" y="21"/>
                    <a:pt x="26" y="20"/>
                  </a:cubicBezTo>
                  <a:cubicBezTo>
                    <a:pt x="23" y="18"/>
                    <a:pt x="14" y="17"/>
                    <a:pt x="0" y="17"/>
                  </a:cubicBezTo>
                  <a:lnTo>
                    <a:pt x="0" y="0"/>
                  </a:lnTo>
                  <a:cubicBezTo>
                    <a:pt x="23" y="1"/>
                    <a:pt x="81" y="1"/>
                    <a:pt x="104" y="0"/>
                  </a:cubicBezTo>
                  <a:lnTo>
                    <a:pt x="104" y="17"/>
                  </a:lnTo>
                  <a:cubicBezTo>
                    <a:pt x="90" y="17"/>
                    <a:pt x="82" y="18"/>
                    <a:pt x="78" y="20"/>
                  </a:cubicBezTo>
                  <a:cubicBezTo>
                    <a:pt x="76" y="21"/>
                    <a:pt x="74" y="23"/>
                    <a:pt x="72" y="26"/>
                  </a:cubicBezTo>
                  <a:cubicBezTo>
                    <a:pt x="71" y="29"/>
                    <a:pt x="70" y="38"/>
                    <a:pt x="70" y="51"/>
                  </a:cubicBezTo>
                  <a:cubicBezTo>
                    <a:pt x="70" y="55"/>
                    <a:pt x="69" y="80"/>
                    <a:pt x="69" y="126"/>
                  </a:cubicBezTo>
                  <a:lnTo>
                    <a:pt x="69" y="247"/>
                  </a:lnTo>
                  <a:cubicBezTo>
                    <a:pt x="69" y="271"/>
                    <a:pt x="69" y="294"/>
                    <a:pt x="70" y="317"/>
                  </a:cubicBezTo>
                  <a:cubicBezTo>
                    <a:pt x="70" y="333"/>
                    <a:pt x="71" y="343"/>
                    <a:pt x="72" y="346"/>
                  </a:cubicBezTo>
                  <a:cubicBezTo>
                    <a:pt x="73" y="350"/>
                    <a:pt x="76" y="352"/>
                    <a:pt x="78" y="353"/>
                  </a:cubicBezTo>
                  <a:cubicBezTo>
                    <a:pt x="82" y="355"/>
                    <a:pt x="90" y="356"/>
                    <a:pt x="104" y="356"/>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3840" y="1112"/>
              <a:ext cx="88" cy="203"/>
            </a:xfrm>
            <a:custGeom>
              <a:avLst/>
              <a:gdLst>
                <a:gd name="T0" fmla="*/ 2 w 170"/>
                <a:gd name="T1" fmla="*/ 368 h 388"/>
                <a:gd name="T2" fmla="*/ 2 w 170"/>
                <a:gd name="T3" fmla="*/ 368 h 388"/>
                <a:gd name="T4" fmla="*/ 5 w 170"/>
                <a:gd name="T5" fmla="*/ 286 h 388"/>
                <a:gd name="T6" fmla="*/ 17 w 170"/>
                <a:gd name="T7" fmla="*/ 286 h 388"/>
                <a:gd name="T8" fmla="*/ 20 w 170"/>
                <a:gd name="T9" fmla="*/ 332 h 388"/>
                <a:gd name="T10" fmla="*/ 30 w 170"/>
                <a:gd name="T11" fmla="*/ 347 h 388"/>
                <a:gd name="T12" fmla="*/ 51 w 170"/>
                <a:gd name="T13" fmla="*/ 361 h 388"/>
                <a:gd name="T14" fmla="*/ 76 w 170"/>
                <a:gd name="T15" fmla="*/ 367 h 388"/>
                <a:gd name="T16" fmla="*/ 109 w 170"/>
                <a:gd name="T17" fmla="*/ 355 h 388"/>
                <a:gd name="T18" fmla="*/ 131 w 170"/>
                <a:gd name="T19" fmla="*/ 323 h 388"/>
                <a:gd name="T20" fmla="*/ 137 w 170"/>
                <a:gd name="T21" fmla="*/ 280 h 388"/>
                <a:gd name="T22" fmla="*/ 134 w 170"/>
                <a:gd name="T23" fmla="*/ 250 h 388"/>
                <a:gd name="T24" fmla="*/ 124 w 170"/>
                <a:gd name="T25" fmla="*/ 230 h 388"/>
                <a:gd name="T26" fmla="*/ 106 w 170"/>
                <a:gd name="T27" fmla="*/ 219 h 388"/>
                <a:gd name="T28" fmla="*/ 80 w 170"/>
                <a:gd name="T29" fmla="*/ 214 h 388"/>
                <a:gd name="T30" fmla="*/ 47 w 170"/>
                <a:gd name="T31" fmla="*/ 206 h 388"/>
                <a:gd name="T32" fmla="*/ 20 w 170"/>
                <a:gd name="T33" fmla="*/ 186 h 388"/>
                <a:gd name="T34" fmla="*/ 6 w 170"/>
                <a:gd name="T35" fmla="*/ 156 h 388"/>
                <a:gd name="T36" fmla="*/ 0 w 170"/>
                <a:gd name="T37" fmla="*/ 117 h 388"/>
                <a:gd name="T38" fmla="*/ 11 w 170"/>
                <a:gd name="T39" fmla="*/ 58 h 388"/>
                <a:gd name="T40" fmla="*/ 43 w 170"/>
                <a:gd name="T41" fmla="*/ 16 h 388"/>
                <a:gd name="T42" fmla="*/ 89 w 170"/>
                <a:gd name="T43" fmla="*/ 0 h 388"/>
                <a:gd name="T44" fmla="*/ 122 w 170"/>
                <a:gd name="T45" fmla="*/ 7 h 388"/>
                <a:gd name="T46" fmla="*/ 155 w 170"/>
                <a:gd name="T47" fmla="*/ 24 h 388"/>
                <a:gd name="T48" fmla="*/ 152 w 170"/>
                <a:gd name="T49" fmla="*/ 55 h 388"/>
                <a:gd name="T50" fmla="*/ 150 w 170"/>
                <a:gd name="T51" fmla="*/ 96 h 388"/>
                <a:gd name="T52" fmla="*/ 138 w 170"/>
                <a:gd name="T53" fmla="*/ 96 h 388"/>
                <a:gd name="T54" fmla="*/ 136 w 170"/>
                <a:gd name="T55" fmla="*/ 52 h 388"/>
                <a:gd name="T56" fmla="*/ 124 w 170"/>
                <a:gd name="T57" fmla="*/ 35 h 388"/>
                <a:gd name="T58" fmla="*/ 87 w 170"/>
                <a:gd name="T59" fmla="*/ 20 h 388"/>
                <a:gd name="T60" fmla="*/ 46 w 170"/>
                <a:gd name="T61" fmla="*/ 43 h 388"/>
                <a:gd name="T62" fmla="*/ 30 w 170"/>
                <a:gd name="T63" fmla="*/ 104 h 388"/>
                <a:gd name="T64" fmla="*/ 36 w 170"/>
                <a:gd name="T65" fmla="*/ 138 h 388"/>
                <a:gd name="T66" fmla="*/ 56 w 170"/>
                <a:gd name="T67" fmla="*/ 158 h 388"/>
                <a:gd name="T68" fmla="*/ 87 w 170"/>
                <a:gd name="T69" fmla="*/ 167 h 388"/>
                <a:gd name="T70" fmla="*/ 127 w 170"/>
                <a:gd name="T71" fmla="*/ 176 h 388"/>
                <a:gd name="T72" fmla="*/ 151 w 170"/>
                <a:gd name="T73" fmla="*/ 194 h 388"/>
                <a:gd name="T74" fmla="*/ 164 w 170"/>
                <a:gd name="T75" fmla="*/ 220 h 388"/>
                <a:gd name="T76" fmla="*/ 170 w 170"/>
                <a:gd name="T77" fmla="*/ 259 h 388"/>
                <a:gd name="T78" fmla="*/ 141 w 170"/>
                <a:gd name="T79" fmla="*/ 350 h 388"/>
                <a:gd name="T80" fmla="*/ 65 w 170"/>
                <a:gd name="T81" fmla="*/ 388 h 388"/>
                <a:gd name="T82" fmla="*/ 2 w 170"/>
                <a:gd name="T83" fmla="*/ 36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0" h="388">
                  <a:moveTo>
                    <a:pt x="2" y="368"/>
                  </a:moveTo>
                  <a:lnTo>
                    <a:pt x="2" y="368"/>
                  </a:lnTo>
                  <a:cubicBezTo>
                    <a:pt x="4" y="351"/>
                    <a:pt x="5" y="324"/>
                    <a:pt x="5" y="286"/>
                  </a:cubicBezTo>
                  <a:lnTo>
                    <a:pt x="17" y="286"/>
                  </a:lnTo>
                  <a:cubicBezTo>
                    <a:pt x="18" y="312"/>
                    <a:pt x="19" y="327"/>
                    <a:pt x="20" y="332"/>
                  </a:cubicBezTo>
                  <a:cubicBezTo>
                    <a:pt x="22" y="336"/>
                    <a:pt x="25" y="341"/>
                    <a:pt x="30" y="347"/>
                  </a:cubicBezTo>
                  <a:cubicBezTo>
                    <a:pt x="35" y="352"/>
                    <a:pt x="42" y="356"/>
                    <a:pt x="51" y="361"/>
                  </a:cubicBezTo>
                  <a:cubicBezTo>
                    <a:pt x="59" y="365"/>
                    <a:pt x="68" y="367"/>
                    <a:pt x="76" y="367"/>
                  </a:cubicBezTo>
                  <a:cubicBezTo>
                    <a:pt x="88" y="367"/>
                    <a:pt x="99" y="363"/>
                    <a:pt x="109" y="355"/>
                  </a:cubicBezTo>
                  <a:cubicBezTo>
                    <a:pt x="119" y="346"/>
                    <a:pt x="126" y="336"/>
                    <a:pt x="131" y="323"/>
                  </a:cubicBezTo>
                  <a:cubicBezTo>
                    <a:pt x="135" y="309"/>
                    <a:pt x="137" y="295"/>
                    <a:pt x="137" y="280"/>
                  </a:cubicBezTo>
                  <a:cubicBezTo>
                    <a:pt x="137" y="269"/>
                    <a:pt x="136" y="259"/>
                    <a:pt x="134" y="250"/>
                  </a:cubicBezTo>
                  <a:cubicBezTo>
                    <a:pt x="132" y="242"/>
                    <a:pt x="128" y="235"/>
                    <a:pt x="124" y="230"/>
                  </a:cubicBezTo>
                  <a:cubicBezTo>
                    <a:pt x="119" y="225"/>
                    <a:pt x="113" y="221"/>
                    <a:pt x="106" y="219"/>
                  </a:cubicBezTo>
                  <a:cubicBezTo>
                    <a:pt x="102" y="218"/>
                    <a:pt x="93" y="216"/>
                    <a:pt x="80" y="214"/>
                  </a:cubicBezTo>
                  <a:cubicBezTo>
                    <a:pt x="67" y="211"/>
                    <a:pt x="56" y="209"/>
                    <a:pt x="47" y="206"/>
                  </a:cubicBezTo>
                  <a:cubicBezTo>
                    <a:pt x="34" y="200"/>
                    <a:pt x="25" y="193"/>
                    <a:pt x="20" y="186"/>
                  </a:cubicBezTo>
                  <a:cubicBezTo>
                    <a:pt x="14" y="178"/>
                    <a:pt x="9" y="169"/>
                    <a:pt x="6" y="156"/>
                  </a:cubicBezTo>
                  <a:cubicBezTo>
                    <a:pt x="2" y="144"/>
                    <a:pt x="0" y="131"/>
                    <a:pt x="0" y="117"/>
                  </a:cubicBezTo>
                  <a:cubicBezTo>
                    <a:pt x="0" y="96"/>
                    <a:pt x="4" y="77"/>
                    <a:pt x="11" y="58"/>
                  </a:cubicBezTo>
                  <a:cubicBezTo>
                    <a:pt x="18" y="40"/>
                    <a:pt x="29" y="26"/>
                    <a:pt x="43" y="16"/>
                  </a:cubicBezTo>
                  <a:cubicBezTo>
                    <a:pt x="57" y="6"/>
                    <a:pt x="73" y="0"/>
                    <a:pt x="89" y="0"/>
                  </a:cubicBezTo>
                  <a:cubicBezTo>
                    <a:pt x="99" y="0"/>
                    <a:pt x="110" y="2"/>
                    <a:pt x="122" y="7"/>
                  </a:cubicBezTo>
                  <a:cubicBezTo>
                    <a:pt x="134" y="10"/>
                    <a:pt x="145" y="16"/>
                    <a:pt x="155" y="24"/>
                  </a:cubicBezTo>
                  <a:cubicBezTo>
                    <a:pt x="153" y="35"/>
                    <a:pt x="152" y="45"/>
                    <a:pt x="152" y="55"/>
                  </a:cubicBezTo>
                  <a:cubicBezTo>
                    <a:pt x="151" y="64"/>
                    <a:pt x="150" y="78"/>
                    <a:pt x="150" y="96"/>
                  </a:cubicBezTo>
                  <a:lnTo>
                    <a:pt x="138" y="96"/>
                  </a:lnTo>
                  <a:cubicBezTo>
                    <a:pt x="138" y="70"/>
                    <a:pt x="137" y="55"/>
                    <a:pt x="136" y="52"/>
                  </a:cubicBezTo>
                  <a:cubicBezTo>
                    <a:pt x="134" y="46"/>
                    <a:pt x="130" y="40"/>
                    <a:pt x="124" y="35"/>
                  </a:cubicBezTo>
                  <a:cubicBezTo>
                    <a:pt x="112" y="25"/>
                    <a:pt x="100" y="20"/>
                    <a:pt x="87" y="20"/>
                  </a:cubicBezTo>
                  <a:cubicBezTo>
                    <a:pt x="69" y="20"/>
                    <a:pt x="56" y="28"/>
                    <a:pt x="46" y="43"/>
                  </a:cubicBezTo>
                  <a:cubicBezTo>
                    <a:pt x="36" y="59"/>
                    <a:pt x="30" y="79"/>
                    <a:pt x="30" y="104"/>
                  </a:cubicBezTo>
                  <a:cubicBezTo>
                    <a:pt x="30" y="118"/>
                    <a:pt x="32" y="130"/>
                    <a:pt x="36" y="138"/>
                  </a:cubicBezTo>
                  <a:cubicBezTo>
                    <a:pt x="40" y="146"/>
                    <a:pt x="46" y="153"/>
                    <a:pt x="56" y="158"/>
                  </a:cubicBezTo>
                  <a:cubicBezTo>
                    <a:pt x="62" y="161"/>
                    <a:pt x="73" y="164"/>
                    <a:pt x="87" y="167"/>
                  </a:cubicBezTo>
                  <a:cubicBezTo>
                    <a:pt x="102" y="170"/>
                    <a:pt x="115" y="173"/>
                    <a:pt x="127" y="176"/>
                  </a:cubicBezTo>
                  <a:cubicBezTo>
                    <a:pt x="138" y="181"/>
                    <a:pt x="146" y="187"/>
                    <a:pt x="151" y="194"/>
                  </a:cubicBezTo>
                  <a:cubicBezTo>
                    <a:pt x="157" y="200"/>
                    <a:pt x="161" y="209"/>
                    <a:pt x="164" y="220"/>
                  </a:cubicBezTo>
                  <a:cubicBezTo>
                    <a:pt x="168" y="231"/>
                    <a:pt x="170" y="244"/>
                    <a:pt x="170" y="259"/>
                  </a:cubicBezTo>
                  <a:cubicBezTo>
                    <a:pt x="170" y="293"/>
                    <a:pt x="160" y="324"/>
                    <a:pt x="141" y="350"/>
                  </a:cubicBezTo>
                  <a:cubicBezTo>
                    <a:pt x="121" y="376"/>
                    <a:pt x="96" y="388"/>
                    <a:pt x="65" y="388"/>
                  </a:cubicBezTo>
                  <a:cubicBezTo>
                    <a:pt x="42" y="388"/>
                    <a:pt x="21" y="382"/>
                    <a:pt x="2" y="368"/>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p:cNvSpPr>
            <p:nvPr/>
          </p:nvSpPr>
          <p:spPr bwMode="auto">
            <a:xfrm>
              <a:off x="3715" y="1117"/>
              <a:ext cx="120" cy="199"/>
            </a:xfrm>
            <a:custGeom>
              <a:avLst/>
              <a:gdLst>
                <a:gd name="T0" fmla="*/ 0 w 231"/>
                <a:gd name="T1" fmla="*/ 17 h 382"/>
                <a:gd name="T2" fmla="*/ 0 w 231"/>
                <a:gd name="T3" fmla="*/ 17 h 382"/>
                <a:gd name="T4" fmla="*/ 0 w 231"/>
                <a:gd name="T5" fmla="*/ 0 h 382"/>
                <a:gd name="T6" fmla="*/ 21 w 231"/>
                <a:gd name="T7" fmla="*/ 1 h 382"/>
                <a:gd name="T8" fmla="*/ 118 w 231"/>
                <a:gd name="T9" fmla="*/ 0 h 382"/>
                <a:gd name="T10" fmla="*/ 167 w 231"/>
                <a:gd name="T11" fmla="*/ 8 h 382"/>
                <a:gd name="T12" fmla="*/ 191 w 231"/>
                <a:gd name="T13" fmla="*/ 38 h 382"/>
                <a:gd name="T14" fmla="*/ 199 w 231"/>
                <a:gd name="T15" fmla="*/ 81 h 382"/>
                <a:gd name="T16" fmla="*/ 191 w 231"/>
                <a:gd name="T17" fmla="*/ 125 h 382"/>
                <a:gd name="T18" fmla="*/ 168 w 231"/>
                <a:gd name="T19" fmla="*/ 161 h 382"/>
                <a:gd name="T20" fmla="*/ 129 w 231"/>
                <a:gd name="T21" fmla="*/ 183 h 382"/>
                <a:gd name="T22" fmla="*/ 150 w 231"/>
                <a:gd name="T23" fmla="*/ 224 h 382"/>
                <a:gd name="T24" fmla="*/ 194 w 231"/>
                <a:gd name="T25" fmla="*/ 311 h 382"/>
                <a:gd name="T26" fmla="*/ 217 w 231"/>
                <a:gd name="T27" fmla="*/ 352 h 382"/>
                <a:gd name="T28" fmla="*/ 220 w 231"/>
                <a:gd name="T29" fmla="*/ 355 h 382"/>
                <a:gd name="T30" fmla="*/ 231 w 231"/>
                <a:gd name="T31" fmla="*/ 356 h 382"/>
                <a:gd name="T32" fmla="*/ 231 w 231"/>
                <a:gd name="T33" fmla="*/ 382 h 382"/>
                <a:gd name="T34" fmla="*/ 182 w 231"/>
                <a:gd name="T35" fmla="*/ 382 h 382"/>
                <a:gd name="T36" fmla="*/ 144 w 231"/>
                <a:gd name="T37" fmla="*/ 296 h 382"/>
                <a:gd name="T38" fmla="*/ 118 w 231"/>
                <a:gd name="T39" fmla="*/ 243 h 382"/>
                <a:gd name="T40" fmla="*/ 82 w 231"/>
                <a:gd name="T41" fmla="*/ 179 h 382"/>
                <a:gd name="T42" fmla="*/ 84 w 231"/>
                <a:gd name="T43" fmla="*/ 171 h 382"/>
                <a:gd name="T44" fmla="*/ 98 w 231"/>
                <a:gd name="T45" fmla="*/ 172 h 382"/>
                <a:gd name="T46" fmla="*/ 147 w 231"/>
                <a:gd name="T47" fmla="*/ 150 h 382"/>
                <a:gd name="T48" fmla="*/ 163 w 231"/>
                <a:gd name="T49" fmla="*/ 90 h 382"/>
                <a:gd name="T50" fmla="*/ 149 w 231"/>
                <a:gd name="T51" fmla="*/ 39 h 382"/>
                <a:gd name="T52" fmla="*/ 106 w 231"/>
                <a:gd name="T53" fmla="*/ 20 h 382"/>
                <a:gd name="T54" fmla="*/ 70 w 231"/>
                <a:gd name="T55" fmla="*/ 28 h 382"/>
                <a:gd name="T56" fmla="*/ 69 w 231"/>
                <a:gd name="T57" fmla="*/ 54 h 382"/>
                <a:gd name="T58" fmla="*/ 68 w 231"/>
                <a:gd name="T59" fmla="*/ 131 h 382"/>
                <a:gd name="T60" fmla="*/ 68 w 231"/>
                <a:gd name="T61" fmla="*/ 247 h 382"/>
                <a:gd name="T62" fmla="*/ 69 w 231"/>
                <a:gd name="T63" fmla="*/ 317 h 382"/>
                <a:gd name="T64" fmla="*/ 71 w 231"/>
                <a:gd name="T65" fmla="*/ 346 h 382"/>
                <a:gd name="T66" fmla="*/ 78 w 231"/>
                <a:gd name="T67" fmla="*/ 353 h 382"/>
                <a:gd name="T68" fmla="*/ 103 w 231"/>
                <a:gd name="T69" fmla="*/ 356 h 382"/>
                <a:gd name="T70" fmla="*/ 103 w 231"/>
                <a:gd name="T71" fmla="*/ 382 h 382"/>
                <a:gd name="T72" fmla="*/ 0 w 231"/>
                <a:gd name="T73" fmla="*/ 382 h 382"/>
                <a:gd name="T74" fmla="*/ 0 w 231"/>
                <a:gd name="T75" fmla="*/ 356 h 382"/>
                <a:gd name="T76" fmla="*/ 25 w 231"/>
                <a:gd name="T77" fmla="*/ 353 h 382"/>
                <a:gd name="T78" fmla="*/ 32 w 231"/>
                <a:gd name="T79" fmla="*/ 347 h 382"/>
                <a:gd name="T80" fmla="*/ 34 w 231"/>
                <a:gd name="T81" fmla="*/ 322 h 382"/>
                <a:gd name="T82" fmla="*/ 35 w 231"/>
                <a:gd name="T83" fmla="*/ 247 h 382"/>
                <a:gd name="T84" fmla="*/ 35 w 231"/>
                <a:gd name="T85" fmla="*/ 126 h 382"/>
                <a:gd name="T86" fmla="*/ 35 w 231"/>
                <a:gd name="T87" fmla="*/ 56 h 382"/>
                <a:gd name="T88" fmla="*/ 32 w 231"/>
                <a:gd name="T89" fmla="*/ 27 h 382"/>
                <a:gd name="T90" fmla="*/ 25 w 231"/>
                <a:gd name="T91" fmla="*/ 20 h 382"/>
                <a:gd name="T92" fmla="*/ 0 w 231"/>
                <a:gd name="T93" fmla="*/ 1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1" h="382">
                  <a:moveTo>
                    <a:pt x="0" y="17"/>
                  </a:moveTo>
                  <a:lnTo>
                    <a:pt x="0" y="17"/>
                  </a:lnTo>
                  <a:lnTo>
                    <a:pt x="0" y="0"/>
                  </a:lnTo>
                  <a:cubicBezTo>
                    <a:pt x="5" y="0"/>
                    <a:pt x="12" y="1"/>
                    <a:pt x="21" y="1"/>
                  </a:cubicBezTo>
                  <a:cubicBezTo>
                    <a:pt x="21" y="1"/>
                    <a:pt x="115" y="0"/>
                    <a:pt x="118" y="0"/>
                  </a:cubicBezTo>
                  <a:cubicBezTo>
                    <a:pt x="140" y="0"/>
                    <a:pt x="157" y="3"/>
                    <a:pt x="167" y="8"/>
                  </a:cubicBezTo>
                  <a:cubicBezTo>
                    <a:pt x="177" y="14"/>
                    <a:pt x="185" y="24"/>
                    <a:pt x="191" y="38"/>
                  </a:cubicBezTo>
                  <a:cubicBezTo>
                    <a:pt x="197" y="51"/>
                    <a:pt x="199" y="65"/>
                    <a:pt x="199" y="81"/>
                  </a:cubicBezTo>
                  <a:cubicBezTo>
                    <a:pt x="199" y="96"/>
                    <a:pt x="197" y="110"/>
                    <a:pt x="191" y="125"/>
                  </a:cubicBezTo>
                  <a:cubicBezTo>
                    <a:pt x="186" y="139"/>
                    <a:pt x="178" y="152"/>
                    <a:pt x="168" y="161"/>
                  </a:cubicBezTo>
                  <a:cubicBezTo>
                    <a:pt x="158" y="171"/>
                    <a:pt x="145" y="178"/>
                    <a:pt x="129" y="183"/>
                  </a:cubicBezTo>
                  <a:cubicBezTo>
                    <a:pt x="132" y="190"/>
                    <a:pt x="139" y="203"/>
                    <a:pt x="150" y="224"/>
                  </a:cubicBezTo>
                  <a:lnTo>
                    <a:pt x="194" y="311"/>
                  </a:lnTo>
                  <a:cubicBezTo>
                    <a:pt x="207" y="336"/>
                    <a:pt x="215" y="349"/>
                    <a:pt x="217" y="352"/>
                  </a:cubicBezTo>
                  <a:cubicBezTo>
                    <a:pt x="218" y="353"/>
                    <a:pt x="219" y="354"/>
                    <a:pt x="220" y="355"/>
                  </a:cubicBezTo>
                  <a:cubicBezTo>
                    <a:pt x="222" y="356"/>
                    <a:pt x="226" y="356"/>
                    <a:pt x="231" y="356"/>
                  </a:cubicBezTo>
                  <a:lnTo>
                    <a:pt x="231" y="382"/>
                  </a:lnTo>
                  <a:cubicBezTo>
                    <a:pt x="223" y="381"/>
                    <a:pt x="193" y="381"/>
                    <a:pt x="182" y="382"/>
                  </a:cubicBezTo>
                  <a:cubicBezTo>
                    <a:pt x="175" y="368"/>
                    <a:pt x="162" y="334"/>
                    <a:pt x="144" y="296"/>
                  </a:cubicBezTo>
                  <a:cubicBezTo>
                    <a:pt x="134" y="275"/>
                    <a:pt x="125" y="257"/>
                    <a:pt x="118" y="243"/>
                  </a:cubicBezTo>
                  <a:cubicBezTo>
                    <a:pt x="105" y="220"/>
                    <a:pt x="93" y="198"/>
                    <a:pt x="82" y="179"/>
                  </a:cubicBezTo>
                  <a:lnTo>
                    <a:pt x="84" y="171"/>
                  </a:lnTo>
                  <a:cubicBezTo>
                    <a:pt x="90" y="172"/>
                    <a:pt x="95" y="172"/>
                    <a:pt x="98" y="172"/>
                  </a:cubicBezTo>
                  <a:cubicBezTo>
                    <a:pt x="119" y="172"/>
                    <a:pt x="136" y="165"/>
                    <a:pt x="147" y="150"/>
                  </a:cubicBezTo>
                  <a:cubicBezTo>
                    <a:pt x="158" y="135"/>
                    <a:pt x="163" y="115"/>
                    <a:pt x="163" y="90"/>
                  </a:cubicBezTo>
                  <a:cubicBezTo>
                    <a:pt x="163" y="69"/>
                    <a:pt x="158" y="51"/>
                    <a:pt x="149" y="39"/>
                  </a:cubicBezTo>
                  <a:cubicBezTo>
                    <a:pt x="139" y="26"/>
                    <a:pt x="125" y="20"/>
                    <a:pt x="106" y="20"/>
                  </a:cubicBezTo>
                  <a:cubicBezTo>
                    <a:pt x="94" y="20"/>
                    <a:pt x="82" y="22"/>
                    <a:pt x="70" y="28"/>
                  </a:cubicBezTo>
                  <a:cubicBezTo>
                    <a:pt x="70" y="37"/>
                    <a:pt x="69" y="46"/>
                    <a:pt x="69" y="54"/>
                  </a:cubicBezTo>
                  <a:cubicBezTo>
                    <a:pt x="69" y="57"/>
                    <a:pt x="69" y="82"/>
                    <a:pt x="68" y="131"/>
                  </a:cubicBezTo>
                  <a:lnTo>
                    <a:pt x="68" y="247"/>
                  </a:lnTo>
                  <a:cubicBezTo>
                    <a:pt x="68" y="271"/>
                    <a:pt x="68" y="294"/>
                    <a:pt x="69" y="317"/>
                  </a:cubicBezTo>
                  <a:cubicBezTo>
                    <a:pt x="69" y="333"/>
                    <a:pt x="70" y="343"/>
                    <a:pt x="71" y="346"/>
                  </a:cubicBezTo>
                  <a:cubicBezTo>
                    <a:pt x="72" y="350"/>
                    <a:pt x="74" y="352"/>
                    <a:pt x="78" y="353"/>
                  </a:cubicBezTo>
                  <a:cubicBezTo>
                    <a:pt x="81" y="355"/>
                    <a:pt x="89" y="356"/>
                    <a:pt x="103" y="356"/>
                  </a:cubicBezTo>
                  <a:lnTo>
                    <a:pt x="103" y="382"/>
                  </a:lnTo>
                  <a:cubicBezTo>
                    <a:pt x="86" y="380"/>
                    <a:pt x="27" y="380"/>
                    <a:pt x="0" y="382"/>
                  </a:cubicBezTo>
                  <a:lnTo>
                    <a:pt x="0" y="356"/>
                  </a:lnTo>
                  <a:cubicBezTo>
                    <a:pt x="14" y="356"/>
                    <a:pt x="22" y="355"/>
                    <a:pt x="25" y="353"/>
                  </a:cubicBezTo>
                  <a:cubicBezTo>
                    <a:pt x="28" y="352"/>
                    <a:pt x="31" y="350"/>
                    <a:pt x="32" y="347"/>
                  </a:cubicBezTo>
                  <a:cubicBezTo>
                    <a:pt x="33" y="344"/>
                    <a:pt x="34" y="335"/>
                    <a:pt x="34" y="322"/>
                  </a:cubicBezTo>
                  <a:cubicBezTo>
                    <a:pt x="34" y="318"/>
                    <a:pt x="35" y="293"/>
                    <a:pt x="35" y="247"/>
                  </a:cubicBezTo>
                  <a:lnTo>
                    <a:pt x="35" y="126"/>
                  </a:lnTo>
                  <a:cubicBezTo>
                    <a:pt x="35" y="102"/>
                    <a:pt x="35" y="79"/>
                    <a:pt x="35" y="56"/>
                  </a:cubicBezTo>
                  <a:cubicBezTo>
                    <a:pt x="34" y="39"/>
                    <a:pt x="33" y="30"/>
                    <a:pt x="32" y="27"/>
                  </a:cubicBezTo>
                  <a:cubicBezTo>
                    <a:pt x="31" y="23"/>
                    <a:pt x="28" y="21"/>
                    <a:pt x="25" y="20"/>
                  </a:cubicBezTo>
                  <a:cubicBezTo>
                    <a:pt x="22" y="18"/>
                    <a:pt x="14" y="17"/>
                    <a:pt x="0" y="17"/>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3608" y="1117"/>
              <a:ext cx="102" cy="199"/>
            </a:xfrm>
            <a:custGeom>
              <a:avLst/>
              <a:gdLst>
                <a:gd name="T0" fmla="*/ 3 w 196"/>
                <a:gd name="T1" fmla="*/ 382 h 382"/>
                <a:gd name="T2" fmla="*/ 3 w 196"/>
                <a:gd name="T3" fmla="*/ 382 h 382"/>
                <a:gd name="T4" fmla="*/ 3 w 196"/>
                <a:gd name="T5" fmla="*/ 356 h 382"/>
                <a:gd name="T6" fmla="*/ 28 w 196"/>
                <a:gd name="T7" fmla="*/ 352 h 382"/>
                <a:gd name="T8" fmla="*/ 31 w 196"/>
                <a:gd name="T9" fmla="*/ 347 h 382"/>
                <a:gd name="T10" fmla="*/ 34 w 196"/>
                <a:gd name="T11" fmla="*/ 320 h 382"/>
                <a:gd name="T12" fmla="*/ 35 w 196"/>
                <a:gd name="T13" fmla="*/ 260 h 382"/>
                <a:gd name="T14" fmla="*/ 35 w 196"/>
                <a:gd name="T15" fmla="*/ 126 h 382"/>
                <a:gd name="T16" fmla="*/ 34 w 196"/>
                <a:gd name="T17" fmla="*/ 56 h 382"/>
                <a:gd name="T18" fmla="*/ 31 w 196"/>
                <a:gd name="T19" fmla="*/ 27 h 382"/>
                <a:gd name="T20" fmla="*/ 25 w 196"/>
                <a:gd name="T21" fmla="*/ 20 h 382"/>
                <a:gd name="T22" fmla="*/ 0 w 196"/>
                <a:gd name="T23" fmla="*/ 17 h 382"/>
                <a:gd name="T24" fmla="*/ 0 w 196"/>
                <a:gd name="T25" fmla="*/ 0 h 382"/>
                <a:gd name="T26" fmla="*/ 192 w 196"/>
                <a:gd name="T27" fmla="*/ 2 h 382"/>
                <a:gd name="T28" fmla="*/ 188 w 196"/>
                <a:gd name="T29" fmla="*/ 28 h 382"/>
                <a:gd name="T30" fmla="*/ 185 w 196"/>
                <a:gd name="T31" fmla="*/ 83 h 382"/>
                <a:gd name="T32" fmla="*/ 173 w 196"/>
                <a:gd name="T33" fmla="*/ 83 h 382"/>
                <a:gd name="T34" fmla="*/ 171 w 196"/>
                <a:gd name="T35" fmla="*/ 34 h 382"/>
                <a:gd name="T36" fmla="*/ 150 w 196"/>
                <a:gd name="T37" fmla="*/ 26 h 382"/>
                <a:gd name="T38" fmla="*/ 110 w 196"/>
                <a:gd name="T39" fmla="*/ 22 h 382"/>
                <a:gd name="T40" fmla="*/ 91 w 196"/>
                <a:gd name="T41" fmla="*/ 23 h 382"/>
                <a:gd name="T42" fmla="*/ 70 w 196"/>
                <a:gd name="T43" fmla="*/ 25 h 382"/>
                <a:gd name="T44" fmla="*/ 69 w 196"/>
                <a:gd name="T45" fmla="*/ 80 h 382"/>
                <a:gd name="T46" fmla="*/ 69 w 196"/>
                <a:gd name="T47" fmla="*/ 169 h 382"/>
                <a:gd name="T48" fmla="*/ 107 w 196"/>
                <a:gd name="T49" fmla="*/ 170 h 382"/>
                <a:gd name="T50" fmla="*/ 142 w 196"/>
                <a:gd name="T51" fmla="*/ 167 h 382"/>
                <a:gd name="T52" fmla="*/ 150 w 196"/>
                <a:gd name="T53" fmla="*/ 163 h 382"/>
                <a:gd name="T54" fmla="*/ 152 w 196"/>
                <a:gd name="T55" fmla="*/ 142 h 382"/>
                <a:gd name="T56" fmla="*/ 153 w 196"/>
                <a:gd name="T57" fmla="*/ 123 h 382"/>
                <a:gd name="T58" fmla="*/ 164 w 196"/>
                <a:gd name="T59" fmla="*/ 123 h 382"/>
                <a:gd name="T60" fmla="*/ 164 w 196"/>
                <a:gd name="T61" fmla="*/ 128 h 382"/>
                <a:gd name="T62" fmla="*/ 163 w 196"/>
                <a:gd name="T63" fmla="*/ 183 h 382"/>
                <a:gd name="T64" fmla="*/ 164 w 196"/>
                <a:gd name="T65" fmla="*/ 244 h 382"/>
                <a:gd name="T66" fmla="*/ 152 w 196"/>
                <a:gd name="T67" fmla="*/ 244 h 382"/>
                <a:gd name="T68" fmla="*/ 151 w 196"/>
                <a:gd name="T69" fmla="*/ 226 h 382"/>
                <a:gd name="T70" fmla="*/ 149 w 196"/>
                <a:gd name="T71" fmla="*/ 202 h 382"/>
                <a:gd name="T72" fmla="*/ 141 w 196"/>
                <a:gd name="T73" fmla="*/ 195 h 382"/>
                <a:gd name="T74" fmla="*/ 102 w 196"/>
                <a:gd name="T75" fmla="*/ 192 h 382"/>
                <a:gd name="T76" fmla="*/ 69 w 196"/>
                <a:gd name="T77" fmla="*/ 193 h 382"/>
                <a:gd name="T78" fmla="*/ 68 w 196"/>
                <a:gd name="T79" fmla="*/ 271 h 382"/>
                <a:gd name="T80" fmla="*/ 69 w 196"/>
                <a:gd name="T81" fmla="*/ 345 h 382"/>
                <a:gd name="T82" fmla="*/ 126 w 196"/>
                <a:gd name="T83" fmla="*/ 348 h 382"/>
                <a:gd name="T84" fmla="*/ 158 w 196"/>
                <a:gd name="T85" fmla="*/ 346 h 382"/>
                <a:gd name="T86" fmla="*/ 175 w 196"/>
                <a:gd name="T87" fmla="*/ 339 h 382"/>
                <a:gd name="T88" fmla="*/ 179 w 196"/>
                <a:gd name="T89" fmla="*/ 317 h 382"/>
                <a:gd name="T90" fmla="*/ 185 w 196"/>
                <a:gd name="T91" fmla="*/ 282 h 382"/>
                <a:gd name="T92" fmla="*/ 196 w 196"/>
                <a:gd name="T93" fmla="*/ 282 h 382"/>
                <a:gd name="T94" fmla="*/ 192 w 196"/>
                <a:gd name="T95" fmla="*/ 378 h 382"/>
                <a:gd name="T96" fmla="*/ 155 w 196"/>
                <a:gd name="T97" fmla="*/ 382 h 382"/>
                <a:gd name="T98" fmla="*/ 3 w 196"/>
                <a:gd name="T99"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6" h="382">
                  <a:moveTo>
                    <a:pt x="3" y="382"/>
                  </a:moveTo>
                  <a:lnTo>
                    <a:pt x="3" y="382"/>
                  </a:lnTo>
                  <a:lnTo>
                    <a:pt x="3" y="356"/>
                  </a:lnTo>
                  <a:cubicBezTo>
                    <a:pt x="16" y="356"/>
                    <a:pt x="24" y="355"/>
                    <a:pt x="28" y="352"/>
                  </a:cubicBezTo>
                  <a:cubicBezTo>
                    <a:pt x="29" y="351"/>
                    <a:pt x="30" y="349"/>
                    <a:pt x="31" y="347"/>
                  </a:cubicBezTo>
                  <a:cubicBezTo>
                    <a:pt x="32" y="344"/>
                    <a:pt x="33" y="334"/>
                    <a:pt x="34" y="320"/>
                  </a:cubicBezTo>
                  <a:cubicBezTo>
                    <a:pt x="34" y="297"/>
                    <a:pt x="35" y="277"/>
                    <a:pt x="35" y="260"/>
                  </a:cubicBezTo>
                  <a:lnTo>
                    <a:pt x="35" y="126"/>
                  </a:lnTo>
                  <a:cubicBezTo>
                    <a:pt x="35" y="102"/>
                    <a:pt x="34" y="79"/>
                    <a:pt x="34" y="56"/>
                  </a:cubicBezTo>
                  <a:cubicBezTo>
                    <a:pt x="34" y="39"/>
                    <a:pt x="33" y="30"/>
                    <a:pt x="31" y="27"/>
                  </a:cubicBezTo>
                  <a:cubicBezTo>
                    <a:pt x="30" y="23"/>
                    <a:pt x="28" y="21"/>
                    <a:pt x="25" y="20"/>
                  </a:cubicBezTo>
                  <a:cubicBezTo>
                    <a:pt x="22" y="18"/>
                    <a:pt x="14" y="17"/>
                    <a:pt x="0" y="17"/>
                  </a:cubicBezTo>
                  <a:lnTo>
                    <a:pt x="0" y="0"/>
                  </a:lnTo>
                  <a:cubicBezTo>
                    <a:pt x="0" y="0"/>
                    <a:pt x="181" y="1"/>
                    <a:pt x="192" y="2"/>
                  </a:cubicBezTo>
                  <a:cubicBezTo>
                    <a:pt x="190" y="12"/>
                    <a:pt x="188" y="21"/>
                    <a:pt x="188" y="28"/>
                  </a:cubicBezTo>
                  <a:cubicBezTo>
                    <a:pt x="187" y="30"/>
                    <a:pt x="186" y="48"/>
                    <a:pt x="185" y="83"/>
                  </a:cubicBezTo>
                  <a:lnTo>
                    <a:pt x="173" y="83"/>
                  </a:lnTo>
                  <a:cubicBezTo>
                    <a:pt x="174" y="65"/>
                    <a:pt x="173" y="49"/>
                    <a:pt x="171" y="34"/>
                  </a:cubicBezTo>
                  <a:cubicBezTo>
                    <a:pt x="165" y="30"/>
                    <a:pt x="158" y="27"/>
                    <a:pt x="150" y="26"/>
                  </a:cubicBezTo>
                  <a:cubicBezTo>
                    <a:pt x="137" y="24"/>
                    <a:pt x="123" y="22"/>
                    <a:pt x="110" y="22"/>
                  </a:cubicBezTo>
                  <a:cubicBezTo>
                    <a:pt x="107" y="22"/>
                    <a:pt x="101" y="23"/>
                    <a:pt x="91" y="23"/>
                  </a:cubicBezTo>
                  <a:cubicBezTo>
                    <a:pt x="82" y="24"/>
                    <a:pt x="75" y="25"/>
                    <a:pt x="70" y="25"/>
                  </a:cubicBezTo>
                  <a:cubicBezTo>
                    <a:pt x="70" y="45"/>
                    <a:pt x="70" y="63"/>
                    <a:pt x="69" y="80"/>
                  </a:cubicBezTo>
                  <a:lnTo>
                    <a:pt x="69" y="169"/>
                  </a:lnTo>
                  <a:cubicBezTo>
                    <a:pt x="82" y="170"/>
                    <a:pt x="95" y="170"/>
                    <a:pt x="107" y="170"/>
                  </a:cubicBezTo>
                  <a:cubicBezTo>
                    <a:pt x="121" y="170"/>
                    <a:pt x="132" y="169"/>
                    <a:pt x="142" y="167"/>
                  </a:cubicBezTo>
                  <a:cubicBezTo>
                    <a:pt x="146" y="167"/>
                    <a:pt x="149" y="165"/>
                    <a:pt x="150" y="163"/>
                  </a:cubicBezTo>
                  <a:cubicBezTo>
                    <a:pt x="151" y="161"/>
                    <a:pt x="152" y="154"/>
                    <a:pt x="152" y="142"/>
                  </a:cubicBezTo>
                  <a:lnTo>
                    <a:pt x="153" y="123"/>
                  </a:lnTo>
                  <a:lnTo>
                    <a:pt x="164" y="123"/>
                  </a:lnTo>
                  <a:lnTo>
                    <a:pt x="164" y="128"/>
                  </a:lnTo>
                  <a:lnTo>
                    <a:pt x="163" y="183"/>
                  </a:lnTo>
                  <a:lnTo>
                    <a:pt x="164" y="244"/>
                  </a:lnTo>
                  <a:lnTo>
                    <a:pt x="152" y="244"/>
                  </a:lnTo>
                  <a:lnTo>
                    <a:pt x="151" y="226"/>
                  </a:lnTo>
                  <a:cubicBezTo>
                    <a:pt x="151" y="213"/>
                    <a:pt x="150" y="205"/>
                    <a:pt x="149" y="202"/>
                  </a:cubicBezTo>
                  <a:cubicBezTo>
                    <a:pt x="147" y="199"/>
                    <a:pt x="145" y="196"/>
                    <a:pt x="141" y="195"/>
                  </a:cubicBezTo>
                  <a:cubicBezTo>
                    <a:pt x="134" y="193"/>
                    <a:pt x="121" y="192"/>
                    <a:pt x="102" y="192"/>
                  </a:cubicBezTo>
                  <a:cubicBezTo>
                    <a:pt x="94" y="192"/>
                    <a:pt x="83" y="193"/>
                    <a:pt x="69" y="193"/>
                  </a:cubicBezTo>
                  <a:cubicBezTo>
                    <a:pt x="68" y="211"/>
                    <a:pt x="68" y="237"/>
                    <a:pt x="68" y="271"/>
                  </a:cubicBezTo>
                  <a:cubicBezTo>
                    <a:pt x="68" y="304"/>
                    <a:pt x="68" y="328"/>
                    <a:pt x="69" y="345"/>
                  </a:cubicBezTo>
                  <a:cubicBezTo>
                    <a:pt x="86" y="347"/>
                    <a:pt x="105" y="348"/>
                    <a:pt x="126" y="348"/>
                  </a:cubicBezTo>
                  <a:cubicBezTo>
                    <a:pt x="141" y="348"/>
                    <a:pt x="151" y="347"/>
                    <a:pt x="158" y="346"/>
                  </a:cubicBezTo>
                  <a:cubicBezTo>
                    <a:pt x="164" y="344"/>
                    <a:pt x="170" y="342"/>
                    <a:pt x="175" y="339"/>
                  </a:cubicBezTo>
                  <a:cubicBezTo>
                    <a:pt x="177" y="333"/>
                    <a:pt x="178" y="326"/>
                    <a:pt x="179" y="317"/>
                  </a:cubicBezTo>
                  <a:cubicBezTo>
                    <a:pt x="182" y="301"/>
                    <a:pt x="184" y="289"/>
                    <a:pt x="185" y="282"/>
                  </a:cubicBezTo>
                  <a:lnTo>
                    <a:pt x="196" y="282"/>
                  </a:lnTo>
                  <a:cubicBezTo>
                    <a:pt x="193" y="317"/>
                    <a:pt x="192" y="355"/>
                    <a:pt x="192" y="378"/>
                  </a:cubicBezTo>
                  <a:cubicBezTo>
                    <a:pt x="181" y="381"/>
                    <a:pt x="169" y="382"/>
                    <a:pt x="155" y="382"/>
                  </a:cubicBezTo>
                  <a:cubicBezTo>
                    <a:pt x="155" y="382"/>
                    <a:pt x="33" y="380"/>
                    <a:pt x="3" y="382"/>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3472" y="1117"/>
              <a:ext cx="131" cy="199"/>
            </a:xfrm>
            <a:custGeom>
              <a:avLst/>
              <a:gdLst>
                <a:gd name="T0" fmla="*/ 118 w 251"/>
                <a:gd name="T1" fmla="*/ 382 h 382"/>
                <a:gd name="T2" fmla="*/ 118 w 251"/>
                <a:gd name="T3" fmla="*/ 382 h 382"/>
                <a:gd name="T4" fmla="*/ 96 w 251"/>
                <a:gd name="T5" fmla="*/ 287 h 382"/>
                <a:gd name="T6" fmla="*/ 36 w 251"/>
                <a:gd name="T7" fmla="*/ 67 h 382"/>
                <a:gd name="T8" fmla="*/ 24 w 251"/>
                <a:gd name="T9" fmla="*/ 26 h 382"/>
                <a:gd name="T10" fmla="*/ 19 w 251"/>
                <a:gd name="T11" fmla="*/ 21 h 382"/>
                <a:gd name="T12" fmla="*/ 0 w 251"/>
                <a:gd name="T13" fmla="*/ 17 h 382"/>
                <a:gd name="T14" fmla="*/ 0 w 251"/>
                <a:gd name="T15" fmla="*/ 0 h 382"/>
                <a:gd name="T16" fmla="*/ 96 w 251"/>
                <a:gd name="T17" fmla="*/ 0 h 382"/>
                <a:gd name="T18" fmla="*/ 96 w 251"/>
                <a:gd name="T19" fmla="*/ 19 h 382"/>
                <a:gd name="T20" fmla="*/ 70 w 251"/>
                <a:gd name="T21" fmla="*/ 20 h 382"/>
                <a:gd name="T22" fmla="*/ 66 w 251"/>
                <a:gd name="T23" fmla="*/ 23 h 382"/>
                <a:gd name="T24" fmla="*/ 64 w 251"/>
                <a:gd name="T25" fmla="*/ 28 h 382"/>
                <a:gd name="T26" fmla="*/ 67 w 251"/>
                <a:gd name="T27" fmla="*/ 42 h 382"/>
                <a:gd name="T28" fmla="*/ 80 w 251"/>
                <a:gd name="T29" fmla="*/ 98 h 382"/>
                <a:gd name="T30" fmla="*/ 135 w 251"/>
                <a:gd name="T31" fmla="*/ 305 h 382"/>
                <a:gd name="T32" fmla="*/ 181 w 251"/>
                <a:gd name="T33" fmla="*/ 133 h 382"/>
                <a:gd name="T34" fmla="*/ 201 w 251"/>
                <a:gd name="T35" fmla="*/ 53 h 382"/>
                <a:gd name="T36" fmla="*/ 204 w 251"/>
                <a:gd name="T37" fmla="*/ 30 h 382"/>
                <a:gd name="T38" fmla="*/ 200 w 251"/>
                <a:gd name="T39" fmla="*/ 21 h 382"/>
                <a:gd name="T40" fmla="*/ 173 w 251"/>
                <a:gd name="T41" fmla="*/ 17 h 382"/>
                <a:gd name="T42" fmla="*/ 173 w 251"/>
                <a:gd name="T43" fmla="*/ 0 h 382"/>
                <a:gd name="T44" fmla="*/ 251 w 251"/>
                <a:gd name="T45" fmla="*/ 0 h 382"/>
                <a:gd name="T46" fmla="*/ 251 w 251"/>
                <a:gd name="T47" fmla="*/ 17 h 382"/>
                <a:gd name="T48" fmla="*/ 235 w 251"/>
                <a:gd name="T49" fmla="*/ 19 h 382"/>
                <a:gd name="T50" fmla="*/ 230 w 251"/>
                <a:gd name="T51" fmla="*/ 27 h 382"/>
                <a:gd name="T52" fmla="*/ 217 w 251"/>
                <a:gd name="T53" fmla="*/ 69 h 382"/>
                <a:gd name="T54" fmla="*/ 162 w 251"/>
                <a:gd name="T55" fmla="*/ 271 h 382"/>
                <a:gd name="T56" fmla="*/ 148 w 251"/>
                <a:gd name="T57" fmla="*/ 322 h 382"/>
                <a:gd name="T58" fmla="*/ 141 w 251"/>
                <a:gd name="T59" fmla="*/ 349 h 382"/>
                <a:gd name="T60" fmla="*/ 135 w 251"/>
                <a:gd name="T61" fmla="*/ 382 h 382"/>
                <a:gd name="T62" fmla="*/ 118 w 251"/>
                <a:gd name="T6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 h="382">
                  <a:moveTo>
                    <a:pt x="118" y="382"/>
                  </a:moveTo>
                  <a:lnTo>
                    <a:pt x="118" y="382"/>
                  </a:lnTo>
                  <a:cubicBezTo>
                    <a:pt x="114" y="366"/>
                    <a:pt x="107" y="331"/>
                    <a:pt x="96" y="287"/>
                  </a:cubicBezTo>
                  <a:lnTo>
                    <a:pt x="36" y="67"/>
                  </a:lnTo>
                  <a:cubicBezTo>
                    <a:pt x="29" y="43"/>
                    <a:pt x="25" y="30"/>
                    <a:pt x="24" y="26"/>
                  </a:cubicBezTo>
                  <a:cubicBezTo>
                    <a:pt x="23" y="24"/>
                    <a:pt x="21" y="22"/>
                    <a:pt x="19" y="21"/>
                  </a:cubicBezTo>
                  <a:cubicBezTo>
                    <a:pt x="17" y="19"/>
                    <a:pt x="10" y="18"/>
                    <a:pt x="0" y="17"/>
                  </a:cubicBezTo>
                  <a:lnTo>
                    <a:pt x="0" y="0"/>
                  </a:lnTo>
                  <a:cubicBezTo>
                    <a:pt x="21" y="1"/>
                    <a:pt x="73" y="1"/>
                    <a:pt x="96" y="0"/>
                  </a:cubicBezTo>
                  <a:lnTo>
                    <a:pt x="96" y="19"/>
                  </a:lnTo>
                  <a:cubicBezTo>
                    <a:pt x="81" y="19"/>
                    <a:pt x="73" y="19"/>
                    <a:pt x="70" y="20"/>
                  </a:cubicBezTo>
                  <a:cubicBezTo>
                    <a:pt x="68" y="21"/>
                    <a:pt x="67" y="22"/>
                    <a:pt x="66" y="23"/>
                  </a:cubicBezTo>
                  <a:cubicBezTo>
                    <a:pt x="65" y="25"/>
                    <a:pt x="64" y="26"/>
                    <a:pt x="64" y="28"/>
                  </a:cubicBezTo>
                  <a:cubicBezTo>
                    <a:pt x="64" y="30"/>
                    <a:pt x="65" y="35"/>
                    <a:pt x="67" y="42"/>
                  </a:cubicBezTo>
                  <a:cubicBezTo>
                    <a:pt x="72" y="65"/>
                    <a:pt x="76" y="84"/>
                    <a:pt x="80" y="98"/>
                  </a:cubicBezTo>
                  <a:lnTo>
                    <a:pt x="135" y="305"/>
                  </a:lnTo>
                  <a:lnTo>
                    <a:pt x="181" y="133"/>
                  </a:lnTo>
                  <a:cubicBezTo>
                    <a:pt x="188" y="109"/>
                    <a:pt x="195" y="82"/>
                    <a:pt x="201" y="53"/>
                  </a:cubicBezTo>
                  <a:cubicBezTo>
                    <a:pt x="203" y="40"/>
                    <a:pt x="204" y="33"/>
                    <a:pt x="204" y="30"/>
                  </a:cubicBezTo>
                  <a:cubicBezTo>
                    <a:pt x="204" y="25"/>
                    <a:pt x="203" y="23"/>
                    <a:pt x="200" y="21"/>
                  </a:cubicBezTo>
                  <a:cubicBezTo>
                    <a:pt x="198" y="20"/>
                    <a:pt x="189" y="19"/>
                    <a:pt x="173" y="17"/>
                  </a:cubicBezTo>
                  <a:lnTo>
                    <a:pt x="173" y="0"/>
                  </a:lnTo>
                  <a:cubicBezTo>
                    <a:pt x="191" y="1"/>
                    <a:pt x="235" y="1"/>
                    <a:pt x="251" y="0"/>
                  </a:cubicBezTo>
                  <a:lnTo>
                    <a:pt x="251" y="17"/>
                  </a:lnTo>
                  <a:cubicBezTo>
                    <a:pt x="242" y="17"/>
                    <a:pt x="236" y="18"/>
                    <a:pt x="235" y="19"/>
                  </a:cubicBezTo>
                  <a:cubicBezTo>
                    <a:pt x="233" y="21"/>
                    <a:pt x="231" y="23"/>
                    <a:pt x="230" y="27"/>
                  </a:cubicBezTo>
                  <a:cubicBezTo>
                    <a:pt x="229" y="29"/>
                    <a:pt x="224" y="44"/>
                    <a:pt x="217" y="69"/>
                  </a:cubicBezTo>
                  <a:lnTo>
                    <a:pt x="162" y="271"/>
                  </a:lnTo>
                  <a:lnTo>
                    <a:pt x="148" y="322"/>
                  </a:lnTo>
                  <a:cubicBezTo>
                    <a:pt x="145" y="333"/>
                    <a:pt x="143" y="342"/>
                    <a:pt x="141" y="349"/>
                  </a:cubicBezTo>
                  <a:cubicBezTo>
                    <a:pt x="139" y="357"/>
                    <a:pt x="138" y="372"/>
                    <a:pt x="135" y="382"/>
                  </a:cubicBezTo>
                  <a:lnTo>
                    <a:pt x="118" y="382"/>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3413" y="1117"/>
              <a:ext cx="55" cy="199"/>
            </a:xfrm>
            <a:custGeom>
              <a:avLst/>
              <a:gdLst>
                <a:gd name="T0" fmla="*/ 104 w 104"/>
                <a:gd name="T1" fmla="*/ 356 h 382"/>
                <a:gd name="T2" fmla="*/ 104 w 104"/>
                <a:gd name="T3" fmla="*/ 356 h 382"/>
                <a:gd name="T4" fmla="*/ 104 w 104"/>
                <a:gd name="T5" fmla="*/ 382 h 382"/>
                <a:gd name="T6" fmla="*/ 0 w 104"/>
                <a:gd name="T7" fmla="*/ 382 h 382"/>
                <a:gd name="T8" fmla="*/ 0 w 104"/>
                <a:gd name="T9" fmla="*/ 356 h 382"/>
                <a:gd name="T10" fmla="*/ 26 w 104"/>
                <a:gd name="T11" fmla="*/ 353 h 382"/>
                <a:gd name="T12" fmla="*/ 32 w 104"/>
                <a:gd name="T13" fmla="*/ 347 h 382"/>
                <a:gd name="T14" fmla="*/ 35 w 104"/>
                <a:gd name="T15" fmla="*/ 322 h 382"/>
                <a:gd name="T16" fmla="*/ 35 w 104"/>
                <a:gd name="T17" fmla="*/ 247 h 382"/>
                <a:gd name="T18" fmla="*/ 35 w 104"/>
                <a:gd name="T19" fmla="*/ 126 h 382"/>
                <a:gd name="T20" fmla="*/ 35 w 104"/>
                <a:gd name="T21" fmla="*/ 56 h 382"/>
                <a:gd name="T22" fmla="*/ 32 w 104"/>
                <a:gd name="T23" fmla="*/ 27 h 382"/>
                <a:gd name="T24" fmla="*/ 26 w 104"/>
                <a:gd name="T25" fmla="*/ 20 h 382"/>
                <a:gd name="T26" fmla="*/ 0 w 104"/>
                <a:gd name="T27" fmla="*/ 17 h 382"/>
                <a:gd name="T28" fmla="*/ 0 w 104"/>
                <a:gd name="T29" fmla="*/ 0 h 382"/>
                <a:gd name="T30" fmla="*/ 104 w 104"/>
                <a:gd name="T31" fmla="*/ 0 h 382"/>
                <a:gd name="T32" fmla="*/ 104 w 104"/>
                <a:gd name="T33" fmla="*/ 17 h 382"/>
                <a:gd name="T34" fmla="*/ 79 w 104"/>
                <a:gd name="T35" fmla="*/ 20 h 382"/>
                <a:gd name="T36" fmla="*/ 72 w 104"/>
                <a:gd name="T37" fmla="*/ 26 h 382"/>
                <a:gd name="T38" fmla="*/ 70 w 104"/>
                <a:gd name="T39" fmla="*/ 51 h 382"/>
                <a:gd name="T40" fmla="*/ 69 w 104"/>
                <a:gd name="T41" fmla="*/ 126 h 382"/>
                <a:gd name="T42" fmla="*/ 69 w 104"/>
                <a:gd name="T43" fmla="*/ 247 h 382"/>
                <a:gd name="T44" fmla="*/ 70 w 104"/>
                <a:gd name="T45" fmla="*/ 317 h 382"/>
                <a:gd name="T46" fmla="*/ 72 w 104"/>
                <a:gd name="T47" fmla="*/ 346 h 382"/>
                <a:gd name="T48" fmla="*/ 79 w 104"/>
                <a:gd name="T49" fmla="*/ 353 h 382"/>
                <a:gd name="T50" fmla="*/ 104 w 104"/>
                <a:gd name="T51" fmla="*/ 35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382">
                  <a:moveTo>
                    <a:pt x="104" y="356"/>
                  </a:moveTo>
                  <a:lnTo>
                    <a:pt x="104" y="356"/>
                  </a:lnTo>
                  <a:lnTo>
                    <a:pt x="104" y="382"/>
                  </a:lnTo>
                  <a:cubicBezTo>
                    <a:pt x="79" y="380"/>
                    <a:pt x="0" y="382"/>
                    <a:pt x="0" y="382"/>
                  </a:cubicBezTo>
                  <a:lnTo>
                    <a:pt x="0" y="356"/>
                  </a:lnTo>
                  <a:cubicBezTo>
                    <a:pt x="14" y="356"/>
                    <a:pt x="23" y="355"/>
                    <a:pt x="26" y="353"/>
                  </a:cubicBezTo>
                  <a:cubicBezTo>
                    <a:pt x="29" y="352"/>
                    <a:pt x="31" y="350"/>
                    <a:pt x="32" y="347"/>
                  </a:cubicBezTo>
                  <a:cubicBezTo>
                    <a:pt x="33" y="344"/>
                    <a:pt x="34" y="335"/>
                    <a:pt x="35" y="322"/>
                  </a:cubicBezTo>
                  <a:cubicBezTo>
                    <a:pt x="35" y="318"/>
                    <a:pt x="35" y="293"/>
                    <a:pt x="35" y="247"/>
                  </a:cubicBezTo>
                  <a:lnTo>
                    <a:pt x="35" y="126"/>
                  </a:lnTo>
                  <a:cubicBezTo>
                    <a:pt x="35" y="102"/>
                    <a:pt x="35" y="79"/>
                    <a:pt x="35" y="56"/>
                  </a:cubicBezTo>
                  <a:cubicBezTo>
                    <a:pt x="34" y="39"/>
                    <a:pt x="34" y="30"/>
                    <a:pt x="32" y="27"/>
                  </a:cubicBezTo>
                  <a:cubicBezTo>
                    <a:pt x="31" y="23"/>
                    <a:pt x="29" y="21"/>
                    <a:pt x="26" y="20"/>
                  </a:cubicBezTo>
                  <a:cubicBezTo>
                    <a:pt x="23" y="18"/>
                    <a:pt x="14" y="17"/>
                    <a:pt x="0" y="17"/>
                  </a:cubicBezTo>
                  <a:lnTo>
                    <a:pt x="0" y="0"/>
                  </a:lnTo>
                  <a:cubicBezTo>
                    <a:pt x="23" y="1"/>
                    <a:pt x="81" y="1"/>
                    <a:pt x="104" y="0"/>
                  </a:cubicBezTo>
                  <a:lnTo>
                    <a:pt x="104" y="17"/>
                  </a:lnTo>
                  <a:cubicBezTo>
                    <a:pt x="90" y="17"/>
                    <a:pt x="82" y="18"/>
                    <a:pt x="79" y="20"/>
                  </a:cubicBezTo>
                  <a:cubicBezTo>
                    <a:pt x="76" y="21"/>
                    <a:pt x="74" y="23"/>
                    <a:pt x="72" y="26"/>
                  </a:cubicBezTo>
                  <a:cubicBezTo>
                    <a:pt x="71" y="29"/>
                    <a:pt x="70" y="38"/>
                    <a:pt x="70" y="51"/>
                  </a:cubicBezTo>
                  <a:cubicBezTo>
                    <a:pt x="70" y="55"/>
                    <a:pt x="69" y="80"/>
                    <a:pt x="69" y="126"/>
                  </a:cubicBezTo>
                  <a:lnTo>
                    <a:pt x="69" y="247"/>
                  </a:lnTo>
                  <a:cubicBezTo>
                    <a:pt x="69" y="271"/>
                    <a:pt x="69" y="294"/>
                    <a:pt x="70" y="317"/>
                  </a:cubicBezTo>
                  <a:cubicBezTo>
                    <a:pt x="70" y="333"/>
                    <a:pt x="71" y="343"/>
                    <a:pt x="72" y="346"/>
                  </a:cubicBezTo>
                  <a:cubicBezTo>
                    <a:pt x="73" y="350"/>
                    <a:pt x="76" y="352"/>
                    <a:pt x="79" y="353"/>
                  </a:cubicBezTo>
                  <a:cubicBezTo>
                    <a:pt x="82" y="355"/>
                    <a:pt x="90" y="356"/>
                    <a:pt x="104" y="356"/>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3"/>
            <p:cNvSpPr>
              <a:spLocks/>
            </p:cNvSpPr>
            <p:nvPr/>
          </p:nvSpPr>
          <p:spPr bwMode="auto">
            <a:xfrm>
              <a:off x="3263" y="1117"/>
              <a:ext cx="146" cy="199"/>
            </a:xfrm>
            <a:custGeom>
              <a:avLst/>
              <a:gdLst>
                <a:gd name="T0" fmla="*/ 2 w 279"/>
                <a:gd name="T1" fmla="*/ 382 h 382"/>
                <a:gd name="T2" fmla="*/ 2 w 279"/>
                <a:gd name="T3" fmla="*/ 382 h 382"/>
                <a:gd name="T4" fmla="*/ 2 w 279"/>
                <a:gd name="T5" fmla="*/ 356 h 382"/>
                <a:gd name="T6" fmla="*/ 26 w 279"/>
                <a:gd name="T7" fmla="*/ 352 h 382"/>
                <a:gd name="T8" fmla="*/ 29 w 279"/>
                <a:gd name="T9" fmla="*/ 347 h 382"/>
                <a:gd name="T10" fmla="*/ 32 w 279"/>
                <a:gd name="T11" fmla="*/ 320 h 382"/>
                <a:gd name="T12" fmla="*/ 33 w 279"/>
                <a:gd name="T13" fmla="*/ 260 h 382"/>
                <a:gd name="T14" fmla="*/ 33 w 279"/>
                <a:gd name="T15" fmla="*/ 46 h 382"/>
                <a:gd name="T16" fmla="*/ 32 w 279"/>
                <a:gd name="T17" fmla="*/ 35 h 382"/>
                <a:gd name="T18" fmla="*/ 26 w 279"/>
                <a:gd name="T19" fmla="*/ 23 h 382"/>
                <a:gd name="T20" fmla="*/ 18 w 279"/>
                <a:gd name="T21" fmla="*/ 18 h 382"/>
                <a:gd name="T22" fmla="*/ 0 w 279"/>
                <a:gd name="T23" fmla="*/ 17 h 382"/>
                <a:gd name="T24" fmla="*/ 0 w 279"/>
                <a:gd name="T25" fmla="*/ 0 h 382"/>
                <a:gd name="T26" fmla="*/ 63 w 279"/>
                <a:gd name="T27" fmla="*/ 0 h 382"/>
                <a:gd name="T28" fmla="*/ 85 w 279"/>
                <a:gd name="T29" fmla="*/ 43 h 382"/>
                <a:gd name="T30" fmla="*/ 121 w 279"/>
                <a:gd name="T31" fmla="*/ 110 h 382"/>
                <a:gd name="T32" fmla="*/ 175 w 279"/>
                <a:gd name="T33" fmla="*/ 205 h 382"/>
                <a:gd name="T34" fmla="*/ 216 w 279"/>
                <a:gd name="T35" fmla="*/ 277 h 382"/>
                <a:gd name="T36" fmla="*/ 232 w 279"/>
                <a:gd name="T37" fmla="*/ 305 h 382"/>
                <a:gd name="T38" fmla="*/ 232 w 279"/>
                <a:gd name="T39" fmla="*/ 113 h 382"/>
                <a:gd name="T40" fmla="*/ 231 w 279"/>
                <a:gd name="T41" fmla="*/ 53 h 382"/>
                <a:gd name="T42" fmla="*/ 229 w 279"/>
                <a:gd name="T43" fmla="*/ 25 h 382"/>
                <a:gd name="T44" fmla="*/ 225 w 279"/>
                <a:gd name="T45" fmla="*/ 21 h 382"/>
                <a:gd name="T46" fmla="*/ 201 w 279"/>
                <a:gd name="T47" fmla="*/ 17 h 382"/>
                <a:gd name="T48" fmla="*/ 201 w 279"/>
                <a:gd name="T49" fmla="*/ 0 h 382"/>
                <a:gd name="T50" fmla="*/ 279 w 279"/>
                <a:gd name="T51" fmla="*/ 0 h 382"/>
                <a:gd name="T52" fmla="*/ 279 w 279"/>
                <a:gd name="T53" fmla="*/ 17 h 382"/>
                <a:gd name="T54" fmla="*/ 255 w 279"/>
                <a:gd name="T55" fmla="*/ 21 h 382"/>
                <a:gd name="T56" fmla="*/ 252 w 279"/>
                <a:gd name="T57" fmla="*/ 26 h 382"/>
                <a:gd name="T58" fmla="*/ 249 w 279"/>
                <a:gd name="T59" fmla="*/ 53 h 382"/>
                <a:gd name="T60" fmla="*/ 248 w 279"/>
                <a:gd name="T61" fmla="*/ 113 h 382"/>
                <a:gd name="T62" fmla="*/ 248 w 279"/>
                <a:gd name="T63" fmla="*/ 239 h 382"/>
                <a:gd name="T64" fmla="*/ 249 w 279"/>
                <a:gd name="T65" fmla="*/ 382 h 382"/>
                <a:gd name="T66" fmla="*/ 231 w 279"/>
                <a:gd name="T67" fmla="*/ 374 h 382"/>
                <a:gd name="T68" fmla="*/ 227 w 279"/>
                <a:gd name="T69" fmla="*/ 373 h 382"/>
                <a:gd name="T70" fmla="*/ 225 w 279"/>
                <a:gd name="T71" fmla="*/ 371 h 382"/>
                <a:gd name="T72" fmla="*/ 218 w 279"/>
                <a:gd name="T73" fmla="*/ 361 h 382"/>
                <a:gd name="T74" fmla="*/ 197 w 279"/>
                <a:gd name="T75" fmla="*/ 324 h 382"/>
                <a:gd name="T76" fmla="*/ 174 w 279"/>
                <a:gd name="T77" fmla="*/ 281 h 382"/>
                <a:gd name="T78" fmla="*/ 49 w 279"/>
                <a:gd name="T79" fmla="*/ 59 h 382"/>
                <a:gd name="T80" fmla="*/ 49 w 279"/>
                <a:gd name="T81" fmla="*/ 260 h 382"/>
                <a:gd name="T82" fmla="*/ 50 w 279"/>
                <a:gd name="T83" fmla="*/ 320 h 382"/>
                <a:gd name="T84" fmla="*/ 52 w 279"/>
                <a:gd name="T85" fmla="*/ 347 h 382"/>
                <a:gd name="T86" fmla="*/ 56 w 279"/>
                <a:gd name="T87" fmla="*/ 352 h 382"/>
                <a:gd name="T88" fmla="*/ 80 w 279"/>
                <a:gd name="T89" fmla="*/ 356 h 382"/>
                <a:gd name="T90" fmla="*/ 80 w 279"/>
                <a:gd name="T91" fmla="*/ 382 h 382"/>
                <a:gd name="T92" fmla="*/ 2 w 279"/>
                <a:gd name="T93"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9" h="382">
                  <a:moveTo>
                    <a:pt x="2" y="382"/>
                  </a:moveTo>
                  <a:lnTo>
                    <a:pt x="2" y="382"/>
                  </a:lnTo>
                  <a:lnTo>
                    <a:pt x="2" y="356"/>
                  </a:lnTo>
                  <a:cubicBezTo>
                    <a:pt x="14" y="356"/>
                    <a:pt x="22" y="355"/>
                    <a:pt x="26" y="352"/>
                  </a:cubicBezTo>
                  <a:cubicBezTo>
                    <a:pt x="28" y="351"/>
                    <a:pt x="29" y="349"/>
                    <a:pt x="29" y="347"/>
                  </a:cubicBezTo>
                  <a:cubicBezTo>
                    <a:pt x="31" y="344"/>
                    <a:pt x="31" y="334"/>
                    <a:pt x="32" y="320"/>
                  </a:cubicBezTo>
                  <a:cubicBezTo>
                    <a:pt x="33" y="297"/>
                    <a:pt x="33" y="277"/>
                    <a:pt x="33" y="260"/>
                  </a:cubicBezTo>
                  <a:lnTo>
                    <a:pt x="33" y="46"/>
                  </a:lnTo>
                  <a:cubicBezTo>
                    <a:pt x="33" y="40"/>
                    <a:pt x="33" y="36"/>
                    <a:pt x="32" y="35"/>
                  </a:cubicBezTo>
                  <a:cubicBezTo>
                    <a:pt x="31" y="32"/>
                    <a:pt x="29" y="28"/>
                    <a:pt x="26" y="23"/>
                  </a:cubicBezTo>
                  <a:cubicBezTo>
                    <a:pt x="24" y="21"/>
                    <a:pt x="21" y="19"/>
                    <a:pt x="18" y="18"/>
                  </a:cubicBezTo>
                  <a:cubicBezTo>
                    <a:pt x="16" y="17"/>
                    <a:pt x="10" y="17"/>
                    <a:pt x="0" y="17"/>
                  </a:cubicBezTo>
                  <a:lnTo>
                    <a:pt x="0" y="0"/>
                  </a:lnTo>
                  <a:cubicBezTo>
                    <a:pt x="20" y="1"/>
                    <a:pt x="54" y="1"/>
                    <a:pt x="63" y="0"/>
                  </a:cubicBezTo>
                  <a:cubicBezTo>
                    <a:pt x="73" y="19"/>
                    <a:pt x="80" y="34"/>
                    <a:pt x="85" y="43"/>
                  </a:cubicBezTo>
                  <a:lnTo>
                    <a:pt x="121" y="110"/>
                  </a:lnTo>
                  <a:lnTo>
                    <a:pt x="175" y="205"/>
                  </a:lnTo>
                  <a:cubicBezTo>
                    <a:pt x="192" y="236"/>
                    <a:pt x="205" y="260"/>
                    <a:pt x="216" y="277"/>
                  </a:cubicBezTo>
                  <a:cubicBezTo>
                    <a:pt x="222" y="289"/>
                    <a:pt x="228" y="298"/>
                    <a:pt x="232" y="305"/>
                  </a:cubicBezTo>
                  <a:lnTo>
                    <a:pt x="232" y="113"/>
                  </a:lnTo>
                  <a:cubicBezTo>
                    <a:pt x="232" y="96"/>
                    <a:pt x="232" y="76"/>
                    <a:pt x="231" y="53"/>
                  </a:cubicBezTo>
                  <a:cubicBezTo>
                    <a:pt x="230" y="38"/>
                    <a:pt x="230" y="29"/>
                    <a:pt x="229" y="25"/>
                  </a:cubicBezTo>
                  <a:cubicBezTo>
                    <a:pt x="228" y="23"/>
                    <a:pt x="227" y="22"/>
                    <a:pt x="225" y="21"/>
                  </a:cubicBezTo>
                  <a:cubicBezTo>
                    <a:pt x="221" y="18"/>
                    <a:pt x="213" y="17"/>
                    <a:pt x="201" y="17"/>
                  </a:cubicBezTo>
                  <a:lnTo>
                    <a:pt x="201" y="0"/>
                  </a:lnTo>
                  <a:cubicBezTo>
                    <a:pt x="215" y="1"/>
                    <a:pt x="268" y="1"/>
                    <a:pt x="279" y="0"/>
                  </a:cubicBezTo>
                  <a:lnTo>
                    <a:pt x="279" y="17"/>
                  </a:lnTo>
                  <a:cubicBezTo>
                    <a:pt x="267" y="17"/>
                    <a:pt x="259" y="18"/>
                    <a:pt x="255" y="21"/>
                  </a:cubicBezTo>
                  <a:cubicBezTo>
                    <a:pt x="254" y="22"/>
                    <a:pt x="252" y="23"/>
                    <a:pt x="252" y="26"/>
                  </a:cubicBezTo>
                  <a:cubicBezTo>
                    <a:pt x="251" y="29"/>
                    <a:pt x="250" y="38"/>
                    <a:pt x="249" y="53"/>
                  </a:cubicBezTo>
                  <a:cubicBezTo>
                    <a:pt x="249" y="76"/>
                    <a:pt x="248" y="96"/>
                    <a:pt x="248" y="113"/>
                  </a:cubicBezTo>
                  <a:lnTo>
                    <a:pt x="248" y="239"/>
                  </a:lnTo>
                  <a:cubicBezTo>
                    <a:pt x="248" y="265"/>
                    <a:pt x="249" y="312"/>
                    <a:pt x="249" y="382"/>
                  </a:cubicBezTo>
                  <a:lnTo>
                    <a:pt x="231" y="374"/>
                  </a:lnTo>
                  <a:lnTo>
                    <a:pt x="227" y="373"/>
                  </a:lnTo>
                  <a:cubicBezTo>
                    <a:pt x="226" y="373"/>
                    <a:pt x="225" y="372"/>
                    <a:pt x="225" y="371"/>
                  </a:cubicBezTo>
                  <a:cubicBezTo>
                    <a:pt x="224" y="370"/>
                    <a:pt x="222" y="367"/>
                    <a:pt x="218" y="361"/>
                  </a:cubicBezTo>
                  <a:cubicBezTo>
                    <a:pt x="208" y="344"/>
                    <a:pt x="201" y="332"/>
                    <a:pt x="197" y="324"/>
                  </a:cubicBezTo>
                  <a:lnTo>
                    <a:pt x="174" y="281"/>
                  </a:lnTo>
                  <a:lnTo>
                    <a:pt x="49" y="59"/>
                  </a:lnTo>
                  <a:lnTo>
                    <a:pt x="49" y="260"/>
                  </a:lnTo>
                  <a:cubicBezTo>
                    <a:pt x="49" y="277"/>
                    <a:pt x="49" y="297"/>
                    <a:pt x="50" y="320"/>
                  </a:cubicBezTo>
                  <a:cubicBezTo>
                    <a:pt x="50" y="335"/>
                    <a:pt x="51" y="344"/>
                    <a:pt x="52" y="347"/>
                  </a:cubicBezTo>
                  <a:cubicBezTo>
                    <a:pt x="53" y="350"/>
                    <a:pt x="54" y="351"/>
                    <a:pt x="56" y="352"/>
                  </a:cubicBezTo>
                  <a:cubicBezTo>
                    <a:pt x="60" y="355"/>
                    <a:pt x="68" y="356"/>
                    <a:pt x="80" y="356"/>
                  </a:cubicBezTo>
                  <a:lnTo>
                    <a:pt x="80" y="382"/>
                  </a:lnTo>
                  <a:cubicBezTo>
                    <a:pt x="70" y="380"/>
                    <a:pt x="18" y="380"/>
                    <a:pt x="2" y="382"/>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p:cNvSpPr>
            <p:nvPr/>
          </p:nvSpPr>
          <p:spPr bwMode="auto">
            <a:xfrm>
              <a:off x="3119" y="1117"/>
              <a:ext cx="141" cy="198"/>
            </a:xfrm>
            <a:custGeom>
              <a:avLst/>
              <a:gdLst>
                <a:gd name="T0" fmla="*/ 0 w 269"/>
                <a:gd name="T1" fmla="*/ 17 h 380"/>
                <a:gd name="T2" fmla="*/ 0 w 269"/>
                <a:gd name="T3" fmla="*/ 17 h 380"/>
                <a:gd name="T4" fmla="*/ 0 w 269"/>
                <a:gd name="T5" fmla="*/ 0 h 380"/>
                <a:gd name="T6" fmla="*/ 103 w 269"/>
                <a:gd name="T7" fmla="*/ 0 h 380"/>
                <a:gd name="T8" fmla="*/ 103 w 269"/>
                <a:gd name="T9" fmla="*/ 17 h 380"/>
                <a:gd name="T10" fmla="*/ 78 w 269"/>
                <a:gd name="T11" fmla="*/ 20 h 380"/>
                <a:gd name="T12" fmla="*/ 72 w 269"/>
                <a:gd name="T13" fmla="*/ 26 h 380"/>
                <a:gd name="T14" fmla="*/ 69 w 269"/>
                <a:gd name="T15" fmla="*/ 51 h 380"/>
                <a:gd name="T16" fmla="*/ 68 w 269"/>
                <a:gd name="T17" fmla="*/ 126 h 380"/>
                <a:gd name="T18" fmla="*/ 68 w 269"/>
                <a:gd name="T19" fmla="*/ 223 h 380"/>
                <a:gd name="T20" fmla="*/ 73 w 269"/>
                <a:gd name="T21" fmla="*/ 297 h 380"/>
                <a:gd name="T22" fmla="*/ 89 w 269"/>
                <a:gd name="T23" fmla="*/ 327 h 380"/>
                <a:gd name="T24" fmla="*/ 110 w 269"/>
                <a:gd name="T25" fmla="*/ 341 h 380"/>
                <a:gd name="T26" fmla="*/ 141 w 269"/>
                <a:gd name="T27" fmla="*/ 347 h 380"/>
                <a:gd name="T28" fmla="*/ 176 w 269"/>
                <a:gd name="T29" fmla="*/ 340 h 380"/>
                <a:gd name="T30" fmla="*/ 199 w 269"/>
                <a:gd name="T31" fmla="*/ 322 h 380"/>
                <a:gd name="T32" fmla="*/ 211 w 269"/>
                <a:gd name="T33" fmla="*/ 299 h 380"/>
                <a:gd name="T34" fmla="*/ 216 w 269"/>
                <a:gd name="T35" fmla="*/ 263 h 380"/>
                <a:gd name="T36" fmla="*/ 218 w 269"/>
                <a:gd name="T37" fmla="*/ 207 h 380"/>
                <a:gd name="T38" fmla="*/ 218 w 269"/>
                <a:gd name="T39" fmla="*/ 126 h 380"/>
                <a:gd name="T40" fmla="*/ 217 w 269"/>
                <a:gd name="T41" fmla="*/ 56 h 380"/>
                <a:gd name="T42" fmla="*/ 215 w 269"/>
                <a:gd name="T43" fmla="*/ 27 h 380"/>
                <a:gd name="T44" fmla="*/ 208 w 269"/>
                <a:gd name="T45" fmla="*/ 20 h 380"/>
                <a:gd name="T46" fmla="*/ 183 w 269"/>
                <a:gd name="T47" fmla="*/ 17 h 380"/>
                <a:gd name="T48" fmla="*/ 183 w 269"/>
                <a:gd name="T49" fmla="*/ 0 h 380"/>
                <a:gd name="T50" fmla="*/ 269 w 269"/>
                <a:gd name="T51" fmla="*/ 0 h 380"/>
                <a:gd name="T52" fmla="*/ 269 w 269"/>
                <a:gd name="T53" fmla="*/ 17 h 380"/>
                <a:gd name="T54" fmla="*/ 244 w 269"/>
                <a:gd name="T55" fmla="*/ 20 h 380"/>
                <a:gd name="T56" fmla="*/ 237 w 269"/>
                <a:gd name="T57" fmla="*/ 26 h 380"/>
                <a:gd name="T58" fmla="*/ 235 w 269"/>
                <a:gd name="T59" fmla="*/ 51 h 380"/>
                <a:gd name="T60" fmla="*/ 234 w 269"/>
                <a:gd name="T61" fmla="*/ 126 h 380"/>
                <a:gd name="T62" fmla="*/ 234 w 269"/>
                <a:gd name="T63" fmla="*/ 214 h 380"/>
                <a:gd name="T64" fmla="*/ 228 w 269"/>
                <a:gd name="T65" fmla="*/ 304 h 380"/>
                <a:gd name="T66" fmla="*/ 206 w 269"/>
                <a:gd name="T67" fmla="*/ 350 h 380"/>
                <a:gd name="T68" fmla="*/ 174 w 269"/>
                <a:gd name="T69" fmla="*/ 372 h 380"/>
                <a:gd name="T70" fmla="*/ 132 w 269"/>
                <a:gd name="T71" fmla="*/ 380 h 380"/>
                <a:gd name="T72" fmla="*/ 85 w 269"/>
                <a:gd name="T73" fmla="*/ 371 h 380"/>
                <a:gd name="T74" fmla="*/ 55 w 269"/>
                <a:gd name="T75" fmla="*/ 346 h 380"/>
                <a:gd name="T76" fmla="*/ 40 w 269"/>
                <a:gd name="T77" fmla="*/ 314 h 380"/>
                <a:gd name="T78" fmla="*/ 35 w 269"/>
                <a:gd name="T79" fmla="*/ 242 h 380"/>
                <a:gd name="T80" fmla="*/ 35 w 269"/>
                <a:gd name="T81" fmla="*/ 126 h 380"/>
                <a:gd name="T82" fmla="*/ 35 w 269"/>
                <a:gd name="T83" fmla="*/ 56 h 380"/>
                <a:gd name="T84" fmla="*/ 32 w 269"/>
                <a:gd name="T85" fmla="*/ 27 h 380"/>
                <a:gd name="T86" fmla="*/ 26 w 269"/>
                <a:gd name="T87" fmla="*/ 20 h 380"/>
                <a:gd name="T88" fmla="*/ 0 w 269"/>
                <a:gd name="T89" fmla="*/ 1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9" h="380">
                  <a:moveTo>
                    <a:pt x="0" y="17"/>
                  </a:moveTo>
                  <a:lnTo>
                    <a:pt x="0" y="17"/>
                  </a:lnTo>
                  <a:lnTo>
                    <a:pt x="0" y="0"/>
                  </a:lnTo>
                  <a:cubicBezTo>
                    <a:pt x="19" y="1"/>
                    <a:pt x="87" y="1"/>
                    <a:pt x="103" y="0"/>
                  </a:cubicBezTo>
                  <a:lnTo>
                    <a:pt x="103" y="17"/>
                  </a:lnTo>
                  <a:cubicBezTo>
                    <a:pt x="90" y="17"/>
                    <a:pt x="81" y="18"/>
                    <a:pt x="78" y="20"/>
                  </a:cubicBezTo>
                  <a:cubicBezTo>
                    <a:pt x="75" y="21"/>
                    <a:pt x="73" y="23"/>
                    <a:pt x="72" y="26"/>
                  </a:cubicBezTo>
                  <a:cubicBezTo>
                    <a:pt x="70" y="29"/>
                    <a:pt x="69" y="38"/>
                    <a:pt x="69" y="51"/>
                  </a:cubicBezTo>
                  <a:cubicBezTo>
                    <a:pt x="69" y="55"/>
                    <a:pt x="69" y="80"/>
                    <a:pt x="68" y="126"/>
                  </a:cubicBezTo>
                  <a:lnTo>
                    <a:pt x="68" y="223"/>
                  </a:lnTo>
                  <a:cubicBezTo>
                    <a:pt x="68" y="260"/>
                    <a:pt x="70" y="285"/>
                    <a:pt x="73" y="297"/>
                  </a:cubicBezTo>
                  <a:cubicBezTo>
                    <a:pt x="76" y="309"/>
                    <a:pt x="82" y="319"/>
                    <a:pt x="89" y="327"/>
                  </a:cubicBezTo>
                  <a:cubicBezTo>
                    <a:pt x="94" y="333"/>
                    <a:pt x="101" y="338"/>
                    <a:pt x="110" y="341"/>
                  </a:cubicBezTo>
                  <a:cubicBezTo>
                    <a:pt x="120" y="345"/>
                    <a:pt x="130" y="347"/>
                    <a:pt x="141" y="347"/>
                  </a:cubicBezTo>
                  <a:cubicBezTo>
                    <a:pt x="154" y="347"/>
                    <a:pt x="166" y="344"/>
                    <a:pt x="176" y="340"/>
                  </a:cubicBezTo>
                  <a:cubicBezTo>
                    <a:pt x="186" y="335"/>
                    <a:pt x="194" y="329"/>
                    <a:pt x="199" y="322"/>
                  </a:cubicBezTo>
                  <a:cubicBezTo>
                    <a:pt x="204" y="315"/>
                    <a:pt x="208" y="307"/>
                    <a:pt x="211" y="299"/>
                  </a:cubicBezTo>
                  <a:cubicBezTo>
                    <a:pt x="213" y="290"/>
                    <a:pt x="215" y="278"/>
                    <a:pt x="216" y="263"/>
                  </a:cubicBezTo>
                  <a:cubicBezTo>
                    <a:pt x="217" y="248"/>
                    <a:pt x="218" y="229"/>
                    <a:pt x="218" y="207"/>
                  </a:cubicBezTo>
                  <a:lnTo>
                    <a:pt x="218" y="126"/>
                  </a:lnTo>
                  <a:cubicBezTo>
                    <a:pt x="218" y="102"/>
                    <a:pt x="218" y="79"/>
                    <a:pt x="217" y="56"/>
                  </a:cubicBezTo>
                  <a:cubicBezTo>
                    <a:pt x="217" y="39"/>
                    <a:pt x="216" y="30"/>
                    <a:pt x="215" y="27"/>
                  </a:cubicBezTo>
                  <a:cubicBezTo>
                    <a:pt x="213" y="23"/>
                    <a:pt x="211" y="21"/>
                    <a:pt x="208" y="20"/>
                  </a:cubicBezTo>
                  <a:cubicBezTo>
                    <a:pt x="205" y="18"/>
                    <a:pt x="197" y="17"/>
                    <a:pt x="183" y="17"/>
                  </a:cubicBezTo>
                  <a:lnTo>
                    <a:pt x="183" y="0"/>
                  </a:lnTo>
                  <a:cubicBezTo>
                    <a:pt x="202" y="1"/>
                    <a:pt x="248" y="1"/>
                    <a:pt x="269" y="0"/>
                  </a:cubicBezTo>
                  <a:lnTo>
                    <a:pt x="269" y="17"/>
                  </a:lnTo>
                  <a:cubicBezTo>
                    <a:pt x="255" y="17"/>
                    <a:pt x="247" y="18"/>
                    <a:pt x="244" y="20"/>
                  </a:cubicBezTo>
                  <a:cubicBezTo>
                    <a:pt x="241" y="21"/>
                    <a:pt x="239" y="23"/>
                    <a:pt x="237" y="26"/>
                  </a:cubicBezTo>
                  <a:cubicBezTo>
                    <a:pt x="236" y="29"/>
                    <a:pt x="235" y="38"/>
                    <a:pt x="235" y="51"/>
                  </a:cubicBezTo>
                  <a:cubicBezTo>
                    <a:pt x="235" y="55"/>
                    <a:pt x="234" y="80"/>
                    <a:pt x="234" y="126"/>
                  </a:cubicBezTo>
                  <a:lnTo>
                    <a:pt x="234" y="214"/>
                  </a:lnTo>
                  <a:cubicBezTo>
                    <a:pt x="234" y="257"/>
                    <a:pt x="232" y="287"/>
                    <a:pt x="228" y="304"/>
                  </a:cubicBezTo>
                  <a:cubicBezTo>
                    <a:pt x="224" y="321"/>
                    <a:pt x="216" y="336"/>
                    <a:pt x="206" y="350"/>
                  </a:cubicBezTo>
                  <a:cubicBezTo>
                    <a:pt x="198" y="359"/>
                    <a:pt x="187" y="367"/>
                    <a:pt x="174" y="372"/>
                  </a:cubicBezTo>
                  <a:cubicBezTo>
                    <a:pt x="162" y="378"/>
                    <a:pt x="147" y="380"/>
                    <a:pt x="132" y="380"/>
                  </a:cubicBezTo>
                  <a:cubicBezTo>
                    <a:pt x="114" y="380"/>
                    <a:pt x="98" y="377"/>
                    <a:pt x="85" y="371"/>
                  </a:cubicBezTo>
                  <a:cubicBezTo>
                    <a:pt x="72" y="365"/>
                    <a:pt x="61" y="356"/>
                    <a:pt x="55" y="346"/>
                  </a:cubicBezTo>
                  <a:cubicBezTo>
                    <a:pt x="48" y="335"/>
                    <a:pt x="43" y="325"/>
                    <a:pt x="40" y="314"/>
                  </a:cubicBezTo>
                  <a:cubicBezTo>
                    <a:pt x="37" y="300"/>
                    <a:pt x="35" y="275"/>
                    <a:pt x="35" y="242"/>
                  </a:cubicBezTo>
                  <a:lnTo>
                    <a:pt x="35" y="126"/>
                  </a:lnTo>
                  <a:cubicBezTo>
                    <a:pt x="35" y="102"/>
                    <a:pt x="35" y="79"/>
                    <a:pt x="35" y="56"/>
                  </a:cubicBezTo>
                  <a:cubicBezTo>
                    <a:pt x="34" y="39"/>
                    <a:pt x="34" y="30"/>
                    <a:pt x="32" y="27"/>
                  </a:cubicBezTo>
                  <a:cubicBezTo>
                    <a:pt x="31" y="23"/>
                    <a:pt x="29" y="21"/>
                    <a:pt x="26" y="20"/>
                  </a:cubicBezTo>
                  <a:cubicBezTo>
                    <a:pt x="23" y="18"/>
                    <a:pt x="14" y="17"/>
                    <a:pt x="0" y="17"/>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3118" y="1604"/>
              <a:ext cx="122" cy="203"/>
            </a:xfrm>
            <a:custGeom>
              <a:avLst/>
              <a:gdLst>
                <a:gd name="T0" fmla="*/ 233 w 233"/>
                <a:gd name="T1" fmla="*/ 334 h 388"/>
                <a:gd name="T2" fmla="*/ 233 w 233"/>
                <a:gd name="T3" fmla="*/ 334 h 388"/>
                <a:gd name="T4" fmla="*/ 227 w 233"/>
                <a:gd name="T5" fmla="*/ 359 h 388"/>
                <a:gd name="T6" fmla="*/ 186 w 233"/>
                <a:gd name="T7" fmla="*/ 381 h 388"/>
                <a:gd name="T8" fmla="*/ 143 w 233"/>
                <a:gd name="T9" fmla="*/ 388 h 388"/>
                <a:gd name="T10" fmla="*/ 92 w 233"/>
                <a:gd name="T11" fmla="*/ 378 h 388"/>
                <a:gd name="T12" fmla="*/ 51 w 233"/>
                <a:gd name="T13" fmla="*/ 349 h 388"/>
                <a:gd name="T14" fmla="*/ 23 w 233"/>
                <a:gd name="T15" fmla="*/ 306 h 388"/>
                <a:gd name="T16" fmla="*/ 6 w 233"/>
                <a:gd name="T17" fmla="*/ 255 h 388"/>
                <a:gd name="T18" fmla="*/ 0 w 233"/>
                <a:gd name="T19" fmla="*/ 194 h 388"/>
                <a:gd name="T20" fmla="*/ 39 w 233"/>
                <a:gd name="T21" fmla="*/ 55 h 388"/>
                <a:gd name="T22" fmla="*/ 146 w 233"/>
                <a:gd name="T23" fmla="*/ 0 h 388"/>
                <a:gd name="T24" fmla="*/ 176 w 233"/>
                <a:gd name="T25" fmla="*/ 3 h 388"/>
                <a:gd name="T26" fmla="*/ 209 w 233"/>
                <a:gd name="T27" fmla="*/ 14 h 388"/>
                <a:gd name="T28" fmla="*/ 233 w 233"/>
                <a:gd name="T29" fmla="*/ 23 h 388"/>
                <a:gd name="T30" fmla="*/ 228 w 233"/>
                <a:gd name="T31" fmla="*/ 51 h 388"/>
                <a:gd name="T32" fmla="*/ 224 w 233"/>
                <a:gd name="T33" fmla="*/ 103 h 388"/>
                <a:gd name="T34" fmla="*/ 213 w 233"/>
                <a:gd name="T35" fmla="*/ 103 h 388"/>
                <a:gd name="T36" fmla="*/ 212 w 233"/>
                <a:gd name="T37" fmla="*/ 72 h 388"/>
                <a:gd name="T38" fmla="*/ 193 w 233"/>
                <a:gd name="T39" fmla="*/ 33 h 388"/>
                <a:gd name="T40" fmla="*/ 142 w 233"/>
                <a:gd name="T41" fmla="*/ 21 h 388"/>
                <a:gd name="T42" fmla="*/ 100 w 233"/>
                <a:gd name="T43" fmla="*/ 30 h 388"/>
                <a:gd name="T44" fmla="*/ 69 w 233"/>
                <a:gd name="T45" fmla="*/ 59 h 388"/>
                <a:gd name="T46" fmla="*/ 47 w 233"/>
                <a:gd name="T47" fmla="*/ 109 h 388"/>
                <a:gd name="T48" fmla="*/ 39 w 233"/>
                <a:gd name="T49" fmla="*/ 184 h 388"/>
                <a:gd name="T50" fmla="*/ 71 w 233"/>
                <a:gd name="T51" fmla="*/ 312 h 388"/>
                <a:gd name="T52" fmla="*/ 158 w 233"/>
                <a:gd name="T53" fmla="*/ 360 h 388"/>
                <a:gd name="T54" fmla="*/ 202 w 233"/>
                <a:gd name="T55" fmla="*/ 350 h 388"/>
                <a:gd name="T56" fmla="*/ 230 w 233"/>
                <a:gd name="T57" fmla="*/ 329 h 388"/>
                <a:gd name="T58" fmla="*/ 233 w 233"/>
                <a:gd name="T59" fmla="*/ 33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3" h="388">
                  <a:moveTo>
                    <a:pt x="233" y="334"/>
                  </a:moveTo>
                  <a:lnTo>
                    <a:pt x="233" y="334"/>
                  </a:lnTo>
                  <a:lnTo>
                    <a:pt x="227" y="359"/>
                  </a:lnTo>
                  <a:cubicBezTo>
                    <a:pt x="213" y="369"/>
                    <a:pt x="199" y="376"/>
                    <a:pt x="186" y="381"/>
                  </a:cubicBezTo>
                  <a:cubicBezTo>
                    <a:pt x="173" y="386"/>
                    <a:pt x="159" y="388"/>
                    <a:pt x="143" y="388"/>
                  </a:cubicBezTo>
                  <a:cubicBezTo>
                    <a:pt x="125" y="388"/>
                    <a:pt x="108" y="385"/>
                    <a:pt x="92" y="378"/>
                  </a:cubicBezTo>
                  <a:cubicBezTo>
                    <a:pt x="77" y="371"/>
                    <a:pt x="63" y="361"/>
                    <a:pt x="51" y="349"/>
                  </a:cubicBezTo>
                  <a:cubicBezTo>
                    <a:pt x="40" y="336"/>
                    <a:pt x="30" y="322"/>
                    <a:pt x="23" y="306"/>
                  </a:cubicBezTo>
                  <a:cubicBezTo>
                    <a:pt x="15" y="290"/>
                    <a:pt x="10" y="273"/>
                    <a:pt x="6" y="255"/>
                  </a:cubicBezTo>
                  <a:cubicBezTo>
                    <a:pt x="2" y="236"/>
                    <a:pt x="0" y="216"/>
                    <a:pt x="0" y="194"/>
                  </a:cubicBezTo>
                  <a:cubicBezTo>
                    <a:pt x="0" y="138"/>
                    <a:pt x="13" y="92"/>
                    <a:pt x="39" y="55"/>
                  </a:cubicBezTo>
                  <a:cubicBezTo>
                    <a:pt x="65" y="19"/>
                    <a:pt x="101" y="0"/>
                    <a:pt x="146" y="0"/>
                  </a:cubicBezTo>
                  <a:cubicBezTo>
                    <a:pt x="157" y="0"/>
                    <a:pt x="167" y="1"/>
                    <a:pt x="176" y="3"/>
                  </a:cubicBezTo>
                  <a:cubicBezTo>
                    <a:pt x="185" y="5"/>
                    <a:pt x="196" y="8"/>
                    <a:pt x="209" y="14"/>
                  </a:cubicBezTo>
                  <a:cubicBezTo>
                    <a:pt x="222" y="19"/>
                    <a:pt x="231" y="22"/>
                    <a:pt x="233" y="23"/>
                  </a:cubicBezTo>
                  <a:cubicBezTo>
                    <a:pt x="231" y="32"/>
                    <a:pt x="229" y="42"/>
                    <a:pt x="228" y="51"/>
                  </a:cubicBezTo>
                  <a:cubicBezTo>
                    <a:pt x="226" y="66"/>
                    <a:pt x="224" y="83"/>
                    <a:pt x="224" y="103"/>
                  </a:cubicBezTo>
                  <a:lnTo>
                    <a:pt x="213" y="103"/>
                  </a:lnTo>
                  <a:lnTo>
                    <a:pt x="212" y="72"/>
                  </a:lnTo>
                  <a:cubicBezTo>
                    <a:pt x="211" y="55"/>
                    <a:pt x="205" y="42"/>
                    <a:pt x="193" y="33"/>
                  </a:cubicBezTo>
                  <a:cubicBezTo>
                    <a:pt x="182" y="25"/>
                    <a:pt x="165" y="21"/>
                    <a:pt x="142" y="21"/>
                  </a:cubicBezTo>
                  <a:cubicBezTo>
                    <a:pt x="126" y="21"/>
                    <a:pt x="112" y="24"/>
                    <a:pt x="100" y="30"/>
                  </a:cubicBezTo>
                  <a:cubicBezTo>
                    <a:pt x="88" y="36"/>
                    <a:pt x="78" y="46"/>
                    <a:pt x="69" y="59"/>
                  </a:cubicBezTo>
                  <a:cubicBezTo>
                    <a:pt x="60" y="72"/>
                    <a:pt x="53" y="88"/>
                    <a:pt x="47" y="109"/>
                  </a:cubicBezTo>
                  <a:cubicBezTo>
                    <a:pt x="42" y="129"/>
                    <a:pt x="39" y="154"/>
                    <a:pt x="39" y="184"/>
                  </a:cubicBezTo>
                  <a:cubicBezTo>
                    <a:pt x="39" y="237"/>
                    <a:pt x="50" y="280"/>
                    <a:pt x="71" y="312"/>
                  </a:cubicBezTo>
                  <a:cubicBezTo>
                    <a:pt x="93" y="344"/>
                    <a:pt x="122" y="360"/>
                    <a:pt x="158" y="360"/>
                  </a:cubicBezTo>
                  <a:cubicBezTo>
                    <a:pt x="174" y="360"/>
                    <a:pt x="189" y="357"/>
                    <a:pt x="202" y="350"/>
                  </a:cubicBezTo>
                  <a:cubicBezTo>
                    <a:pt x="212" y="346"/>
                    <a:pt x="221" y="339"/>
                    <a:pt x="230" y="329"/>
                  </a:cubicBezTo>
                  <a:lnTo>
                    <a:pt x="233" y="334"/>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a:off x="3377" y="1608"/>
              <a:ext cx="121" cy="199"/>
            </a:xfrm>
            <a:custGeom>
              <a:avLst/>
              <a:gdLst>
                <a:gd name="T0" fmla="*/ 1 w 233"/>
                <a:gd name="T1" fmla="*/ 17 h 381"/>
                <a:gd name="T2" fmla="*/ 1 w 233"/>
                <a:gd name="T3" fmla="*/ 17 h 381"/>
                <a:gd name="T4" fmla="*/ 1 w 233"/>
                <a:gd name="T5" fmla="*/ 1 h 381"/>
                <a:gd name="T6" fmla="*/ 22 w 233"/>
                <a:gd name="T7" fmla="*/ 1 h 381"/>
                <a:gd name="T8" fmla="*/ 87 w 233"/>
                <a:gd name="T9" fmla="*/ 2 h 381"/>
                <a:gd name="T10" fmla="*/ 119 w 233"/>
                <a:gd name="T11" fmla="*/ 0 h 381"/>
                <a:gd name="T12" fmla="*/ 168 w 233"/>
                <a:gd name="T13" fmla="*/ 9 h 381"/>
                <a:gd name="T14" fmla="*/ 192 w 233"/>
                <a:gd name="T15" fmla="*/ 38 h 381"/>
                <a:gd name="T16" fmla="*/ 201 w 233"/>
                <a:gd name="T17" fmla="*/ 82 h 381"/>
                <a:gd name="T18" fmla="*/ 193 w 233"/>
                <a:gd name="T19" fmla="*/ 125 h 381"/>
                <a:gd name="T20" fmla="*/ 170 w 233"/>
                <a:gd name="T21" fmla="*/ 162 h 381"/>
                <a:gd name="T22" fmla="*/ 130 w 233"/>
                <a:gd name="T23" fmla="*/ 184 h 381"/>
                <a:gd name="T24" fmla="*/ 151 w 233"/>
                <a:gd name="T25" fmla="*/ 225 h 381"/>
                <a:gd name="T26" fmla="*/ 196 w 233"/>
                <a:gd name="T27" fmla="*/ 312 h 381"/>
                <a:gd name="T28" fmla="*/ 218 w 233"/>
                <a:gd name="T29" fmla="*/ 353 h 381"/>
                <a:gd name="T30" fmla="*/ 221 w 233"/>
                <a:gd name="T31" fmla="*/ 355 h 381"/>
                <a:gd name="T32" fmla="*/ 233 w 233"/>
                <a:gd name="T33" fmla="*/ 357 h 381"/>
                <a:gd name="T34" fmla="*/ 232 w 233"/>
                <a:gd name="T35" fmla="*/ 381 h 381"/>
                <a:gd name="T36" fmla="*/ 183 w 233"/>
                <a:gd name="T37" fmla="*/ 381 h 381"/>
                <a:gd name="T38" fmla="*/ 145 w 233"/>
                <a:gd name="T39" fmla="*/ 297 h 381"/>
                <a:gd name="T40" fmla="*/ 119 w 233"/>
                <a:gd name="T41" fmla="*/ 244 h 381"/>
                <a:gd name="T42" fmla="*/ 83 w 233"/>
                <a:gd name="T43" fmla="*/ 180 h 381"/>
                <a:gd name="T44" fmla="*/ 85 w 233"/>
                <a:gd name="T45" fmla="*/ 172 h 381"/>
                <a:gd name="T46" fmla="*/ 99 w 233"/>
                <a:gd name="T47" fmla="*/ 173 h 381"/>
                <a:gd name="T48" fmla="*/ 148 w 233"/>
                <a:gd name="T49" fmla="*/ 150 h 381"/>
                <a:gd name="T50" fmla="*/ 164 w 233"/>
                <a:gd name="T51" fmla="*/ 91 h 381"/>
                <a:gd name="T52" fmla="*/ 150 w 233"/>
                <a:gd name="T53" fmla="*/ 39 h 381"/>
                <a:gd name="T54" fmla="*/ 107 w 233"/>
                <a:gd name="T55" fmla="*/ 20 h 381"/>
                <a:gd name="T56" fmla="*/ 71 w 233"/>
                <a:gd name="T57" fmla="*/ 28 h 381"/>
                <a:gd name="T58" fmla="*/ 70 w 233"/>
                <a:gd name="T59" fmla="*/ 55 h 381"/>
                <a:gd name="T60" fmla="*/ 69 w 233"/>
                <a:gd name="T61" fmla="*/ 131 h 381"/>
                <a:gd name="T62" fmla="*/ 69 w 233"/>
                <a:gd name="T63" fmla="*/ 248 h 381"/>
                <a:gd name="T64" fmla="*/ 70 w 233"/>
                <a:gd name="T65" fmla="*/ 317 h 381"/>
                <a:gd name="T66" fmla="*/ 72 w 233"/>
                <a:gd name="T67" fmla="*/ 347 h 381"/>
                <a:gd name="T68" fmla="*/ 79 w 233"/>
                <a:gd name="T69" fmla="*/ 354 h 381"/>
                <a:gd name="T70" fmla="*/ 104 w 233"/>
                <a:gd name="T71" fmla="*/ 357 h 381"/>
                <a:gd name="T72" fmla="*/ 103 w 233"/>
                <a:gd name="T73" fmla="*/ 381 h 381"/>
                <a:gd name="T74" fmla="*/ 0 w 233"/>
                <a:gd name="T75" fmla="*/ 381 h 381"/>
                <a:gd name="T76" fmla="*/ 1 w 233"/>
                <a:gd name="T77" fmla="*/ 357 h 381"/>
                <a:gd name="T78" fmla="*/ 26 w 233"/>
                <a:gd name="T79" fmla="*/ 354 h 381"/>
                <a:gd name="T80" fmla="*/ 33 w 233"/>
                <a:gd name="T81" fmla="*/ 348 h 381"/>
                <a:gd name="T82" fmla="*/ 36 w 233"/>
                <a:gd name="T83" fmla="*/ 322 h 381"/>
                <a:gd name="T84" fmla="*/ 36 w 233"/>
                <a:gd name="T85" fmla="*/ 248 h 381"/>
                <a:gd name="T86" fmla="*/ 36 w 233"/>
                <a:gd name="T87" fmla="*/ 126 h 381"/>
                <a:gd name="T88" fmla="*/ 36 w 233"/>
                <a:gd name="T89" fmla="*/ 56 h 381"/>
                <a:gd name="T90" fmla="*/ 33 w 233"/>
                <a:gd name="T91" fmla="*/ 27 h 381"/>
                <a:gd name="T92" fmla="*/ 26 w 233"/>
                <a:gd name="T93" fmla="*/ 20 h 381"/>
                <a:gd name="T94" fmla="*/ 1 w 233"/>
                <a:gd name="T95" fmla="*/ 1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3" h="381">
                  <a:moveTo>
                    <a:pt x="1" y="17"/>
                  </a:moveTo>
                  <a:lnTo>
                    <a:pt x="1" y="17"/>
                  </a:lnTo>
                  <a:lnTo>
                    <a:pt x="1" y="1"/>
                  </a:lnTo>
                  <a:cubicBezTo>
                    <a:pt x="6" y="1"/>
                    <a:pt x="13" y="1"/>
                    <a:pt x="22" y="1"/>
                  </a:cubicBezTo>
                  <a:cubicBezTo>
                    <a:pt x="22" y="1"/>
                    <a:pt x="73" y="2"/>
                    <a:pt x="87" y="2"/>
                  </a:cubicBezTo>
                  <a:cubicBezTo>
                    <a:pt x="105" y="1"/>
                    <a:pt x="116" y="0"/>
                    <a:pt x="119" y="0"/>
                  </a:cubicBezTo>
                  <a:cubicBezTo>
                    <a:pt x="142" y="0"/>
                    <a:pt x="158" y="3"/>
                    <a:pt x="168" y="9"/>
                  </a:cubicBezTo>
                  <a:cubicBezTo>
                    <a:pt x="178" y="15"/>
                    <a:pt x="186" y="25"/>
                    <a:pt x="192" y="38"/>
                  </a:cubicBezTo>
                  <a:cubicBezTo>
                    <a:pt x="198" y="51"/>
                    <a:pt x="201" y="66"/>
                    <a:pt x="201" y="82"/>
                  </a:cubicBezTo>
                  <a:cubicBezTo>
                    <a:pt x="201" y="96"/>
                    <a:pt x="198" y="111"/>
                    <a:pt x="193" y="125"/>
                  </a:cubicBezTo>
                  <a:cubicBezTo>
                    <a:pt x="187" y="140"/>
                    <a:pt x="180" y="152"/>
                    <a:pt x="170" y="162"/>
                  </a:cubicBezTo>
                  <a:cubicBezTo>
                    <a:pt x="159" y="171"/>
                    <a:pt x="146" y="179"/>
                    <a:pt x="130" y="184"/>
                  </a:cubicBezTo>
                  <a:cubicBezTo>
                    <a:pt x="133" y="190"/>
                    <a:pt x="140" y="204"/>
                    <a:pt x="151" y="225"/>
                  </a:cubicBezTo>
                  <a:lnTo>
                    <a:pt x="196" y="312"/>
                  </a:lnTo>
                  <a:cubicBezTo>
                    <a:pt x="208" y="336"/>
                    <a:pt x="216" y="350"/>
                    <a:pt x="218" y="353"/>
                  </a:cubicBezTo>
                  <a:cubicBezTo>
                    <a:pt x="219" y="354"/>
                    <a:pt x="220" y="355"/>
                    <a:pt x="221" y="355"/>
                  </a:cubicBezTo>
                  <a:cubicBezTo>
                    <a:pt x="223" y="356"/>
                    <a:pt x="227" y="357"/>
                    <a:pt x="233" y="357"/>
                  </a:cubicBezTo>
                  <a:lnTo>
                    <a:pt x="232" y="381"/>
                  </a:lnTo>
                  <a:cubicBezTo>
                    <a:pt x="223" y="380"/>
                    <a:pt x="193" y="380"/>
                    <a:pt x="183" y="381"/>
                  </a:cubicBezTo>
                  <a:cubicBezTo>
                    <a:pt x="175" y="368"/>
                    <a:pt x="163" y="335"/>
                    <a:pt x="145" y="297"/>
                  </a:cubicBezTo>
                  <a:cubicBezTo>
                    <a:pt x="135" y="275"/>
                    <a:pt x="126" y="258"/>
                    <a:pt x="119" y="244"/>
                  </a:cubicBezTo>
                  <a:cubicBezTo>
                    <a:pt x="106" y="220"/>
                    <a:pt x="95" y="199"/>
                    <a:pt x="83" y="180"/>
                  </a:cubicBezTo>
                  <a:lnTo>
                    <a:pt x="85" y="172"/>
                  </a:lnTo>
                  <a:cubicBezTo>
                    <a:pt x="91" y="172"/>
                    <a:pt x="96" y="173"/>
                    <a:pt x="99" y="173"/>
                  </a:cubicBezTo>
                  <a:cubicBezTo>
                    <a:pt x="121" y="173"/>
                    <a:pt x="137" y="165"/>
                    <a:pt x="148" y="150"/>
                  </a:cubicBezTo>
                  <a:cubicBezTo>
                    <a:pt x="159" y="135"/>
                    <a:pt x="164" y="115"/>
                    <a:pt x="164" y="91"/>
                  </a:cubicBezTo>
                  <a:cubicBezTo>
                    <a:pt x="164" y="69"/>
                    <a:pt x="160" y="52"/>
                    <a:pt x="150" y="39"/>
                  </a:cubicBezTo>
                  <a:cubicBezTo>
                    <a:pt x="141" y="27"/>
                    <a:pt x="126" y="20"/>
                    <a:pt x="107" y="20"/>
                  </a:cubicBezTo>
                  <a:cubicBezTo>
                    <a:pt x="95" y="20"/>
                    <a:pt x="83" y="23"/>
                    <a:pt x="71" y="28"/>
                  </a:cubicBezTo>
                  <a:cubicBezTo>
                    <a:pt x="71" y="38"/>
                    <a:pt x="70" y="47"/>
                    <a:pt x="70" y="55"/>
                  </a:cubicBezTo>
                  <a:cubicBezTo>
                    <a:pt x="70" y="57"/>
                    <a:pt x="70" y="83"/>
                    <a:pt x="69" y="131"/>
                  </a:cubicBezTo>
                  <a:lnTo>
                    <a:pt x="69" y="248"/>
                  </a:lnTo>
                  <a:cubicBezTo>
                    <a:pt x="69" y="272"/>
                    <a:pt x="69" y="295"/>
                    <a:pt x="70" y="317"/>
                  </a:cubicBezTo>
                  <a:cubicBezTo>
                    <a:pt x="70" y="334"/>
                    <a:pt x="71" y="344"/>
                    <a:pt x="72" y="347"/>
                  </a:cubicBezTo>
                  <a:cubicBezTo>
                    <a:pt x="73" y="350"/>
                    <a:pt x="76" y="352"/>
                    <a:pt x="79" y="354"/>
                  </a:cubicBezTo>
                  <a:cubicBezTo>
                    <a:pt x="82" y="355"/>
                    <a:pt x="90" y="356"/>
                    <a:pt x="104" y="357"/>
                  </a:cubicBezTo>
                  <a:lnTo>
                    <a:pt x="103" y="381"/>
                  </a:lnTo>
                  <a:cubicBezTo>
                    <a:pt x="87" y="380"/>
                    <a:pt x="27" y="380"/>
                    <a:pt x="0" y="381"/>
                  </a:cubicBezTo>
                  <a:lnTo>
                    <a:pt x="1" y="357"/>
                  </a:lnTo>
                  <a:cubicBezTo>
                    <a:pt x="15" y="356"/>
                    <a:pt x="23" y="355"/>
                    <a:pt x="26" y="354"/>
                  </a:cubicBezTo>
                  <a:cubicBezTo>
                    <a:pt x="30" y="352"/>
                    <a:pt x="32" y="350"/>
                    <a:pt x="33" y="348"/>
                  </a:cubicBezTo>
                  <a:cubicBezTo>
                    <a:pt x="34" y="344"/>
                    <a:pt x="35" y="336"/>
                    <a:pt x="36" y="322"/>
                  </a:cubicBezTo>
                  <a:cubicBezTo>
                    <a:pt x="36" y="319"/>
                    <a:pt x="36" y="294"/>
                    <a:pt x="36" y="248"/>
                  </a:cubicBezTo>
                  <a:lnTo>
                    <a:pt x="36" y="126"/>
                  </a:lnTo>
                  <a:cubicBezTo>
                    <a:pt x="36" y="103"/>
                    <a:pt x="36" y="79"/>
                    <a:pt x="36" y="56"/>
                  </a:cubicBezTo>
                  <a:cubicBezTo>
                    <a:pt x="35" y="40"/>
                    <a:pt x="34" y="30"/>
                    <a:pt x="33" y="27"/>
                  </a:cubicBezTo>
                  <a:cubicBezTo>
                    <a:pt x="32" y="24"/>
                    <a:pt x="30" y="22"/>
                    <a:pt x="26" y="20"/>
                  </a:cubicBezTo>
                  <a:cubicBezTo>
                    <a:pt x="24" y="19"/>
                    <a:pt x="15" y="18"/>
                    <a:pt x="1" y="17"/>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7"/>
            <p:cNvSpPr>
              <a:spLocks noEditPoints="1"/>
            </p:cNvSpPr>
            <p:nvPr/>
          </p:nvSpPr>
          <p:spPr bwMode="auto">
            <a:xfrm>
              <a:off x="3501" y="1608"/>
              <a:ext cx="135" cy="199"/>
            </a:xfrm>
            <a:custGeom>
              <a:avLst/>
              <a:gdLst>
                <a:gd name="T0" fmla="*/ 66 w 260"/>
                <a:gd name="T1" fmla="*/ 345 h 381"/>
                <a:gd name="T2" fmla="*/ 66 w 260"/>
                <a:gd name="T3" fmla="*/ 345 h 381"/>
                <a:gd name="T4" fmla="*/ 107 w 260"/>
                <a:gd name="T5" fmla="*/ 350 h 381"/>
                <a:gd name="T6" fmla="*/ 146 w 260"/>
                <a:gd name="T7" fmla="*/ 344 h 381"/>
                <a:gd name="T8" fmla="*/ 175 w 260"/>
                <a:gd name="T9" fmla="*/ 328 h 381"/>
                <a:gd name="T10" fmla="*/ 198 w 260"/>
                <a:gd name="T11" fmla="*/ 297 h 381"/>
                <a:gd name="T12" fmla="*/ 216 w 260"/>
                <a:gd name="T13" fmla="*/ 245 h 381"/>
                <a:gd name="T14" fmla="*/ 222 w 260"/>
                <a:gd name="T15" fmla="*/ 179 h 381"/>
                <a:gd name="T16" fmla="*/ 210 w 260"/>
                <a:gd name="T17" fmla="*/ 95 h 381"/>
                <a:gd name="T18" fmla="*/ 175 w 260"/>
                <a:gd name="T19" fmla="*/ 41 h 381"/>
                <a:gd name="T20" fmla="*/ 110 w 260"/>
                <a:gd name="T21" fmla="*/ 22 h 381"/>
                <a:gd name="T22" fmla="*/ 66 w 260"/>
                <a:gd name="T23" fmla="*/ 27 h 381"/>
                <a:gd name="T24" fmla="*/ 65 w 260"/>
                <a:gd name="T25" fmla="*/ 73 h 381"/>
                <a:gd name="T26" fmla="*/ 64 w 260"/>
                <a:gd name="T27" fmla="*/ 111 h 381"/>
                <a:gd name="T28" fmla="*/ 64 w 260"/>
                <a:gd name="T29" fmla="*/ 216 h 381"/>
                <a:gd name="T30" fmla="*/ 65 w 260"/>
                <a:gd name="T31" fmla="*/ 297 h 381"/>
                <a:gd name="T32" fmla="*/ 66 w 260"/>
                <a:gd name="T33" fmla="*/ 345 h 381"/>
                <a:gd name="T34" fmla="*/ 10 w 260"/>
                <a:gd name="T35" fmla="*/ 381 h 381"/>
                <a:gd name="T36" fmla="*/ 10 w 260"/>
                <a:gd name="T37" fmla="*/ 381 h 381"/>
                <a:gd name="T38" fmla="*/ 11 w 260"/>
                <a:gd name="T39" fmla="*/ 361 h 381"/>
                <a:gd name="T40" fmla="*/ 28 w 260"/>
                <a:gd name="T41" fmla="*/ 345 h 381"/>
                <a:gd name="T42" fmla="*/ 30 w 260"/>
                <a:gd name="T43" fmla="*/ 295 h 381"/>
                <a:gd name="T44" fmla="*/ 31 w 260"/>
                <a:gd name="T45" fmla="*/ 220 h 381"/>
                <a:gd name="T46" fmla="*/ 31 w 260"/>
                <a:gd name="T47" fmla="*/ 113 h 381"/>
                <a:gd name="T48" fmla="*/ 30 w 260"/>
                <a:gd name="T49" fmla="*/ 53 h 381"/>
                <a:gd name="T50" fmla="*/ 28 w 260"/>
                <a:gd name="T51" fmla="*/ 26 h 381"/>
                <a:gd name="T52" fmla="*/ 24 w 260"/>
                <a:gd name="T53" fmla="*/ 21 h 381"/>
                <a:gd name="T54" fmla="*/ 0 w 260"/>
                <a:gd name="T55" fmla="*/ 17 h 381"/>
                <a:gd name="T56" fmla="*/ 0 w 260"/>
                <a:gd name="T57" fmla="*/ 1 h 381"/>
                <a:gd name="T58" fmla="*/ 45 w 260"/>
                <a:gd name="T59" fmla="*/ 2 h 381"/>
                <a:gd name="T60" fmla="*/ 87 w 260"/>
                <a:gd name="T61" fmla="*/ 1 h 381"/>
                <a:gd name="T62" fmla="*/ 127 w 260"/>
                <a:gd name="T63" fmla="*/ 0 h 381"/>
                <a:gd name="T64" fmla="*/ 197 w 260"/>
                <a:gd name="T65" fmla="*/ 17 h 381"/>
                <a:gd name="T66" fmla="*/ 241 w 260"/>
                <a:gd name="T67" fmla="*/ 71 h 381"/>
                <a:gd name="T68" fmla="*/ 260 w 260"/>
                <a:gd name="T69" fmla="*/ 166 h 381"/>
                <a:gd name="T70" fmla="*/ 251 w 260"/>
                <a:gd name="T71" fmla="*/ 240 h 381"/>
                <a:gd name="T72" fmla="*/ 226 w 260"/>
                <a:gd name="T73" fmla="*/ 309 h 381"/>
                <a:gd name="T74" fmla="*/ 195 w 260"/>
                <a:gd name="T75" fmla="*/ 350 h 381"/>
                <a:gd name="T76" fmla="*/ 159 w 260"/>
                <a:gd name="T77" fmla="*/ 373 h 381"/>
                <a:gd name="T78" fmla="*/ 108 w 260"/>
                <a:gd name="T79" fmla="*/ 381 h 381"/>
                <a:gd name="T80" fmla="*/ 79 w 260"/>
                <a:gd name="T81" fmla="*/ 380 h 381"/>
                <a:gd name="T82" fmla="*/ 48 w 260"/>
                <a:gd name="T83" fmla="*/ 379 h 381"/>
                <a:gd name="T84" fmla="*/ 10 w 260"/>
                <a:gd name="T85" fmla="*/ 38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381">
                  <a:moveTo>
                    <a:pt x="66" y="345"/>
                  </a:moveTo>
                  <a:lnTo>
                    <a:pt x="66" y="345"/>
                  </a:lnTo>
                  <a:cubicBezTo>
                    <a:pt x="79" y="348"/>
                    <a:pt x="92" y="350"/>
                    <a:pt x="107" y="350"/>
                  </a:cubicBezTo>
                  <a:cubicBezTo>
                    <a:pt x="122" y="350"/>
                    <a:pt x="135" y="348"/>
                    <a:pt x="146" y="344"/>
                  </a:cubicBezTo>
                  <a:cubicBezTo>
                    <a:pt x="157" y="340"/>
                    <a:pt x="167" y="335"/>
                    <a:pt x="175" y="328"/>
                  </a:cubicBezTo>
                  <a:cubicBezTo>
                    <a:pt x="183" y="321"/>
                    <a:pt x="191" y="310"/>
                    <a:pt x="198" y="297"/>
                  </a:cubicBezTo>
                  <a:cubicBezTo>
                    <a:pt x="206" y="283"/>
                    <a:pt x="212" y="266"/>
                    <a:pt x="216" y="245"/>
                  </a:cubicBezTo>
                  <a:cubicBezTo>
                    <a:pt x="220" y="223"/>
                    <a:pt x="222" y="201"/>
                    <a:pt x="222" y="179"/>
                  </a:cubicBezTo>
                  <a:cubicBezTo>
                    <a:pt x="222" y="146"/>
                    <a:pt x="218" y="118"/>
                    <a:pt x="210" y="95"/>
                  </a:cubicBezTo>
                  <a:cubicBezTo>
                    <a:pt x="202" y="71"/>
                    <a:pt x="191" y="53"/>
                    <a:pt x="175" y="41"/>
                  </a:cubicBezTo>
                  <a:cubicBezTo>
                    <a:pt x="159" y="29"/>
                    <a:pt x="137" y="22"/>
                    <a:pt x="110" y="22"/>
                  </a:cubicBezTo>
                  <a:cubicBezTo>
                    <a:pt x="95" y="22"/>
                    <a:pt x="81" y="24"/>
                    <a:pt x="66" y="27"/>
                  </a:cubicBezTo>
                  <a:cubicBezTo>
                    <a:pt x="66" y="36"/>
                    <a:pt x="65" y="51"/>
                    <a:pt x="65" y="73"/>
                  </a:cubicBezTo>
                  <a:lnTo>
                    <a:pt x="64" y="111"/>
                  </a:lnTo>
                  <a:lnTo>
                    <a:pt x="64" y="216"/>
                  </a:lnTo>
                  <a:lnTo>
                    <a:pt x="65" y="297"/>
                  </a:lnTo>
                  <a:cubicBezTo>
                    <a:pt x="65" y="309"/>
                    <a:pt x="65" y="325"/>
                    <a:pt x="66" y="345"/>
                  </a:cubicBezTo>
                  <a:close/>
                  <a:moveTo>
                    <a:pt x="10" y="381"/>
                  </a:moveTo>
                  <a:lnTo>
                    <a:pt x="10" y="381"/>
                  </a:lnTo>
                  <a:lnTo>
                    <a:pt x="11" y="361"/>
                  </a:lnTo>
                  <a:cubicBezTo>
                    <a:pt x="18" y="355"/>
                    <a:pt x="24" y="350"/>
                    <a:pt x="28" y="345"/>
                  </a:cubicBezTo>
                  <a:cubicBezTo>
                    <a:pt x="29" y="333"/>
                    <a:pt x="30" y="317"/>
                    <a:pt x="30" y="295"/>
                  </a:cubicBezTo>
                  <a:cubicBezTo>
                    <a:pt x="31" y="259"/>
                    <a:pt x="31" y="234"/>
                    <a:pt x="31" y="220"/>
                  </a:cubicBezTo>
                  <a:lnTo>
                    <a:pt x="31" y="113"/>
                  </a:lnTo>
                  <a:cubicBezTo>
                    <a:pt x="31" y="96"/>
                    <a:pt x="31" y="76"/>
                    <a:pt x="30" y="53"/>
                  </a:cubicBezTo>
                  <a:cubicBezTo>
                    <a:pt x="30" y="39"/>
                    <a:pt x="29" y="30"/>
                    <a:pt x="28" y="26"/>
                  </a:cubicBezTo>
                  <a:cubicBezTo>
                    <a:pt x="27" y="24"/>
                    <a:pt x="26" y="22"/>
                    <a:pt x="24" y="21"/>
                  </a:cubicBezTo>
                  <a:cubicBezTo>
                    <a:pt x="20" y="19"/>
                    <a:pt x="12" y="17"/>
                    <a:pt x="0" y="17"/>
                  </a:cubicBezTo>
                  <a:lnTo>
                    <a:pt x="0" y="1"/>
                  </a:lnTo>
                  <a:cubicBezTo>
                    <a:pt x="17" y="2"/>
                    <a:pt x="32" y="2"/>
                    <a:pt x="45" y="2"/>
                  </a:cubicBezTo>
                  <a:cubicBezTo>
                    <a:pt x="55" y="2"/>
                    <a:pt x="69" y="2"/>
                    <a:pt x="87" y="1"/>
                  </a:cubicBezTo>
                  <a:cubicBezTo>
                    <a:pt x="104" y="0"/>
                    <a:pt x="118" y="0"/>
                    <a:pt x="127" y="0"/>
                  </a:cubicBezTo>
                  <a:cubicBezTo>
                    <a:pt x="156" y="0"/>
                    <a:pt x="179" y="6"/>
                    <a:pt x="197" y="17"/>
                  </a:cubicBezTo>
                  <a:cubicBezTo>
                    <a:pt x="214" y="27"/>
                    <a:pt x="229" y="46"/>
                    <a:pt x="241" y="71"/>
                  </a:cubicBezTo>
                  <a:cubicBezTo>
                    <a:pt x="254" y="97"/>
                    <a:pt x="260" y="129"/>
                    <a:pt x="260" y="166"/>
                  </a:cubicBezTo>
                  <a:cubicBezTo>
                    <a:pt x="260" y="192"/>
                    <a:pt x="257" y="217"/>
                    <a:pt x="251" y="240"/>
                  </a:cubicBezTo>
                  <a:cubicBezTo>
                    <a:pt x="245" y="264"/>
                    <a:pt x="236" y="291"/>
                    <a:pt x="226" y="309"/>
                  </a:cubicBezTo>
                  <a:cubicBezTo>
                    <a:pt x="216" y="326"/>
                    <a:pt x="206" y="340"/>
                    <a:pt x="195" y="350"/>
                  </a:cubicBezTo>
                  <a:cubicBezTo>
                    <a:pt x="183" y="360"/>
                    <a:pt x="171" y="368"/>
                    <a:pt x="159" y="373"/>
                  </a:cubicBezTo>
                  <a:cubicBezTo>
                    <a:pt x="147" y="378"/>
                    <a:pt x="130" y="381"/>
                    <a:pt x="108" y="381"/>
                  </a:cubicBezTo>
                  <a:cubicBezTo>
                    <a:pt x="101" y="381"/>
                    <a:pt x="91" y="380"/>
                    <a:pt x="79" y="380"/>
                  </a:cubicBezTo>
                  <a:cubicBezTo>
                    <a:pt x="63" y="379"/>
                    <a:pt x="52" y="379"/>
                    <a:pt x="48" y="379"/>
                  </a:cubicBezTo>
                  <a:cubicBezTo>
                    <a:pt x="40" y="379"/>
                    <a:pt x="28" y="379"/>
                    <a:pt x="10" y="381"/>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8"/>
            <p:cNvSpPr>
              <a:spLocks noEditPoints="1"/>
            </p:cNvSpPr>
            <p:nvPr/>
          </p:nvSpPr>
          <p:spPr bwMode="auto">
            <a:xfrm>
              <a:off x="3783" y="1608"/>
              <a:ext cx="103" cy="199"/>
            </a:xfrm>
            <a:custGeom>
              <a:avLst/>
              <a:gdLst>
                <a:gd name="T0" fmla="*/ 65 w 198"/>
                <a:gd name="T1" fmla="*/ 346 h 380"/>
                <a:gd name="T2" fmla="*/ 65 w 198"/>
                <a:gd name="T3" fmla="*/ 346 h 380"/>
                <a:gd name="T4" fmla="*/ 93 w 198"/>
                <a:gd name="T5" fmla="*/ 351 h 380"/>
                <a:gd name="T6" fmla="*/ 131 w 198"/>
                <a:gd name="T7" fmla="*/ 341 h 380"/>
                <a:gd name="T8" fmla="*/ 153 w 198"/>
                <a:gd name="T9" fmla="*/ 308 h 380"/>
                <a:gd name="T10" fmla="*/ 160 w 198"/>
                <a:gd name="T11" fmla="*/ 259 h 380"/>
                <a:gd name="T12" fmla="*/ 153 w 198"/>
                <a:gd name="T13" fmla="*/ 213 h 380"/>
                <a:gd name="T14" fmla="*/ 131 w 198"/>
                <a:gd name="T15" fmla="*/ 185 h 380"/>
                <a:gd name="T16" fmla="*/ 84 w 198"/>
                <a:gd name="T17" fmla="*/ 176 h 380"/>
                <a:gd name="T18" fmla="*/ 65 w 198"/>
                <a:gd name="T19" fmla="*/ 177 h 380"/>
                <a:gd name="T20" fmla="*/ 65 w 198"/>
                <a:gd name="T21" fmla="*/ 276 h 380"/>
                <a:gd name="T22" fmla="*/ 65 w 198"/>
                <a:gd name="T23" fmla="*/ 346 h 380"/>
                <a:gd name="T24" fmla="*/ 65 w 198"/>
                <a:gd name="T25" fmla="*/ 155 h 380"/>
                <a:gd name="T26" fmla="*/ 65 w 198"/>
                <a:gd name="T27" fmla="*/ 155 h 380"/>
                <a:gd name="T28" fmla="*/ 82 w 198"/>
                <a:gd name="T29" fmla="*/ 156 h 380"/>
                <a:gd name="T30" fmla="*/ 116 w 198"/>
                <a:gd name="T31" fmla="*/ 151 h 380"/>
                <a:gd name="T32" fmla="*/ 135 w 198"/>
                <a:gd name="T33" fmla="*/ 138 h 380"/>
                <a:gd name="T34" fmla="*/ 145 w 198"/>
                <a:gd name="T35" fmla="*/ 116 h 380"/>
                <a:gd name="T36" fmla="*/ 150 w 198"/>
                <a:gd name="T37" fmla="*/ 84 h 380"/>
                <a:gd name="T38" fmla="*/ 136 w 198"/>
                <a:gd name="T39" fmla="*/ 36 h 380"/>
                <a:gd name="T40" fmla="*/ 95 w 198"/>
                <a:gd name="T41" fmla="*/ 22 h 380"/>
                <a:gd name="T42" fmla="*/ 66 w 198"/>
                <a:gd name="T43" fmla="*/ 26 h 380"/>
                <a:gd name="T44" fmla="*/ 65 w 198"/>
                <a:gd name="T45" fmla="*/ 93 h 380"/>
                <a:gd name="T46" fmla="*/ 65 w 198"/>
                <a:gd name="T47" fmla="*/ 155 h 380"/>
                <a:gd name="T48" fmla="*/ 14 w 198"/>
                <a:gd name="T49" fmla="*/ 380 h 380"/>
                <a:gd name="T50" fmla="*/ 14 w 198"/>
                <a:gd name="T51" fmla="*/ 380 h 380"/>
                <a:gd name="T52" fmla="*/ 15 w 198"/>
                <a:gd name="T53" fmla="*/ 361 h 380"/>
                <a:gd name="T54" fmla="*/ 27 w 198"/>
                <a:gd name="T55" fmla="*/ 351 h 380"/>
                <a:gd name="T56" fmla="*/ 29 w 198"/>
                <a:gd name="T57" fmla="*/ 344 h 380"/>
                <a:gd name="T58" fmla="*/ 30 w 198"/>
                <a:gd name="T59" fmla="*/ 311 h 380"/>
                <a:gd name="T60" fmla="*/ 31 w 198"/>
                <a:gd name="T61" fmla="*/ 272 h 380"/>
                <a:gd name="T62" fmla="*/ 31 w 198"/>
                <a:gd name="T63" fmla="*/ 113 h 380"/>
                <a:gd name="T64" fmla="*/ 30 w 198"/>
                <a:gd name="T65" fmla="*/ 53 h 380"/>
                <a:gd name="T66" fmla="*/ 28 w 198"/>
                <a:gd name="T67" fmla="*/ 26 h 380"/>
                <a:gd name="T68" fmla="*/ 24 w 198"/>
                <a:gd name="T69" fmla="*/ 21 h 380"/>
                <a:gd name="T70" fmla="*/ 0 w 198"/>
                <a:gd name="T71" fmla="*/ 17 h 380"/>
                <a:gd name="T72" fmla="*/ 0 w 198"/>
                <a:gd name="T73" fmla="*/ 1 h 380"/>
                <a:gd name="T74" fmla="*/ 15 w 198"/>
                <a:gd name="T75" fmla="*/ 1 h 380"/>
                <a:gd name="T76" fmla="*/ 116 w 198"/>
                <a:gd name="T77" fmla="*/ 0 h 380"/>
                <a:gd name="T78" fmla="*/ 156 w 198"/>
                <a:gd name="T79" fmla="*/ 8 h 380"/>
                <a:gd name="T80" fmla="*/ 178 w 198"/>
                <a:gd name="T81" fmla="*/ 34 h 380"/>
                <a:gd name="T82" fmla="*/ 185 w 198"/>
                <a:gd name="T83" fmla="*/ 73 h 380"/>
                <a:gd name="T84" fmla="*/ 181 w 198"/>
                <a:gd name="T85" fmla="*/ 106 h 380"/>
                <a:gd name="T86" fmla="*/ 168 w 198"/>
                <a:gd name="T87" fmla="*/ 132 h 380"/>
                <a:gd name="T88" fmla="*/ 151 w 198"/>
                <a:gd name="T89" fmla="*/ 150 h 380"/>
                <a:gd name="T90" fmla="*/ 126 w 198"/>
                <a:gd name="T91" fmla="*/ 163 h 380"/>
                <a:gd name="T92" fmla="*/ 159 w 198"/>
                <a:gd name="T93" fmla="*/ 171 h 380"/>
                <a:gd name="T94" fmla="*/ 180 w 198"/>
                <a:gd name="T95" fmla="*/ 188 h 380"/>
                <a:gd name="T96" fmla="*/ 193 w 198"/>
                <a:gd name="T97" fmla="*/ 215 h 380"/>
                <a:gd name="T98" fmla="*/ 198 w 198"/>
                <a:gd name="T99" fmla="*/ 251 h 380"/>
                <a:gd name="T100" fmla="*/ 181 w 198"/>
                <a:gd name="T101" fmla="*/ 326 h 380"/>
                <a:gd name="T102" fmla="*/ 141 w 198"/>
                <a:gd name="T103" fmla="*/ 370 h 380"/>
                <a:gd name="T104" fmla="*/ 97 w 198"/>
                <a:gd name="T105" fmla="*/ 380 h 380"/>
                <a:gd name="T106" fmla="*/ 45 w 198"/>
                <a:gd name="T107" fmla="*/ 378 h 380"/>
                <a:gd name="T108" fmla="*/ 14 w 198"/>
                <a:gd name="T109"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8" h="380">
                  <a:moveTo>
                    <a:pt x="65" y="346"/>
                  </a:moveTo>
                  <a:lnTo>
                    <a:pt x="65" y="346"/>
                  </a:lnTo>
                  <a:cubicBezTo>
                    <a:pt x="74" y="350"/>
                    <a:pt x="83" y="351"/>
                    <a:pt x="93" y="351"/>
                  </a:cubicBezTo>
                  <a:cubicBezTo>
                    <a:pt x="109" y="351"/>
                    <a:pt x="121" y="348"/>
                    <a:pt x="131" y="341"/>
                  </a:cubicBezTo>
                  <a:cubicBezTo>
                    <a:pt x="140" y="333"/>
                    <a:pt x="148" y="323"/>
                    <a:pt x="153" y="308"/>
                  </a:cubicBezTo>
                  <a:cubicBezTo>
                    <a:pt x="158" y="294"/>
                    <a:pt x="160" y="278"/>
                    <a:pt x="160" y="259"/>
                  </a:cubicBezTo>
                  <a:cubicBezTo>
                    <a:pt x="160" y="241"/>
                    <a:pt x="158" y="225"/>
                    <a:pt x="153" y="213"/>
                  </a:cubicBezTo>
                  <a:cubicBezTo>
                    <a:pt x="148" y="200"/>
                    <a:pt x="141" y="191"/>
                    <a:pt x="131" y="185"/>
                  </a:cubicBezTo>
                  <a:cubicBezTo>
                    <a:pt x="122" y="179"/>
                    <a:pt x="106" y="176"/>
                    <a:pt x="84" y="176"/>
                  </a:cubicBezTo>
                  <a:cubicBezTo>
                    <a:pt x="79" y="176"/>
                    <a:pt x="73" y="176"/>
                    <a:pt x="65" y="177"/>
                  </a:cubicBezTo>
                  <a:lnTo>
                    <a:pt x="65" y="276"/>
                  </a:lnTo>
                  <a:cubicBezTo>
                    <a:pt x="65" y="286"/>
                    <a:pt x="65" y="309"/>
                    <a:pt x="65" y="346"/>
                  </a:cubicBezTo>
                  <a:close/>
                  <a:moveTo>
                    <a:pt x="65" y="155"/>
                  </a:moveTo>
                  <a:lnTo>
                    <a:pt x="65" y="155"/>
                  </a:lnTo>
                  <a:cubicBezTo>
                    <a:pt x="72" y="156"/>
                    <a:pt x="77" y="156"/>
                    <a:pt x="82" y="156"/>
                  </a:cubicBezTo>
                  <a:cubicBezTo>
                    <a:pt x="97" y="156"/>
                    <a:pt x="108" y="155"/>
                    <a:pt x="116" y="151"/>
                  </a:cubicBezTo>
                  <a:cubicBezTo>
                    <a:pt x="124" y="148"/>
                    <a:pt x="130" y="144"/>
                    <a:pt x="135" y="138"/>
                  </a:cubicBezTo>
                  <a:cubicBezTo>
                    <a:pt x="139" y="133"/>
                    <a:pt x="143" y="125"/>
                    <a:pt x="145" y="116"/>
                  </a:cubicBezTo>
                  <a:cubicBezTo>
                    <a:pt x="148" y="107"/>
                    <a:pt x="150" y="96"/>
                    <a:pt x="150" y="84"/>
                  </a:cubicBezTo>
                  <a:cubicBezTo>
                    <a:pt x="150" y="62"/>
                    <a:pt x="145" y="46"/>
                    <a:pt x="136" y="36"/>
                  </a:cubicBezTo>
                  <a:cubicBezTo>
                    <a:pt x="126" y="27"/>
                    <a:pt x="113" y="22"/>
                    <a:pt x="95" y="22"/>
                  </a:cubicBezTo>
                  <a:cubicBezTo>
                    <a:pt x="85" y="22"/>
                    <a:pt x="75" y="23"/>
                    <a:pt x="66" y="26"/>
                  </a:cubicBezTo>
                  <a:cubicBezTo>
                    <a:pt x="65" y="40"/>
                    <a:pt x="65" y="63"/>
                    <a:pt x="65" y="93"/>
                  </a:cubicBezTo>
                  <a:lnTo>
                    <a:pt x="65" y="155"/>
                  </a:lnTo>
                  <a:close/>
                  <a:moveTo>
                    <a:pt x="14" y="380"/>
                  </a:moveTo>
                  <a:lnTo>
                    <a:pt x="14" y="380"/>
                  </a:lnTo>
                  <a:lnTo>
                    <a:pt x="15" y="361"/>
                  </a:lnTo>
                  <a:cubicBezTo>
                    <a:pt x="22" y="356"/>
                    <a:pt x="26" y="352"/>
                    <a:pt x="27" y="351"/>
                  </a:cubicBezTo>
                  <a:cubicBezTo>
                    <a:pt x="28" y="350"/>
                    <a:pt x="28" y="347"/>
                    <a:pt x="29" y="344"/>
                  </a:cubicBezTo>
                  <a:cubicBezTo>
                    <a:pt x="29" y="339"/>
                    <a:pt x="30" y="328"/>
                    <a:pt x="30" y="311"/>
                  </a:cubicBezTo>
                  <a:cubicBezTo>
                    <a:pt x="31" y="294"/>
                    <a:pt x="31" y="281"/>
                    <a:pt x="31" y="272"/>
                  </a:cubicBezTo>
                  <a:lnTo>
                    <a:pt x="31" y="113"/>
                  </a:lnTo>
                  <a:cubicBezTo>
                    <a:pt x="31" y="96"/>
                    <a:pt x="31" y="76"/>
                    <a:pt x="30" y="53"/>
                  </a:cubicBezTo>
                  <a:cubicBezTo>
                    <a:pt x="30" y="39"/>
                    <a:pt x="29" y="30"/>
                    <a:pt x="28" y="26"/>
                  </a:cubicBezTo>
                  <a:cubicBezTo>
                    <a:pt x="27" y="24"/>
                    <a:pt x="26" y="22"/>
                    <a:pt x="24" y="21"/>
                  </a:cubicBezTo>
                  <a:cubicBezTo>
                    <a:pt x="20" y="19"/>
                    <a:pt x="12" y="17"/>
                    <a:pt x="0" y="17"/>
                  </a:cubicBezTo>
                  <a:lnTo>
                    <a:pt x="0" y="1"/>
                  </a:lnTo>
                  <a:cubicBezTo>
                    <a:pt x="4" y="1"/>
                    <a:pt x="9" y="1"/>
                    <a:pt x="15" y="1"/>
                  </a:cubicBezTo>
                  <a:lnTo>
                    <a:pt x="116" y="0"/>
                  </a:lnTo>
                  <a:cubicBezTo>
                    <a:pt x="133" y="0"/>
                    <a:pt x="147" y="3"/>
                    <a:pt x="156" y="8"/>
                  </a:cubicBezTo>
                  <a:cubicBezTo>
                    <a:pt x="165" y="13"/>
                    <a:pt x="172" y="22"/>
                    <a:pt x="178" y="34"/>
                  </a:cubicBezTo>
                  <a:cubicBezTo>
                    <a:pt x="183" y="45"/>
                    <a:pt x="185" y="59"/>
                    <a:pt x="185" y="73"/>
                  </a:cubicBezTo>
                  <a:cubicBezTo>
                    <a:pt x="185" y="85"/>
                    <a:pt x="184" y="95"/>
                    <a:pt x="181" y="106"/>
                  </a:cubicBezTo>
                  <a:cubicBezTo>
                    <a:pt x="178" y="116"/>
                    <a:pt x="173" y="125"/>
                    <a:pt x="168" y="132"/>
                  </a:cubicBezTo>
                  <a:cubicBezTo>
                    <a:pt x="163" y="139"/>
                    <a:pt x="157" y="145"/>
                    <a:pt x="151" y="150"/>
                  </a:cubicBezTo>
                  <a:cubicBezTo>
                    <a:pt x="144" y="155"/>
                    <a:pt x="136" y="159"/>
                    <a:pt x="126" y="163"/>
                  </a:cubicBezTo>
                  <a:cubicBezTo>
                    <a:pt x="139" y="165"/>
                    <a:pt x="151" y="168"/>
                    <a:pt x="159" y="171"/>
                  </a:cubicBezTo>
                  <a:cubicBezTo>
                    <a:pt x="167" y="175"/>
                    <a:pt x="174" y="181"/>
                    <a:pt x="180" y="188"/>
                  </a:cubicBezTo>
                  <a:cubicBezTo>
                    <a:pt x="186" y="196"/>
                    <a:pt x="190" y="205"/>
                    <a:pt x="193" y="215"/>
                  </a:cubicBezTo>
                  <a:cubicBezTo>
                    <a:pt x="196" y="226"/>
                    <a:pt x="198" y="238"/>
                    <a:pt x="198" y="251"/>
                  </a:cubicBezTo>
                  <a:cubicBezTo>
                    <a:pt x="198" y="277"/>
                    <a:pt x="192" y="306"/>
                    <a:pt x="181" y="326"/>
                  </a:cubicBezTo>
                  <a:cubicBezTo>
                    <a:pt x="171" y="346"/>
                    <a:pt x="157" y="360"/>
                    <a:pt x="141" y="370"/>
                  </a:cubicBezTo>
                  <a:cubicBezTo>
                    <a:pt x="128" y="377"/>
                    <a:pt x="114" y="380"/>
                    <a:pt x="97" y="380"/>
                  </a:cubicBezTo>
                  <a:lnTo>
                    <a:pt x="45" y="378"/>
                  </a:lnTo>
                  <a:cubicBezTo>
                    <a:pt x="40" y="378"/>
                    <a:pt x="29" y="379"/>
                    <a:pt x="14" y="380"/>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79"/>
            <p:cNvSpPr>
              <a:spLocks noEditPoints="1"/>
            </p:cNvSpPr>
            <p:nvPr/>
          </p:nvSpPr>
          <p:spPr bwMode="auto">
            <a:xfrm>
              <a:off x="3878" y="1606"/>
              <a:ext cx="139" cy="201"/>
            </a:xfrm>
            <a:custGeom>
              <a:avLst/>
              <a:gdLst>
                <a:gd name="T0" fmla="*/ 83 w 267"/>
                <a:gd name="T1" fmla="*/ 229 h 384"/>
                <a:gd name="T2" fmla="*/ 83 w 267"/>
                <a:gd name="T3" fmla="*/ 229 h 384"/>
                <a:gd name="T4" fmla="*/ 172 w 267"/>
                <a:gd name="T5" fmla="*/ 229 h 384"/>
                <a:gd name="T6" fmla="*/ 128 w 267"/>
                <a:gd name="T7" fmla="*/ 71 h 384"/>
                <a:gd name="T8" fmla="*/ 83 w 267"/>
                <a:gd name="T9" fmla="*/ 229 h 384"/>
                <a:gd name="T10" fmla="*/ 0 w 267"/>
                <a:gd name="T11" fmla="*/ 384 h 384"/>
                <a:gd name="T12" fmla="*/ 0 w 267"/>
                <a:gd name="T13" fmla="*/ 384 h 384"/>
                <a:gd name="T14" fmla="*/ 1 w 267"/>
                <a:gd name="T15" fmla="*/ 359 h 384"/>
                <a:gd name="T16" fmla="*/ 18 w 267"/>
                <a:gd name="T17" fmla="*/ 357 h 384"/>
                <a:gd name="T18" fmla="*/ 25 w 267"/>
                <a:gd name="T19" fmla="*/ 351 h 384"/>
                <a:gd name="T20" fmla="*/ 33 w 267"/>
                <a:gd name="T21" fmla="*/ 330 h 384"/>
                <a:gd name="T22" fmla="*/ 56 w 267"/>
                <a:gd name="T23" fmla="*/ 257 h 384"/>
                <a:gd name="T24" fmla="*/ 100 w 267"/>
                <a:gd name="T25" fmla="*/ 109 h 384"/>
                <a:gd name="T26" fmla="*/ 131 w 267"/>
                <a:gd name="T27" fmla="*/ 0 h 384"/>
                <a:gd name="T28" fmla="*/ 143 w 267"/>
                <a:gd name="T29" fmla="*/ 0 h 384"/>
                <a:gd name="T30" fmla="*/ 218 w 267"/>
                <a:gd name="T31" fmla="*/ 263 h 384"/>
                <a:gd name="T32" fmla="*/ 242 w 267"/>
                <a:gd name="T33" fmla="*/ 343 h 384"/>
                <a:gd name="T34" fmla="*/ 249 w 267"/>
                <a:gd name="T35" fmla="*/ 355 h 384"/>
                <a:gd name="T36" fmla="*/ 267 w 267"/>
                <a:gd name="T37" fmla="*/ 359 h 384"/>
                <a:gd name="T38" fmla="*/ 266 w 267"/>
                <a:gd name="T39" fmla="*/ 384 h 384"/>
                <a:gd name="T40" fmla="*/ 171 w 267"/>
                <a:gd name="T41" fmla="*/ 384 h 384"/>
                <a:gd name="T42" fmla="*/ 172 w 267"/>
                <a:gd name="T43" fmla="*/ 359 h 384"/>
                <a:gd name="T44" fmla="*/ 196 w 267"/>
                <a:gd name="T45" fmla="*/ 357 h 384"/>
                <a:gd name="T46" fmla="*/ 202 w 267"/>
                <a:gd name="T47" fmla="*/ 353 h 384"/>
                <a:gd name="T48" fmla="*/ 203 w 267"/>
                <a:gd name="T49" fmla="*/ 347 h 384"/>
                <a:gd name="T50" fmla="*/ 201 w 267"/>
                <a:gd name="T51" fmla="*/ 332 h 384"/>
                <a:gd name="T52" fmla="*/ 179 w 267"/>
                <a:gd name="T53" fmla="*/ 252 h 384"/>
                <a:gd name="T54" fmla="*/ 77 w 267"/>
                <a:gd name="T55" fmla="*/ 252 h 384"/>
                <a:gd name="T56" fmla="*/ 58 w 267"/>
                <a:gd name="T57" fmla="*/ 319 h 384"/>
                <a:gd name="T58" fmla="*/ 53 w 267"/>
                <a:gd name="T59" fmla="*/ 345 h 384"/>
                <a:gd name="T60" fmla="*/ 54 w 267"/>
                <a:gd name="T61" fmla="*/ 351 h 384"/>
                <a:gd name="T62" fmla="*/ 60 w 267"/>
                <a:gd name="T63" fmla="*/ 356 h 384"/>
                <a:gd name="T64" fmla="*/ 83 w 267"/>
                <a:gd name="T65" fmla="*/ 359 h 384"/>
                <a:gd name="T66" fmla="*/ 82 w 267"/>
                <a:gd name="T67" fmla="*/ 384 h 384"/>
                <a:gd name="T68" fmla="*/ 0 w 267"/>
                <a:gd name="T69"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7" h="384">
                  <a:moveTo>
                    <a:pt x="83" y="229"/>
                  </a:moveTo>
                  <a:lnTo>
                    <a:pt x="83" y="229"/>
                  </a:lnTo>
                  <a:lnTo>
                    <a:pt x="172" y="229"/>
                  </a:lnTo>
                  <a:lnTo>
                    <a:pt x="128" y="71"/>
                  </a:lnTo>
                  <a:lnTo>
                    <a:pt x="83" y="229"/>
                  </a:lnTo>
                  <a:close/>
                  <a:moveTo>
                    <a:pt x="0" y="384"/>
                  </a:moveTo>
                  <a:lnTo>
                    <a:pt x="0" y="384"/>
                  </a:lnTo>
                  <a:lnTo>
                    <a:pt x="1" y="359"/>
                  </a:lnTo>
                  <a:cubicBezTo>
                    <a:pt x="10" y="358"/>
                    <a:pt x="16" y="358"/>
                    <a:pt x="18" y="357"/>
                  </a:cubicBezTo>
                  <a:cubicBezTo>
                    <a:pt x="21" y="356"/>
                    <a:pt x="23" y="354"/>
                    <a:pt x="25" y="351"/>
                  </a:cubicBezTo>
                  <a:cubicBezTo>
                    <a:pt x="27" y="349"/>
                    <a:pt x="30" y="342"/>
                    <a:pt x="33" y="330"/>
                  </a:cubicBezTo>
                  <a:cubicBezTo>
                    <a:pt x="35" y="324"/>
                    <a:pt x="43" y="299"/>
                    <a:pt x="56" y="257"/>
                  </a:cubicBezTo>
                  <a:lnTo>
                    <a:pt x="100" y="109"/>
                  </a:lnTo>
                  <a:cubicBezTo>
                    <a:pt x="105" y="92"/>
                    <a:pt x="115" y="56"/>
                    <a:pt x="131" y="0"/>
                  </a:cubicBezTo>
                  <a:lnTo>
                    <a:pt x="143" y="0"/>
                  </a:lnTo>
                  <a:lnTo>
                    <a:pt x="218" y="263"/>
                  </a:lnTo>
                  <a:cubicBezTo>
                    <a:pt x="230" y="306"/>
                    <a:pt x="238" y="333"/>
                    <a:pt x="242" y="343"/>
                  </a:cubicBezTo>
                  <a:cubicBezTo>
                    <a:pt x="244" y="349"/>
                    <a:pt x="247" y="354"/>
                    <a:pt x="249" y="355"/>
                  </a:cubicBezTo>
                  <a:cubicBezTo>
                    <a:pt x="252" y="357"/>
                    <a:pt x="258" y="358"/>
                    <a:pt x="267" y="359"/>
                  </a:cubicBezTo>
                  <a:lnTo>
                    <a:pt x="266" y="384"/>
                  </a:lnTo>
                  <a:cubicBezTo>
                    <a:pt x="248" y="382"/>
                    <a:pt x="171" y="384"/>
                    <a:pt x="171" y="384"/>
                  </a:cubicBezTo>
                  <a:lnTo>
                    <a:pt x="172" y="359"/>
                  </a:lnTo>
                  <a:cubicBezTo>
                    <a:pt x="185" y="358"/>
                    <a:pt x="193" y="358"/>
                    <a:pt x="196" y="357"/>
                  </a:cubicBezTo>
                  <a:cubicBezTo>
                    <a:pt x="199" y="356"/>
                    <a:pt x="201" y="355"/>
                    <a:pt x="202" y="353"/>
                  </a:cubicBezTo>
                  <a:cubicBezTo>
                    <a:pt x="203" y="351"/>
                    <a:pt x="203" y="349"/>
                    <a:pt x="203" y="347"/>
                  </a:cubicBezTo>
                  <a:cubicBezTo>
                    <a:pt x="203" y="343"/>
                    <a:pt x="203" y="338"/>
                    <a:pt x="201" y="332"/>
                  </a:cubicBezTo>
                  <a:lnTo>
                    <a:pt x="179" y="252"/>
                  </a:lnTo>
                  <a:lnTo>
                    <a:pt x="77" y="252"/>
                  </a:lnTo>
                  <a:lnTo>
                    <a:pt x="58" y="319"/>
                  </a:lnTo>
                  <a:cubicBezTo>
                    <a:pt x="55" y="331"/>
                    <a:pt x="53" y="340"/>
                    <a:pt x="53" y="345"/>
                  </a:cubicBezTo>
                  <a:cubicBezTo>
                    <a:pt x="53" y="348"/>
                    <a:pt x="53" y="350"/>
                    <a:pt x="54" y="351"/>
                  </a:cubicBezTo>
                  <a:cubicBezTo>
                    <a:pt x="56" y="354"/>
                    <a:pt x="58" y="355"/>
                    <a:pt x="60" y="356"/>
                  </a:cubicBezTo>
                  <a:cubicBezTo>
                    <a:pt x="65" y="358"/>
                    <a:pt x="72" y="358"/>
                    <a:pt x="83" y="359"/>
                  </a:cubicBezTo>
                  <a:lnTo>
                    <a:pt x="82" y="384"/>
                  </a:lnTo>
                  <a:cubicBezTo>
                    <a:pt x="62" y="382"/>
                    <a:pt x="13" y="382"/>
                    <a:pt x="0" y="384"/>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0"/>
            <p:cNvSpPr>
              <a:spLocks noEditPoints="1"/>
            </p:cNvSpPr>
            <p:nvPr/>
          </p:nvSpPr>
          <p:spPr bwMode="auto">
            <a:xfrm>
              <a:off x="3648" y="1604"/>
              <a:ext cx="139" cy="203"/>
            </a:xfrm>
            <a:custGeom>
              <a:avLst/>
              <a:gdLst>
                <a:gd name="T0" fmla="*/ 36 w 266"/>
                <a:gd name="T1" fmla="*/ 175 h 388"/>
                <a:gd name="T2" fmla="*/ 36 w 266"/>
                <a:gd name="T3" fmla="*/ 175 h 388"/>
                <a:gd name="T4" fmla="*/ 40 w 266"/>
                <a:gd name="T5" fmla="*/ 225 h 388"/>
                <a:gd name="T6" fmla="*/ 48 w 266"/>
                <a:gd name="T7" fmla="*/ 270 h 388"/>
                <a:gd name="T8" fmla="*/ 70 w 266"/>
                <a:gd name="T9" fmla="*/ 323 h 388"/>
                <a:gd name="T10" fmla="*/ 101 w 266"/>
                <a:gd name="T11" fmla="*/ 354 h 388"/>
                <a:gd name="T12" fmla="*/ 138 w 266"/>
                <a:gd name="T13" fmla="*/ 364 h 388"/>
                <a:gd name="T14" fmla="*/ 187 w 266"/>
                <a:gd name="T15" fmla="*/ 344 h 388"/>
                <a:gd name="T16" fmla="*/ 219 w 266"/>
                <a:gd name="T17" fmla="*/ 286 h 388"/>
                <a:gd name="T18" fmla="*/ 229 w 266"/>
                <a:gd name="T19" fmla="*/ 199 h 388"/>
                <a:gd name="T20" fmla="*/ 222 w 266"/>
                <a:gd name="T21" fmla="*/ 123 h 388"/>
                <a:gd name="T22" fmla="*/ 209 w 266"/>
                <a:gd name="T23" fmla="*/ 84 h 388"/>
                <a:gd name="T24" fmla="*/ 191 w 266"/>
                <a:gd name="T25" fmla="*/ 53 h 388"/>
                <a:gd name="T26" fmla="*/ 164 w 266"/>
                <a:gd name="T27" fmla="*/ 31 h 388"/>
                <a:gd name="T28" fmla="*/ 128 w 266"/>
                <a:gd name="T29" fmla="*/ 22 h 388"/>
                <a:gd name="T30" fmla="*/ 79 w 266"/>
                <a:gd name="T31" fmla="*/ 41 h 388"/>
                <a:gd name="T32" fmla="*/ 47 w 266"/>
                <a:gd name="T33" fmla="*/ 95 h 388"/>
                <a:gd name="T34" fmla="*/ 36 w 266"/>
                <a:gd name="T35" fmla="*/ 175 h 388"/>
                <a:gd name="T36" fmla="*/ 0 w 266"/>
                <a:gd name="T37" fmla="*/ 196 h 388"/>
                <a:gd name="T38" fmla="*/ 0 w 266"/>
                <a:gd name="T39" fmla="*/ 196 h 388"/>
                <a:gd name="T40" fmla="*/ 8 w 266"/>
                <a:gd name="T41" fmla="*/ 120 h 388"/>
                <a:gd name="T42" fmla="*/ 36 w 266"/>
                <a:gd name="T43" fmla="*/ 57 h 388"/>
                <a:gd name="T44" fmla="*/ 80 w 266"/>
                <a:gd name="T45" fmla="*/ 14 h 388"/>
                <a:gd name="T46" fmla="*/ 136 w 266"/>
                <a:gd name="T47" fmla="*/ 0 h 388"/>
                <a:gd name="T48" fmla="*/ 189 w 266"/>
                <a:gd name="T49" fmla="*/ 12 h 388"/>
                <a:gd name="T50" fmla="*/ 228 w 266"/>
                <a:gd name="T51" fmla="*/ 45 h 388"/>
                <a:gd name="T52" fmla="*/ 252 w 266"/>
                <a:gd name="T53" fmla="*/ 88 h 388"/>
                <a:gd name="T54" fmla="*/ 262 w 266"/>
                <a:gd name="T55" fmla="*/ 130 h 388"/>
                <a:gd name="T56" fmla="*/ 266 w 266"/>
                <a:gd name="T57" fmla="*/ 182 h 388"/>
                <a:gd name="T58" fmla="*/ 226 w 266"/>
                <a:gd name="T59" fmla="*/ 329 h 388"/>
                <a:gd name="T60" fmla="*/ 126 w 266"/>
                <a:gd name="T61" fmla="*/ 388 h 388"/>
                <a:gd name="T62" fmla="*/ 74 w 266"/>
                <a:gd name="T63" fmla="*/ 375 h 388"/>
                <a:gd name="T64" fmla="*/ 34 w 266"/>
                <a:gd name="T65" fmla="*/ 335 h 388"/>
                <a:gd name="T66" fmla="*/ 8 w 266"/>
                <a:gd name="T67" fmla="*/ 271 h 388"/>
                <a:gd name="T68" fmla="*/ 0 w 266"/>
                <a:gd name="T69" fmla="*/ 19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 h="388">
                  <a:moveTo>
                    <a:pt x="36" y="175"/>
                  </a:moveTo>
                  <a:lnTo>
                    <a:pt x="36" y="175"/>
                  </a:lnTo>
                  <a:cubicBezTo>
                    <a:pt x="36" y="191"/>
                    <a:pt x="37" y="208"/>
                    <a:pt x="40" y="225"/>
                  </a:cubicBezTo>
                  <a:cubicBezTo>
                    <a:pt x="42" y="243"/>
                    <a:pt x="45" y="257"/>
                    <a:pt x="48" y="270"/>
                  </a:cubicBezTo>
                  <a:cubicBezTo>
                    <a:pt x="54" y="291"/>
                    <a:pt x="61" y="308"/>
                    <a:pt x="70" y="323"/>
                  </a:cubicBezTo>
                  <a:cubicBezTo>
                    <a:pt x="79" y="337"/>
                    <a:pt x="90" y="347"/>
                    <a:pt x="101" y="354"/>
                  </a:cubicBezTo>
                  <a:cubicBezTo>
                    <a:pt x="112" y="361"/>
                    <a:pt x="124" y="364"/>
                    <a:pt x="138" y="364"/>
                  </a:cubicBezTo>
                  <a:cubicBezTo>
                    <a:pt x="157" y="364"/>
                    <a:pt x="173" y="357"/>
                    <a:pt x="187" y="344"/>
                  </a:cubicBezTo>
                  <a:cubicBezTo>
                    <a:pt x="201" y="330"/>
                    <a:pt x="212" y="311"/>
                    <a:pt x="219" y="286"/>
                  </a:cubicBezTo>
                  <a:cubicBezTo>
                    <a:pt x="226" y="261"/>
                    <a:pt x="229" y="232"/>
                    <a:pt x="229" y="199"/>
                  </a:cubicBezTo>
                  <a:cubicBezTo>
                    <a:pt x="229" y="172"/>
                    <a:pt x="227" y="146"/>
                    <a:pt x="222" y="123"/>
                  </a:cubicBezTo>
                  <a:cubicBezTo>
                    <a:pt x="219" y="108"/>
                    <a:pt x="215" y="95"/>
                    <a:pt x="209" y="84"/>
                  </a:cubicBezTo>
                  <a:cubicBezTo>
                    <a:pt x="204" y="72"/>
                    <a:pt x="198" y="62"/>
                    <a:pt x="191" y="53"/>
                  </a:cubicBezTo>
                  <a:cubicBezTo>
                    <a:pt x="184" y="45"/>
                    <a:pt x="175" y="37"/>
                    <a:pt x="164" y="31"/>
                  </a:cubicBezTo>
                  <a:cubicBezTo>
                    <a:pt x="153" y="25"/>
                    <a:pt x="141" y="22"/>
                    <a:pt x="128" y="22"/>
                  </a:cubicBezTo>
                  <a:cubicBezTo>
                    <a:pt x="109" y="22"/>
                    <a:pt x="93" y="29"/>
                    <a:pt x="79" y="41"/>
                  </a:cubicBezTo>
                  <a:cubicBezTo>
                    <a:pt x="65" y="53"/>
                    <a:pt x="54" y="71"/>
                    <a:pt x="47" y="95"/>
                  </a:cubicBezTo>
                  <a:cubicBezTo>
                    <a:pt x="40" y="118"/>
                    <a:pt x="36" y="145"/>
                    <a:pt x="36" y="175"/>
                  </a:cubicBezTo>
                  <a:close/>
                  <a:moveTo>
                    <a:pt x="0" y="196"/>
                  </a:moveTo>
                  <a:lnTo>
                    <a:pt x="0" y="196"/>
                  </a:lnTo>
                  <a:cubicBezTo>
                    <a:pt x="0" y="169"/>
                    <a:pt x="2" y="143"/>
                    <a:pt x="8" y="120"/>
                  </a:cubicBezTo>
                  <a:cubicBezTo>
                    <a:pt x="14" y="96"/>
                    <a:pt x="23" y="75"/>
                    <a:pt x="36" y="57"/>
                  </a:cubicBezTo>
                  <a:cubicBezTo>
                    <a:pt x="49" y="38"/>
                    <a:pt x="63" y="24"/>
                    <a:pt x="80" y="14"/>
                  </a:cubicBezTo>
                  <a:cubicBezTo>
                    <a:pt x="96" y="5"/>
                    <a:pt x="115" y="0"/>
                    <a:pt x="136" y="0"/>
                  </a:cubicBezTo>
                  <a:cubicBezTo>
                    <a:pt x="155" y="0"/>
                    <a:pt x="173" y="4"/>
                    <a:pt x="189" y="12"/>
                  </a:cubicBezTo>
                  <a:cubicBezTo>
                    <a:pt x="205" y="20"/>
                    <a:pt x="218" y="31"/>
                    <a:pt x="228" y="45"/>
                  </a:cubicBezTo>
                  <a:cubicBezTo>
                    <a:pt x="238" y="58"/>
                    <a:pt x="246" y="73"/>
                    <a:pt x="252" y="88"/>
                  </a:cubicBezTo>
                  <a:cubicBezTo>
                    <a:pt x="256" y="100"/>
                    <a:pt x="260" y="114"/>
                    <a:pt x="262" y="130"/>
                  </a:cubicBezTo>
                  <a:cubicBezTo>
                    <a:pt x="265" y="146"/>
                    <a:pt x="266" y="164"/>
                    <a:pt x="266" y="182"/>
                  </a:cubicBezTo>
                  <a:cubicBezTo>
                    <a:pt x="266" y="241"/>
                    <a:pt x="253" y="290"/>
                    <a:pt x="226" y="329"/>
                  </a:cubicBezTo>
                  <a:cubicBezTo>
                    <a:pt x="200" y="368"/>
                    <a:pt x="166" y="388"/>
                    <a:pt x="126" y="388"/>
                  </a:cubicBezTo>
                  <a:cubicBezTo>
                    <a:pt x="107" y="388"/>
                    <a:pt x="90" y="384"/>
                    <a:pt x="74" y="375"/>
                  </a:cubicBezTo>
                  <a:cubicBezTo>
                    <a:pt x="58" y="366"/>
                    <a:pt x="45" y="353"/>
                    <a:pt x="34" y="335"/>
                  </a:cubicBezTo>
                  <a:cubicBezTo>
                    <a:pt x="22" y="317"/>
                    <a:pt x="14" y="296"/>
                    <a:pt x="8" y="271"/>
                  </a:cubicBezTo>
                  <a:cubicBezTo>
                    <a:pt x="3" y="246"/>
                    <a:pt x="0" y="221"/>
                    <a:pt x="0" y="196"/>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1"/>
            <p:cNvSpPr>
              <a:spLocks noEditPoints="1"/>
            </p:cNvSpPr>
            <p:nvPr/>
          </p:nvSpPr>
          <p:spPr bwMode="auto">
            <a:xfrm>
              <a:off x="3242" y="1604"/>
              <a:ext cx="139" cy="203"/>
            </a:xfrm>
            <a:custGeom>
              <a:avLst/>
              <a:gdLst>
                <a:gd name="T0" fmla="*/ 36 w 266"/>
                <a:gd name="T1" fmla="*/ 175 h 388"/>
                <a:gd name="T2" fmla="*/ 36 w 266"/>
                <a:gd name="T3" fmla="*/ 175 h 388"/>
                <a:gd name="T4" fmla="*/ 40 w 266"/>
                <a:gd name="T5" fmla="*/ 225 h 388"/>
                <a:gd name="T6" fmla="*/ 48 w 266"/>
                <a:gd name="T7" fmla="*/ 270 h 388"/>
                <a:gd name="T8" fmla="*/ 70 w 266"/>
                <a:gd name="T9" fmla="*/ 323 h 388"/>
                <a:gd name="T10" fmla="*/ 101 w 266"/>
                <a:gd name="T11" fmla="*/ 354 h 388"/>
                <a:gd name="T12" fmla="*/ 138 w 266"/>
                <a:gd name="T13" fmla="*/ 364 h 388"/>
                <a:gd name="T14" fmla="*/ 187 w 266"/>
                <a:gd name="T15" fmla="*/ 344 h 388"/>
                <a:gd name="T16" fmla="*/ 219 w 266"/>
                <a:gd name="T17" fmla="*/ 286 h 388"/>
                <a:gd name="T18" fmla="*/ 229 w 266"/>
                <a:gd name="T19" fmla="*/ 199 h 388"/>
                <a:gd name="T20" fmla="*/ 222 w 266"/>
                <a:gd name="T21" fmla="*/ 123 h 388"/>
                <a:gd name="T22" fmla="*/ 209 w 266"/>
                <a:gd name="T23" fmla="*/ 84 h 388"/>
                <a:gd name="T24" fmla="*/ 191 w 266"/>
                <a:gd name="T25" fmla="*/ 53 h 388"/>
                <a:gd name="T26" fmla="*/ 164 w 266"/>
                <a:gd name="T27" fmla="*/ 31 h 388"/>
                <a:gd name="T28" fmla="*/ 128 w 266"/>
                <a:gd name="T29" fmla="*/ 22 h 388"/>
                <a:gd name="T30" fmla="*/ 79 w 266"/>
                <a:gd name="T31" fmla="*/ 41 h 388"/>
                <a:gd name="T32" fmla="*/ 47 w 266"/>
                <a:gd name="T33" fmla="*/ 95 h 388"/>
                <a:gd name="T34" fmla="*/ 36 w 266"/>
                <a:gd name="T35" fmla="*/ 175 h 388"/>
                <a:gd name="T36" fmla="*/ 0 w 266"/>
                <a:gd name="T37" fmla="*/ 196 h 388"/>
                <a:gd name="T38" fmla="*/ 0 w 266"/>
                <a:gd name="T39" fmla="*/ 196 h 388"/>
                <a:gd name="T40" fmla="*/ 8 w 266"/>
                <a:gd name="T41" fmla="*/ 120 h 388"/>
                <a:gd name="T42" fmla="*/ 36 w 266"/>
                <a:gd name="T43" fmla="*/ 57 h 388"/>
                <a:gd name="T44" fmla="*/ 80 w 266"/>
                <a:gd name="T45" fmla="*/ 14 h 388"/>
                <a:gd name="T46" fmla="*/ 136 w 266"/>
                <a:gd name="T47" fmla="*/ 0 h 388"/>
                <a:gd name="T48" fmla="*/ 189 w 266"/>
                <a:gd name="T49" fmla="*/ 12 h 388"/>
                <a:gd name="T50" fmla="*/ 228 w 266"/>
                <a:gd name="T51" fmla="*/ 45 h 388"/>
                <a:gd name="T52" fmla="*/ 252 w 266"/>
                <a:gd name="T53" fmla="*/ 88 h 388"/>
                <a:gd name="T54" fmla="*/ 262 w 266"/>
                <a:gd name="T55" fmla="*/ 130 h 388"/>
                <a:gd name="T56" fmla="*/ 266 w 266"/>
                <a:gd name="T57" fmla="*/ 182 h 388"/>
                <a:gd name="T58" fmla="*/ 226 w 266"/>
                <a:gd name="T59" fmla="*/ 329 h 388"/>
                <a:gd name="T60" fmla="*/ 126 w 266"/>
                <a:gd name="T61" fmla="*/ 388 h 388"/>
                <a:gd name="T62" fmla="*/ 74 w 266"/>
                <a:gd name="T63" fmla="*/ 375 h 388"/>
                <a:gd name="T64" fmla="*/ 33 w 266"/>
                <a:gd name="T65" fmla="*/ 335 h 388"/>
                <a:gd name="T66" fmla="*/ 8 w 266"/>
                <a:gd name="T67" fmla="*/ 271 h 388"/>
                <a:gd name="T68" fmla="*/ 0 w 266"/>
                <a:gd name="T69" fmla="*/ 196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6" h="388">
                  <a:moveTo>
                    <a:pt x="36" y="175"/>
                  </a:moveTo>
                  <a:lnTo>
                    <a:pt x="36" y="175"/>
                  </a:lnTo>
                  <a:cubicBezTo>
                    <a:pt x="36" y="191"/>
                    <a:pt x="37" y="208"/>
                    <a:pt x="40" y="225"/>
                  </a:cubicBezTo>
                  <a:cubicBezTo>
                    <a:pt x="42" y="243"/>
                    <a:pt x="45" y="257"/>
                    <a:pt x="48" y="270"/>
                  </a:cubicBezTo>
                  <a:cubicBezTo>
                    <a:pt x="54" y="291"/>
                    <a:pt x="61" y="308"/>
                    <a:pt x="70" y="323"/>
                  </a:cubicBezTo>
                  <a:cubicBezTo>
                    <a:pt x="79" y="337"/>
                    <a:pt x="89" y="347"/>
                    <a:pt x="101" y="354"/>
                  </a:cubicBezTo>
                  <a:cubicBezTo>
                    <a:pt x="112" y="361"/>
                    <a:pt x="124" y="364"/>
                    <a:pt x="138" y="364"/>
                  </a:cubicBezTo>
                  <a:cubicBezTo>
                    <a:pt x="157" y="364"/>
                    <a:pt x="173" y="357"/>
                    <a:pt x="187" y="344"/>
                  </a:cubicBezTo>
                  <a:cubicBezTo>
                    <a:pt x="201" y="330"/>
                    <a:pt x="212" y="311"/>
                    <a:pt x="219" y="286"/>
                  </a:cubicBezTo>
                  <a:cubicBezTo>
                    <a:pt x="226" y="261"/>
                    <a:pt x="229" y="232"/>
                    <a:pt x="229" y="199"/>
                  </a:cubicBezTo>
                  <a:cubicBezTo>
                    <a:pt x="229" y="172"/>
                    <a:pt x="227" y="146"/>
                    <a:pt x="222" y="123"/>
                  </a:cubicBezTo>
                  <a:cubicBezTo>
                    <a:pt x="219" y="108"/>
                    <a:pt x="214" y="95"/>
                    <a:pt x="209" y="84"/>
                  </a:cubicBezTo>
                  <a:cubicBezTo>
                    <a:pt x="204" y="72"/>
                    <a:pt x="198" y="62"/>
                    <a:pt x="191" y="53"/>
                  </a:cubicBezTo>
                  <a:cubicBezTo>
                    <a:pt x="184" y="45"/>
                    <a:pt x="175" y="37"/>
                    <a:pt x="164" y="31"/>
                  </a:cubicBezTo>
                  <a:cubicBezTo>
                    <a:pt x="153" y="25"/>
                    <a:pt x="141" y="22"/>
                    <a:pt x="128" y="22"/>
                  </a:cubicBezTo>
                  <a:cubicBezTo>
                    <a:pt x="109" y="22"/>
                    <a:pt x="93" y="29"/>
                    <a:pt x="79" y="41"/>
                  </a:cubicBezTo>
                  <a:cubicBezTo>
                    <a:pt x="65" y="53"/>
                    <a:pt x="54" y="71"/>
                    <a:pt x="47" y="95"/>
                  </a:cubicBezTo>
                  <a:cubicBezTo>
                    <a:pt x="40" y="118"/>
                    <a:pt x="36" y="145"/>
                    <a:pt x="36" y="175"/>
                  </a:cubicBezTo>
                  <a:close/>
                  <a:moveTo>
                    <a:pt x="0" y="196"/>
                  </a:moveTo>
                  <a:lnTo>
                    <a:pt x="0" y="196"/>
                  </a:lnTo>
                  <a:cubicBezTo>
                    <a:pt x="0" y="169"/>
                    <a:pt x="2" y="143"/>
                    <a:pt x="8" y="120"/>
                  </a:cubicBezTo>
                  <a:cubicBezTo>
                    <a:pt x="14" y="96"/>
                    <a:pt x="23" y="75"/>
                    <a:pt x="36" y="57"/>
                  </a:cubicBezTo>
                  <a:cubicBezTo>
                    <a:pt x="49" y="38"/>
                    <a:pt x="63" y="24"/>
                    <a:pt x="80" y="14"/>
                  </a:cubicBezTo>
                  <a:cubicBezTo>
                    <a:pt x="96" y="5"/>
                    <a:pt x="115" y="0"/>
                    <a:pt x="136" y="0"/>
                  </a:cubicBezTo>
                  <a:cubicBezTo>
                    <a:pt x="155" y="0"/>
                    <a:pt x="173" y="4"/>
                    <a:pt x="189" y="12"/>
                  </a:cubicBezTo>
                  <a:cubicBezTo>
                    <a:pt x="204" y="20"/>
                    <a:pt x="217" y="31"/>
                    <a:pt x="228" y="45"/>
                  </a:cubicBezTo>
                  <a:cubicBezTo>
                    <a:pt x="238" y="58"/>
                    <a:pt x="246" y="73"/>
                    <a:pt x="252" y="88"/>
                  </a:cubicBezTo>
                  <a:cubicBezTo>
                    <a:pt x="256" y="100"/>
                    <a:pt x="260" y="114"/>
                    <a:pt x="262" y="130"/>
                  </a:cubicBezTo>
                  <a:cubicBezTo>
                    <a:pt x="265" y="146"/>
                    <a:pt x="266" y="164"/>
                    <a:pt x="266" y="182"/>
                  </a:cubicBezTo>
                  <a:cubicBezTo>
                    <a:pt x="266" y="241"/>
                    <a:pt x="253" y="290"/>
                    <a:pt x="226" y="329"/>
                  </a:cubicBezTo>
                  <a:cubicBezTo>
                    <a:pt x="200" y="368"/>
                    <a:pt x="166" y="388"/>
                    <a:pt x="126" y="388"/>
                  </a:cubicBezTo>
                  <a:cubicBezTo>
                    <a:pt x="107" y="388"/>
                    <a:pt x="90" y="384"/>
                    <a:pt x="74" y="375"/>
                  </a:cubicBezTo>
                  <a:cubicBezTo>
                    <a:pt x="58" y="366"/>
                    <a:pt x="44" y="353"/>
                    <a:pt x="33" y="335"/>
                  </a:cubicBezTo>
                  <a:cubicBezTo>
                    <a:pt x="22" y="317"/>
                    <a:pt x="14" y="296"/>
                    <a:pt x="8" y="271"/>
                  </a:cubicBezTo>
                  <a:cubicBezTo>
                    <a:pt x="2" y="246"/>
                    <a:pt x="0" y="221"/>
                    <a:pt x="0" y="196"/>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2"/>
            <p:cNvSpPr>
              <a:spLocks/>
            </p:cNvSpPr>
            <p:nvPr/>
          </p:nvSpPr>
          <p:spPr bwMode="auto">
            <a:xfrm>
              <a:off x="3321" y="1594"/>
              <a:ext cx="25" cy="26"/>
            </a:xfrm>
            <a:custGeom>
              <a:avLst/>
              <a:gdLst>
                <a:gd name="T0" fmla="*/ 0 w 49"/>
                <a:gd name="T1" fmla="*/ 32 h 48"/>
                <a:gd name="T2" fmla="*/ 0 w 49"/>
                <a:gd name="T3" fmla="*/ 32 h 48"/>
                <a:gd name="T4" fmla="*/ 34 w 49"/>
                <a:gd name="T5" fmla="*/ 0 h 48"/>
                <a:gd name="T6" fmla="*/ 49 w 49"/>
                <a:gd name="T7" fmla="*/ 16 h 48"/>
                <a:gd name="T8" fmla="*/ 14 w 49"/>
                <a:gd name="T9" fmla="*/ 48 h 48"/>
                <a:gd name="T10" fmla="*/ 0 w 49"/>
                <a:gd name="T11" fmla="*/ 32 h 48"/>
              </a:gdLst>
              <a:ahLst/>
              <a:cxnLst>
                <a:cxn ang="0">
                  <a:pos x="T0" y="T1"/>
                </a:cxn>
                <a:cxn ang="0">
                  <a:pos x="T2" y="T3"/>
                </a:cxn>
                <a:cxn ang="0">
                  <a:pos x="T4" y="T5"/>
                </a:cxn>
                <a:cxn ang="0">
                  <a:pos x="T6" y="T7"/>
                </a:cxn>
                <a:cxn ang="0">
                  <a:pos x="T8" y="T9"/>
                </a:cxn>
                <a:cxn ang="0">
                  <a:pos x="T10" y="T11"/>
                </a:cxn>
              </a:cxnLst>
              <a:rect l="0" t="0" r="r" b="b"/>
              <a:pathLst>
                <a:path w="49" h="48">
                  <a:moveTo>
                    <a:pt x="0" y="32"/>
                  </a:moveTo>
                  <a:lnTo>
                    <a:pt x="0" y="32"/>
                  </a:lnTo>
                  <a:lnTo>
                    <a:pt x="34" y="0"/>
                  </a:lnTo>
                  <a:lnTo>
                    <a:pt x="49" y="16"/>
                  </a:lnTo>
                  <a:lnTo>
                    <a:pt x="14" y="48"/>
                  </a:lnTo>
                  <a:lnTo>
                    <a:pt x="0" y="32"/>
                  </a:ln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3"/>
            <p:cNvSpPr>
              <a:spLocks noEditPoints="1"/>
            </p:cNvSpPr>
            <p:nvPr/>
          </p:nvSpPr>
          <p:spPr bwMode="auto">
            <a:xfrm>
              <a:off x="3143" y="1360"/>
              <a:ext cx="136" cy="199"/>
            </a:xfrm>
            <a:custGeom>
              <a:avLst/>
              <a:gdLst>
                <a:gd name="T0" fmla="*/ 66 w 260"/>
                <a:gd name="T1" fmla="*/ 344 h 379"/>
                <a:gd name="T2" fmla="*/ 66 w 260"/>
                <a:gd name="T3" fmla="*/ 344 h 379"/>
                <a:gd name="T4" fmla="*/ 107 w 260"/>
                <a:gd name="T5" fmla="*/ 349 h 379"/>
                <a:gd name="T6" fmla="*/ 146 w 260"/>
                <a:gd name="T7" fmla="*/ 344 h 379"/>
                <a:gd name="T8" fmla="*/ 176 w 260"/>
                <a:gd name="T9" fmla="*/ 327 h 379"/>
                <a:gd name="T10" fmla="*/ 199 w 260"/>
                <a:gd name="T11" fmla="*/ 296 h 379"/>
                <a:gd name="T12" fmla="*/ 216 w 260"/>
                <a:gd name="T13" fmla="*/ 244 h 379"/>
                <a:gd name="T14" fmla="*/ 222 w 260"/>
                <a:gd name="T15" fmla="*/ 178 h 379"/>
                <a:gd name="T16" fmla="*/ 211 w 260"/>
                <a:gd name="T17" fmla="*/ 94 h 379"/>
                <a:gd name="T18" fmla="*/ 175 w 260"/>
                <a:gd name="T19" fmla="*/ 41 h 379"/>
                <a:gd name="T20" fmla="*/ 110 w 260"/>
                <a:gd name="T21" fmla="*/ 22 h 379"/>
                <a:gd name="T22" fmla="*/ 66 w 260"/>
                <a:gd name="T23" fmla="*/ 27 h 379"/>
                <a:gd name="T24" fmla="*/ 65 w 260"/>
                <a:gd name="T25" fmla="*/ 73 h 379"/>
                <a:gd name="T26" fmla="*/ 65 w 260"/>
                <a:gd name="T27" fmla="*/ 111 h 379"/>
                <a:gd name="T28" fmla="*/ 65 w 260"/>
                <a:gd name="T29" fmla="*/ 215 h 379"/>
                <a:gd name="T30" fmla="*/ 65 w 260"/>
                <a:gd name="T31" fmla="*/ 297 h 379"/>
                <a:gd name="T32" fmla="*/ 66 w 260"/>
                <a:gd name="T33" fmla="*/ 344 h 379"/>
                <a:gd name="T34" fmla="*/ 10 w 260"/>
                <a:gd name="T35" fmla="*/ 379 h 379"/>
                <a:gd name="T36" fmla="*/ 10 w 260"/>
                <a:gd name="T37" fmla="*/ 379 h 379"/>
                <a:gd name="T38" fmla="*/ 12 w 260"/>
                <a:gd name="T39" fmla="*/ 360 h 379"/>
                <a:gd name="T40" fmla="*/ 29 w 260"/>
                <a:gd name="T41" fmla="*/ 345 h 379"/>
                <a:gd name="T42" fmla="*/ 31 w 260"/>
                <a:gd name="T43" fmla="*/ 295 h 379"/>
                <a:gd name="T44" fmla="*/ 32 w 260"/>
                <a:gd name="T45" fmla="*/ 220 h 379"/>
                <a:gd name="T46" fmla="*/ 32 w 260"/>
                <a:gd name="T47" fmla="*/ 113 h 379"/>
                <a:gd name="T48" fmla="*/ 31 w 260"/>
                <a:gd name="T49" fmla="*/ 53 h 379"/>
                <a:gd name="T50" fmla="*/ 28 w 260"/>
                <a:gd name="T51" fmla="*/ 26 h 379"/>
                <a:gd name="T52" fmla="*/ 25 w 260"/>
                <a:gd name="T53" fmla="*/ 21 h 379"/>
                <a:gd name="T54" fmla="*/ 0 w 260"/>
                <a:gd name="T55" fmla="*/ 17 h 379"/>
                <a:gd name="T56" fmla="*/ 0 w 260"/>
                <a:gd name="T57" fmla="*/ 0 h 379"/>
                <a:gd name="T58" fmla="*/ 46 w 260"/>
                <a:gd name="T59" fmla="*/ 2 h 379"/>
                <a:gd name="T60" fmla="*/ 87 w 260"/>
                <a:gd name="T61" fmla="*/ 1 h 379"/>
                <a:gd name="T62" fmla="*/ 128 w 260"/>
                <a:gd name="T63" fmla="*/ 0 h 379"/>
                <a:gd name="T64" fmla="*/ 197 w 260"/>
                <a:gd name="T65" fmla="*/ 16 h 379"/>
                <a:gd name="T66" fmla="*/ 242 w 260"/>
                <a:gd name="T67" fmla="*/ 71 h 379"/>
                <a:gd name="T68" fmla="*/ 260 w 260"/>
                <a:gd name="T69" fmla="*/ 165 h 379"/>
                <a:gd name="T70" fmla="*/ 252 w 260"/>
                <a:gd name="T71" fmla="*/ 240 h 379"/>
                <a:gd name="T72" fmla="*/ 226 w 260"/>
                <a:gd name="T73" fmla="*/ 308 h 379"/>
                <a:gd name="T74" fmla="*/ 195 w 260"/>
                <a:gd name="T75" fmla="*/ 349 h 379"/>
                <a:gd name="T76" fmla="*/ 159 w 260"/>
                <a:gd name="T77" fmla="*/ 372 h 379"/>
                <a:gd name="T78" fmla="*/ 108 w 260"/>
                <a:gd name="T79" fmla="*/ 379 h 379"/>
                <a:gd name="T80" fmla="*/ 79 w 260"/>
                <a:gd name="T81" fmla="*/ 378 h 379"/>
                <a:gd name="T82" fmla="*/ 48 w 260"/>
                <a:gd name="T83" fmla="*/ 377 h 379"/>
                <a:gd name="T84" fmla="*/ 10 w 260"/>
                <a:gd name="T8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0" h="379">
                  <a:moveTo>
                    <a:pt x="66" y="344"/>
                  </a:moveTo>
                  <a:lnTo>
                    <a:pt x="66" y="344"/>
                  </a:lnTo>
                  <a:cubicBezTo>
                    <a:pt x="79" y="348"/>
                    <a:pt x="93" y="349"/>
                    <a:pt x="107" y="349"/>
                  </a:cubicBezTo>
                  <a:cubicBezTo>
                    <a:pt x="122" y="349"/>
                    <a:pt x="135" y="348"/>
                    <a:pt x="146" y="344"/>
                  </a:cubicBezTo>
                  <a:cubicBezTo>
                    <a:pt x="158" y="340"/>
                    <a:pt x="168" y="334"/>
                    <a:pt x="176" y="327"/>
                  </a:cubicBezTo>
                  <a:cubicBezTo>
                    <a:pt x="184" y="320"/>
                    <a:pt x="191" y="310"/>
                    <a:pt x="199" y="296"/>
                  </a:cubicBezTo>
                  <a:cubicBezTo>
                    <a:pt x="206" y="283"/>
                    <a:pt x="212" y="265"/>
                    <a:pt x="216" y="244"/>
                  </a:cubicBezTo>
                  <a:cubicBezTo>
                    <a:pt x="220" y="223"/>
                    <a:pt x="222" y="201"/>
                    <a:pt x="222" y="178"/>
                  </a:cubicBezTo>
                  <a:cubicBezTo>
                    <a:pt x="222" y="146"/>
                    <a:pt x="218" y="118"/>
                    <a:pt x="211" y="94"/>
                  </a:cubicBezTo>
                  <a:cubicBezTo>
                    <a:pt x="203" y="71"/>
                    <a:pt x="191" y="53"/>
                    <a:pt x="175" y="41"/>
                  </a:cubicBezTo>
                  <a:cubicBezTo>
                    <a:pt x="160" y="28"/>
                    <a:pt x="138" y="22"/>
                    <a:pt x="110" y="22"/>
                  </a:cubicBezTo>
                  <a:cubicBezTo>
                    <a:pt x="96" y="22"/>
                    <a:pt x="81" y="24"/>
                    <a:pt x="66" y="27"/>
                  </a:cubicBezTo>
                  <a:cubicBezTo>
                    <a:pt x="66" y="36"/>
                    <a:pt x="66" y="51"/>
                    <a:pt x="65" y="73"/>
                  </a:cubicBezTo>
                  <a:lnTo>
                    <a:pt x="65" y="111"/>
                  </a:lnTo>
                  <a:lnTo>
                    <a:pt x="65" y="215"/>
                  </a:lnTo>
                  <a:lnTo>
                    <a:pt x="65" y="297"/>
                  </a:lnTo>
                  <a:cubicBezTo>
                    <a:pt x="65" y="309"/>
                    <a:pt x="66" y="325"/>
                    <a:pt x="66" y="344"/>
                  </a:cubicBezTo>
                  <a:close/>
                  <a:moveTo>
                    <a:pt x="10" y="379"/>
                  </a:moveTo>
                  <a:lnTo>
                    <a:pt x="10" y="379"/>
                  </a:lnTo>
                  <a:lnTo>
                    <a:pt x="12" y="360"/>
                  </a:lnTo>
                  <a:cubicBezTo>
                    <a:pt x="19" y="355"/>
                    <a:pt x="24" y="349"/>
                    <a:pt x="29" y="345"/>
                  </a:cubicBezTo>
                  <a:cubicBezTo>
                    <a:pt x="30" y="333"/>
                    <a:pt x="30" y="316"/>
                    <a:pt x="31" y="295"/>
                  </a:cubicBezTo>
                  <a:cubicBezTo>
                    <a:pt x="31" y="259"/>
                    <a:pt x="32" y="234"/>
                    <a:pt x="32" y="220"/>
                  </a:cubicBezTo>
                  <a:lnTo>
                    <a:pt x="32" y="113"/>
                  </a:lnTo>
                  <a:cubicBezTo>
                    <a:pt x="32" y="96"/>
                    <a:pt x="31" y="76"/>
                    <a:pt x="31" y="53"/>
                  </a:cubicBezTo>
                  <a:cubicBezTo>
                    <a:pt x="30" y="38"/>
                    <a:pt x="29" y="29"/>
                    <a:pt x="28" y="26"/>
                  </a:cubicBezTo>
                  <a:cubicBezTo>
                    <a:pt x="27" y="23"/>
                    <a:pt x="26" y="22"/>
                    <a:pt x="25" y="21"/>
                  </a:cubicBezTo>
                  <a:cubicBezTo>
                    <a:pt x="21" y="18"/>
                    <a:pt x="13" y="17"/>
                    <a:pt x="0" y="17"/>
                  </a:cubicBezTo>
                  <a:lnTo>
                    <a:pt x="0" y="0"/>
                  </a:lnTo>
                  <a:cubicBezTo>
                    <a:pt x="18" y="1"/>
                    <a:pt x="33" y="2"/>
                    <a:pt x="46" y="2"/>
                  </a:cubicBezTo>
                  <a:cubicBezTo>
                    <a:pt x="56" y="2"/>
                    <a:pt x="70" y="1"/>
                    <a:pt x="87" y="1"/>
                  </a:cubicBezTo>
                  <a:cubicBezTo>
                    <a:pt x="105" y="0"/>
                    <a:pt x="118" y="0"/>
                    <a:pt x="128" y="0"/>
                  </a:cubicBezTo>
                  <a:cubicBezTo>
                    <a:pt x="157" y="0"/>
                    <a:pt x="180" y="5"/>
                    <a:pt x="197" y="16"/>
                  </a:cubicBezTo>
                  <a:cubicBezTo>
                    <a:pt x="215" y="27"/>
                    <a:pt x="230" y="45"/>
                    <a:pt x="242" y="71"/>
                  </a:cubicBezTo>
                  <a:cubicBezTo>
                    <a:pt x="254" y="97"/>
                    <a:pt x="260" y="128"/>
                    <a:pt x="260" y="165"/>
                  </a:cubicBezTo>
                  <a:cubicBezTo>
                    <a:pt x="260" y="192"/>
                    <a:pt x="257" y="217"/>
                    <a:pt x="252" y="240"/>
                  </a:cubicBezTo>
                  <a:cubicBezTo>
                    <a:pt x="246" y="263"/>
                    <a:pt x="236" y="290"/>
                    <a:pt x="226" y="308"/>
                  </a:cubicBezTo>
                  <a:cubicBezTo>
                    <a:pt x="217" y="325"/>
                    <a:pt x="206" y="339"/>
                    <a:pt x="195" y="349"/>
                  </a:cubicBezTo>
                  <a:cubicBezTo>
                    <a:pt x="183" y="359"/>
                    <a:pt x="171" y="367"/>
                    <a:pt x="159" y="372"/>
                  </a:cubicBezTo>
                  <a:cubicBezTo>
                    <a:pt x="147" y="377"/>
                    <a:pt x="130" y="379"/>
                    <a:pt x="108" y="379"/>
                  </a:cubicBezTo>
                  <a:cubicBezTo>
                    <a:pt x="101" y="379"/>
                    <a:pt x="91" y="379"/>
                    <a:pt x="79" y="378"/>
                  </a:cubicBezTo>
                  <a:cubicBezTo>
                    <a:pt x="63" y="378"/>
                    <a:pt x="52" y="377"/>
                    <a:pt x="48" y="377"/>
                  </a:cubicBezTo>
                  <a:cubicBezTo>
                    <a:pt x="40" y="377"/>
                    <a:pt x="28" y="378"/>
                    <a:pt x="10" y="379"/>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4"/>
            <p:cNvSpPr>
              <a:spLocks/>
            </p:cNvSpPr>
            <p:nvPr/>
          </p:nvSpPr>
          <p:spPr bwMode="auto">
            <a:xfrm>
              <a:off x="3177" y="1427"/>
              <a:ext cx="50" cy="63"/>
            </a:xfrm>
            <a:custGeom>
              <a:avLst/>
              <a:gdLst>
                <a:gd name="T0" fmla="*/ 1 w 96"/>
                <a:gd name="T1" fmla="*/ 45 h 120"/>
                <a:gd name="T2" fmla="*/ 1 w 96"/>
                <a:gd name="T3" fmla="*/ 45 h 120"/>
                <a:gd name="T4" fmla="*/ 39 w 96"/>
                <a:gd name="T5" fmla="*/ 47 h 120"/>
                <a:gd name="T6" fmla="*/ 75 w 96"/>
                <a:gd name="T7" fmla="*/ 44 h 120"/>
                <a:gd name="T8" fmla="*/ 82 w 96"/>
                <a:gd name="T9" fmla="*/ 40 h 120"/>
                <a:gd name="T10" fmla="*/ 85 w 96"/>
                <a:gd name="T11" fmla="*/ 18 h 120"/>
                <a:gd name="T12" fmla="*/ 86 w 96"/>
                <a:gd name="T13" fmla="*/ 0 h 120"/>
                <a:gd name="T14" fmla="*/ 96 w 96"/>
                <a:gd name="T15" fmla="*/ 0 h 120"/>
                <a:gd name="T16" fmla="*/ 96 w 96"/>
                <a:gd name="T17" fmla="*/ 5 h 120"/>
                <a:gd name="T18" fmla="*/ 96 w 96"/>
                <a:gd name="T19" fmla="*/ 59 h 120"/>
                <a:gd name="T20" fmla="*/ 96 w 96"/>
                <a:gd name="T21" fmla="*/ 120 h 120"/>
                <a:gd name="T22" fmla="*/ 84 w 96"/>
                <a:gd name="T23" fmla="*/ 120 h 120"/>
                <a:gd name="T24" fmla="*/ 84 w 96"/>
                <a:gd name="T25" fmla="*/ 103 h 120"/>
                <a:gd name="T26" fmla="*/ 81 w 96"/>
                <a:gd name="T27" fmla="*/ 78 h 120"/>
                <a:gd name="T28" fmla="*/ 73 w 96"/>
                <a:gd name="T29" fmla="*/ 72 h 120"/>
                <a:gd name="T30" fmla="*/ 35 w 96"/>
                <a:gd name="T31" fmla="*/ 69 h 120"/>
                <a:gd name="T32" fmla="*/ 1 w 96"/>
                <a:gd name="T33" fmla="*/ 70 h 120"/>
                <a:gd name="T34" fmla="*/ 1 w 96"/>
                <a:gd name="T35" fmla="*/ 4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20">
                  <a:moveTo>
                    <a:pt x="1" y="45"/>
                  </a:moveTo>
                  <a:lnTo>
                    <a:pt x="1" y="45"/>
                  </a:lnTo>
                  <a:cubicBezTo>
                    <a:pt x="15" y="46"/>
                    <a:pt x="27" y="47"/>
                    <a:pt x="39" y="47"/>
                  </a:cubicBezTo>
                  <a:cubicBezTo>
                    <a:pt x="53" y="47"/>
                    <a:pt x="65" y="46"/>
                    <a:pt x="75" y="44"/>
                  </a:cubicBezTo>
                  <a:cubicBezTo>
                    <a:pt x="79" y="43"/>
                    <a:pt x="81" y="42"/>
                    <a:pt x="82" y="40"/>
                  </a:cubicBezTo>
                  <a:cubicBezTo>
                    <a:pt x="83" y="38"/>
                    <a:pt x="84" y="30"/>
                    <a:pt x="85" y="18"/>
                  </a:cubicBezTo>
                  <a:lnTo>
                    <a:pt x="86" y="0"/>
                  </a:lnTo>
                  <a:lnTo>
                    <a:pt x="96" y="0"/>
                  </a:lnTo>
                  <a:lnTo>
                    <a:pt x="96" y="5"/>
                  </a:lnTo>
                  <a:lnTo>
                    <a:pt x="96" y="59"/>
                  </a:lnTo>
                  <a:lnTo>
                    <a:pt x="96" y="120"/>
                  </a:lnTo>
                  <a:lnTo>
                    <a:pt x="84" y="120"/>
                  </a:lnTo>
                  <a:lnTo>
                    <a:pt x="84" y="103"/>
                  </a:lnTo>
                  <a:cubicBezTo>
                    <a:pt x="83" y="90"/>
                    <a:pt x="83" y="82"/>
                    <a:pt x="81" y="78"/>
                  </a:cubicBezTo>
                  <a:cubicBezTo>
                    <a:pt x="80" y="75"/>
                    <a:pt x="77" y="73"/>
                    <a:pt x="73" y="72"/>
                  </a:cubicBezTo>
                  <a:cubicBezTo>
                    <a:pt x="67" y="70"/>
                    <a:pt x="54" y="69"/>
                    <a:pt x="35" y="69"/>
                  </a:cubicBezTo>
                  <a:cubicBezTo>
                    <a:pt x="27" y="69"/>
                    <a:pt x="15" y="69"/>
                    <a:pt x="1" y="70"/>
                  </a:cubicBezTo>
                  <a:cubicBezTo>
                    <a:pt x="0" y="88"/>
                    <a:pt x="1" y="45"/>
                    <a:pt x="1" y="45"/>
                  </a:cubicBezTo>
                  <a:close/>
                </a:path>
              </a:pathLst>
            </a:custGeom>
            <a:solidFill>
              <a:srgbClr val="161E3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51234015"/>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9" presetClass="exit" presetSubtype="0" fill="hold" grpId="1" nodeType="withEffect">
                                  <p:stCondLst>
                                    <p:cond delay="5000"/>
                                  </p:stCondLst>
                                  <p:childTnLst>
                                    <p:animEffect transition="out" filter="dissolv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81189" y="5469298"/>
            <a:ext cx="1093265" cy="561487"/>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0636" y="81089"/>
            <a:ext cx="7930896" cy="5949696"/>
          </a:xfrm>
          <a:prstGeom prst="rect">
            <a:avLst/>
          </a:prstGeom>
        </p:spPr>
      </p:pic>
      <p:pic>
        <p:nvPicPr>
          <p:cNvPr id="5" name="Imagen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0441659">
            <a:off x="2405453" y="1085679"/>
            <a:ext cx="5155726" cy="4774089"/>
          </a:xfrm>
          <a:prstGeom prst="rect">
            <a:avLst/>
          </a:prstGeom>
        </p:spPr>
      </p:pic>
      <p:sp>
        <p:nvSpPr>
          <p:cNvPr id="6" name="CuadroTexto 5"/>
          <p:cNvSpPr txBox="1"/>
          <p:nvPr/>
        </p:nvSpPr>
        <p:spPr>
          <a:xfrm>
            <a:off x="3855563" y="2528025"/>
            <a:ext cx="780150"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S_tradnl" dirty="0" smtClean="0"/>
              <a:t>SPAIN</a:t>
            </a:r>
            <a:endParaRPr lang="es-ES_tradnl" dirty="0"/>
          </a:p>
        </p:txBody>
      </p:sp>
      <p:sp>
        <p:nvSpPr>
          <p:cNvPr id="8" name="CuadroTexto 7"/>
          <p:cNvSpPr txBox="1"/>
          <p:nvPr/>
        </p:nvSpPr>
        <p:spPr>
          <a:xfrm>
            <a:off x="3725160" y="4187072"/>
            <a:ext cx="1074718" cy="30777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s-ES_tradnl" sz="1400" dirty="0" smtClean="0">
                <a:solidFill>
                  <a:schemeClr val="bg1"/>
                </a:solidFill>
              </a:rPr>
              <a:t>CÓRDOBA</a:t>
            </a:r>
            <a:endParaRPr lang="es-ES_tradnl" sz="1400" dirty="0">
              <a:solidFill>
                <a:schemeClr val="bg1"/>
              </a:solidFill>
            </a:endParaRPr>
          </a:p>
        </p:txBody>
      </p:sp>
      <p:sp>
        <p:nvSpPr>
          <p:cNvPr id="9" name="CuadroTexto 8"/>
          <p:cNvSpPr txBox="1"/>
          <p:nvPr/>
        </p:nvSpPr>
        <p:spPr>
          <a:xfrm>
            <a:off x="4098354" y="3318834"/>
            <a:ext cx="867545" cy="307777"/>
          </a:xfrm>
          <a:prstGeom prst="rect">
            <a:avLst/>
          </a:prstGeom>
          <a:noFill/>
        </p:spPr>
        <p:txBody>
          <a:bodyPr wrap="none" rtlCol="0">
            <a:spAutoFit/>
          </a:bodyPr>
          <a:lstStyle/>
          <a:p>
            <a:r>
              <a:rPr lang="es-ES_tradnl" sz="1400" dirty="0" smtClean="0">
                <a:solidFill>
                  <a:schemeClr val="bg1"/>
                </a:solidFill>
              </a:rPr>
              <a:t>MADRID</a:t>
            </a:r>
            <a:endParaRPr lang="es-ES_tradnl" sz="1400" dirty="0">
              <a:solidFill>
                <a:schemeClr val="bg1"/>
              </a:solidFill>
            </a:endParaRPr>
          </a:p>
        </p:txBody>
      </p:sp>
      <p:sp>
        <p:nvSpPr>
          <p:cNvPr id="10" name="CuadroTexto 9"/>
          <p:cNvSpPr txBox="1"/>
          <p:nvPr/>
        </p:nvSpPr>
        <p:spPr>
          <a:xfrm>
            <a:off x="5124330" y="2546319"/>
            <a:ext cx="1230209" cy="307777"/>
          </a:xfrm>
          <a:prstGeom prst="rect">
            <a:avLst/>
          </a:prstGeom>
          <a:noFill/>
        </p:spPr>
        <p:txBody>
          <a:bodyPr wrap="none" rtlCol="0">
            <a:spAutoFit/>
          </a:bodyPr>
          <a:lstStyle/>
          <a:p>
            <a:r>
              <a:rPr lang="es-ES_tradnl" sz="1400" dirty="0" smtClean="0">
                <a:solidFill>
                  <a:schemeClr val="bg1"/>
                </a:solidFill>
              </a:rPr>
              <a:t>BARCELONA</a:t>
            </a:r>
            <a:endParaRPr lang="es-ES_tradnl" sz="1400" dirty="0">
              <a:solidFill>
                <a:schemeClr val="bg1"/>
              </a:solidFill>
            </a:endParaRPr>
          </a:p>
        </p:txBody>
      </p:sp>
      <p:sp>
        <p:nvSpPr>
          <p:cNvPr id="12" name="CuadroTexto 11"/>
          <p:cNvSpPr txBox="1"/>
          <p:nvPr/>
        </p:nvSpPr>
        <p:spPr>
          <a:xfrm>
            <a:off x="2843170" y="3859129"/>
            <a:ext cx="1012393"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s-ES_tradnl" dirty="0" smtClean="0"/>
              <a:t>EUROPE</a:t>
            </a:r>
            <a:endParaRPr lang="es-ES_tradnl" dirty="0"/>
          </a:p>
        </p:txBody>
      </p:sp>
      <p:sp>
        <p:nvSpPr>
          <p:cNvPr id="13" name="CuadroTexto 12"/>
          <p:cNvSpPr txBox="1"/>
          <p:nvPr/>
        </p:nvSpPr>
        <p:spPr>
          <a:xfrm>
            <a:off x="1150647" y="4848589"/>
            <a:ext cx="780150" cy="369332"/>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s-ES_tradnl" dirty="0" smtClean="0"/>
              <a:t>SPAIN</a:t>
            </a:r>
            <a:endParaRPr lang="es-ES_tradnl" dirty="0"/>
          </a:p>
        </p:txBody>
      </p:sp>
      <p:sp>
        <p:nvSpPr>
          <p:cNvPr id="14" name="CuadroTexto 13"/>
          <p:cNvSpPr txBox="1"/>
          <p:nvPr/>
        </p:nvSpPr>
        <p:spPr>
          <a:xfrm>
            <a:off x="4034126" y="4494849"/>
            <a:ext cx="671979" cy="307777"/>
          </a:xfrm>
          <a:prstGeom prst="rect">
            <a:avLst/>
          </a:prstGeom>
          <a:noFill/>
        </p:spPr>
        <p:txBody>
          <a:bodyPr wrap="none" rtlCol="0">
            <a:spAutoFit/>
          </a:bodyPr>
          <a:lstStyle/>
          <a:p>
            <a:r>
              <a:rPr lang="es-ES_tradnl" sz="1400" dirty="0" smtClean="0">
                <a:solidFill>
                  <a:schemeClr val="bg1"/>
                </a:solidFill>
              </a:rPr>
              <a:t>Málaga</a:t>
            </a:r>
            <a:endParaRPr lang="es-ES_tradnl" sz="1400" dirty="0">
              <a:solidFill>
                <a:schemeClr val="bg1"/>
              </a:solidFill>
            </a:endParaRPr>
          </a:p>
        </p:txBody>
      </p:sp>
      <p:sp>
        <p:nvSpPr>
          <p:cNvPr id="15" name="CuadroTexto 14"/>
          <p:cNvSpPr txBox="1"/>
          <p:nvPr/>
        </p:nvSpPr>
        <p:spPr>
          <a:xfrm>
            <a:off x="3426375" y="4460580"/>
            <a:ext cx="626005" cy="307777"/>
          </a:xfrm>
          <a:prstGeom prst="rect">
            <a:avLst/>
          </a:prstGeom>
          <a:noFill/>
        </p:spPr>
        <p:txBody>
          <a:bodyPr wrap="none" rtlCol="0">
            <a:spAutoFit/>
          </a:bodyPr>
          <a:lstStyle/>
          <a:p>
            <a:r>
              <a:rPr lang="es-ES_tradnl" sz="1400" dirty="0" smtClean="0">
                <a:solidFill>
                  <a:schemeClr val="bg1"/>
                </a:solidFill>
              </a:rPr>
              <a:t>Sevilla</a:t>
            </a:r>
            <a:endParaRPr lang="es-ES_tradnl" sz="1400" dirty="0">
              <a:solidFill>
                <a:schemeClr val="bg1"/>
              </a:solidFill>
            </a:endParaRPr>
          </a:p>
        </p:txBody>
      </p:sp>
      <p:grpSp>
        <p:nvGrpSpPr>
          <p:cNvPr id="16" name="Agrupar 15"/>
          <p:cNvGrpSpPr/>
          <p:nvPr/>
        </p:nvGrpSpPr>
        <p:grpSpPr>
          <a:xfrm>
            <a:off x="3892755" y="267345"/>
            <a:ext cx="4981699" cy="912600"/>
            <a:chOff x="0" y="0"/>
            <a:chExt cx="4981699" cy="912600"/>
          </a:xfrm>
          <a:scene3d>
            <a:camera prst="orthographicFront">
              <a:rot lat="0" lon="0" rev="0"/>
            </a:camera>
            <a:lightRig rig="contrasting" dir="t">
              <a:rot lat="0" lon="0" rev="1200000"/>
            </a:lightRig>
          </a:scene3d>
        </p:grpSpPr>
        <p:sp>
          <p:nvSpPr>
            <p:cNvPr id="17" name="Rectángulo redondeado 16"/>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18" name="Rectángulo 17"/>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s-ES_tradnl" sz="4000" dirty="0" err="1" smtClean="0"/>
                <a:t>Where</a:t>
              </a:r>
              <a:r>
                <a:rPr lang="es-ES_tradnl" sz="4000" dirty="0" smtClean="0"/>
                <a:t> </a:t>
              </a:r>
              <a:r>
                <a:rPr lang="es-ES_tradnl" sz="4000" dirty="0" err="1" smtClean="0"/>
                <a:t>is</a:t>
              </a:r>
              <a:r>
                <a:rPr lang="es-ES_tradnl" sz="4000" dirty="0" smtClean="0"/>
                <a:t> Córdoba?</a:t>
              </a:r>
              <a:endParaRPr lang="es-ES_tradnl" sz="3900" kern="1200" dirty="0"/>
            </a:p>
          </p:txBody>
        </p:sp>
      </p:grpSp>
    </p:spTree>
    <p:extLst>
      <p:ext uri="{BB962C8B-B14F-4D97-AF65-F5344CB8AC3E}">
        <p14:creationId xmlns:p14="http://schemas.microsoft.com/office/powerpoint/2010/main" val="80761985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1000"/>
                                        <p:tgtEl>
                                          <p:spTgt spid="3"/>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10" presetClass="exit" presetSubtype="0" fill="hold" grpId="1" nodeType="afterEffect">
                                  <p:stCondLst>
                                    <p:cond delay="500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par>
                          <p:cTn id="35" fill="hold">
                            <p:stCondLst>
                              <p:cond delay="9500"/>
                            </p:stCondLst>
                            <p:childTnLst>
                              <p:par>
                                <p:cTn id="36" presetID="10" presetClass="exit" presetSubtype="0" fill="hold" grpId="1" nodeType="after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par>
                          <p:cTn id="39" fill="hold">
                            <p:stCondLst>
                              <p:cond delay="10000"/>
                            </p:stCondLst>
                            <p:childTnLst>
                              <p:par>
                                <p:cTn id="40" presetID="53" presetClass="exit" presetSubtype="32" fill="hold" nodeType="afterEffect">
                                  <p:stCondLst>
                                    <p:cond delay="100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par>
                          <p:cTn id="45" fill="hold">
                            <p:stCondLst>
                              <p:cond delay="11500"/>
                            </p:stCondLst>
                            <p:childTnLst>
                              <p:par>
                                <p:cTn id="46" presetID="23" presetClass="entr" presetSubtype="16"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childTnLst>
                                </p:cTn>
                              </p:par>
                            </p:childTnLst>
                          </p:cTn>
                        </p:par>
                        <p:par>
                          <p:cTn id="50" fill="hold">
                            <p:stCondLst>
                              <p:cond delay="12000"/>
                            </p:stCondLst>
                            <p:childTnLst>
                              <p:par>
                                <p:cTn id="51" presetID="42" presetClass="entr" presetSubtype="0" fill="hold" grpId="0"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1000"/>
                                        <p:tgtEl>
                                          <p:spTgt spid="6"/>
                                        </p:tgtEl>
                                      </p:cBhvr>
                                    </p:animEffect>
                                    <p:anim calcmode="lin" valueType="num">
                                      <p:cBhvr>
                                        <p:cTn id="54" dur="1000" fill="hold"/>
                                        <p:tgtEl>
                                          <p:spTgt spid="6"/>
                                        </p:tgtEl>
                                        <p:attrNameLst>
                                          <p:attrName>ppt_x</p:attrName>
                                        </p:attrNameLst>
                                      </p:cBhvr>
                                      <p:tavLst>
                                        <p:tav tm="0">
                                          <p:val>
                                            <p:strVal val="#ppt_x"/>
                                          </p:val>
                                        </p:tav>
                                        <p:tav tm="100000">
                                          <p:val>
                                            <p:strVal val="#ppt_x"/>
                                          </p:val>
                                        </p:tav>
                                      </p:tavLst>
                                    </p:anim>
                                    <p:anim calcmode="lin" valueType="num">
                                      <p:cBhvr>
                                        <p:cTn id="55" dur="1000" fill="hold"/>
                                        <p:tgtEl>
                                          <p:spTgt spid="6"/>
                                        </p:tgtEl>
                                        <p:attrNameLst>
                                          <p:attrName>ppt_y</p:attrName>
                                        </p:attrNameLst>
                                      </p:cBhvr>
                                      <p:tavLst>
                                        <p:tav tm="0">
                                          <p:val>
                                            <p:strVal val="#ppt_y+.1"/>
                                          </p:val>
                                        </p:tav>
                                        <p:tav tm="100000">
                                          <p:val>
                                            <p:strVal val="#ppt_y"/>
                                          </p:val>
                                        </p:tav>
                                      </p:tavLst>
                                    </p:anim>
                                  </p:childTnLst>
                                </p:cTn>
                              </p:par>
                            </p:childTnLst>
                          </p:cTn>
                        </p:par>
                        <p:par>
                          <p:cTn id="56" fill="hold">
                            <p:stCondLst>
                              <p:cond delay="13000"/>
                            </p:stCondLst>
                            <p:childTnLst>
                              <p:par>
                                <p:cTn id="57" presetID="42" presetClass="entr" presetSubtype="0"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par>
                          <p:cTn id="62" fill="hold">
                            <p:stCondLst>
                              <p:cond delay="14000"/>
                            </p:stCondLst>
                            <p:childTnLst>
                              <p:par>
                                <p:cTn id="63" presetID="42" presetClass="entr" presetSubtype="0" fill="hold" grpId="0" nodeType="after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childTnLst>
                          </p:cTn>
                        </p:par>
                        <p:par>
                          <p:cTn id="68" fill="hold">
                            <p:stCondLst>
                              <p:cond delay="15000"/>
                            </p:stCondLst>
                            <p:childTnLst>
                              <p:par>
                                <p:cTn id="69" presetID="42" presetClass="entr" presetSubtype="0" fill="hold" grpId="0"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par>
                          <p:cTn id="74" fill="hold">
                            <p:stCondLst>
                              <p:cond delay="16000"/>
                            </p:stCondLst>
                            <p:childTnLst>
                              <p:par>
                                <p:cTn id="75" presetID="42" presetClass="entr" presetSubtype="0"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1000"/>
                                        <p:tgtEl>
                                          <p:spTgt spid="14"/>
                                        </p:tgtEl>
                                      </p:cBhvr>
                                    </p:animEffect>
                                    <p:anim calcmode="lin" valueType="num">
                                      <p:cBhvr>
                                        <p:cTn id="78" dur="1000" fill="hold"/>
                                        <p:tgtEl>
                                          <p:spTgt spid="14"/>
                                        </p:tgtEl>
                                        <p:attrNameLst>
                                          <p:attrName>ppt_x</p:attrName>
                                        </p:attrNameLst>
                                      </p:cBhvr>
                                      <p:tavLst>
                                        <p:tav tm="0">
                                          <p:val>
                                            <p:strVal val="#ppt_x"/>
                                          </p:val>
                                        </p:tav>
                                        <p:tav tm="100000">
                                          <p:val>
                                            <p:strVal val="#ppt_x"/>
                                          </p:val>
                                        </p:tav>
                                      </p:tavLst>
                                    </p:anim>
                                    <p:anim calcmode="lin" valueType="num">
                                      <p:cBhvr>
                                        <p:cTn id="79" dur="1000" fill="hold"/>
                                        <p:tgtEl>
                                          <p:spTgt spid="14"/>
                                        </p:tgtEl>
                                        <p:attrNameLst>
                                          <p:attrName>ppt_y</p:attrName>
                                        </p:attrNameLst>
                                      </p:cBhvr>
                                      <p:tavLst>
                                        <p:tav tm="0">
                                          <p:val>
                                            <p:strVal val="#ppt_y+.1"/>
                                          </p:val>
                                        </p:tav>
                                        <p:tav tm="100000">
                                          <p:val>
                                            <p:strVal val="#ppt_y"/>
                                          </p:val>
                                        </p:tav>
                                      </p:tavLst>
                                    </p:anim>
                                  </p:childTnLst>
                                </p:cTn>
                              </p:par>
                            </p:childTnLst>
                          </p:cTn>
                        </p:par>
                        <p:par>
                          <p:cTn id="80" fill="hold">
                            <p:stCondLst>
                              <p:cond delay="17000"/>
                            </p:stCondLst>
                            <p:childTnLst>
                              <p:par>
                                <p:cTn id="81" presetID="42"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1000"/>
                                        <p:tgtEl>
                                          <p:spTgt spid="15"/>
                                        </p:tgtEl>
                                      </p:cBhvr>
                                    </p:animEffect>
                                    <p:anim calcmode="lin" valueType="num">
                                      <p:cBhvr>
                                        <p:cTn id="84" dur="1000" fill="hold"/>
                                        <p:tgtEl>
                                          <p:spTgt spid="15"/>
                                        </p:tgtEl>
                                        <p:attrNameLst>
                                          <p:attrName>ppt_x</p:attrName>
                                        </p:attrNameLst>
                                      </p:cBhvr>
                                      <p:tavLst>
                                        <p:tav tm="0">
                                          <p:val>
                                            <p:strVal val="#ppt_x"/>
                                          </p:val>
                                        </p:tav>
                                        <p:tav tm="100000">
                                          <p:val>
                                            <p:strVal val="#ppt_x"/>
                                          </p:val>
                                        </p:tav>
                                      </p:tavLst>
                                    </p:anim>
                                    <p:anim calcmode="lin" valueType="num">
                                      <p:cBhvr>
                                        <p:cTn id="85" dur="1000" fill="hold"/>
                                        <p:tgtEl>
                                          <p:spTgt spid="15"/>
                                        </p:tgtEl>
                                        <p:attrNameLst>
                                          <p:attrName>ppt_y</p:attrName>
                                        </p:attrNameLst>
                                      </p:cBhvr>
                                      <p:tavLst>
                                        <p:tav tm="0">
                                          <p:val>
                                            <p:strVal val="#ppt_y+.1"/>
                                          </p:val>
                                        </p:tav>
                                        <p:tav tm="100000">
                                          <p:val>
                                            <p:strVal val="#ppt_y"/>
                                          </p:val>
                                        </p:tav>
                                      </p:tavLst>
                                    </p:anim>
                                  </p:childTnLst>
                                </p:cTn>
                              </p:par>
                            </p:childTnLst>
                          </p:cTn>
                        </p:par>
                        <p:par>
                          <p:cTn id="86" fill="hold">
                            <p:stCondLst>
                              <p:cond delay="18000"/>
                            </p:stCondLst>
                            <p:childTnLst>
                              <p:par>
                                <p:cTn id="87" presetID="55" presetClass="exit" presetSubtype="0" fill="hold" grpId="1" nodeType="afterEffect">
                                  <p:stCondLst>
                                    <p:cond delay="3000"/>
                                  </p:stCondLst>
                                  <p:childTnLst>
                                    <p:anim calcmode="lin" valueType="num">
                                      <p:cBhvr>
                                        <p:cTn id="88" dur="2000"/>
                                        <p:tgtEl>
                                          <p:spTgt spid="9"/>
                                        </p:tgtEl>
                                        <p:attrNameLst>
                                          <p:attrName>ppt_w</p:attrName>
                                        </p:attrNameLst>
                                      </p:cBhvr>
                                      <p:tavLst>
                                        <p:tav tm="0">
                                          <p:val>
                                            <p:strVal val="ppt_w"/>
                                          </p:val>
                                        </p:tav>
                                        <p:tav tm="100000">
                                          <p:val>
                                            <p:strVal val="ppt_w*0.70"/>
                                          </p:val>
                                        </p:tav>
                                      </p:tavLst>
                                    </p:anim>
                                    <p:anim calcmode="lin" valueType="num">
                                      <p:cBhvr>
                                        <p:cTn id="89" dur="2000"/>
                                        <p:tgtEl>
                                          <p:spTgt spid="9"/>
                                        </p:tgtEl>
                                        <p:attrNameLst>
                                          <p:attrName>ppt_h</p:attrName>
                                        </p:attrNameLst>
                                      </p:cBhvr>
                                      <p:tavLst>
                                        <p:tav tm="0">
                                          <p:val>
                                            <p:strVal val="ppt_h"/>
                                          </p:val>
                                        </p:tav>
                                        <p:tav tm="100000">
                                          <p:val>
                                            <p:strVal val="ppt_h"/>
                                          </p:val>
                                        </p:tav>
                                      </p:tavLst>
                                    </p:anim>
                                    <p:animEffect transition="out" filter="fade">
                                      <p:cBhvr>
                                        <p:cTn id="90" dur="2000"/>
                                        <p:tgtEl>
                                          <p:spTgt spid="9"/>
                                        </p:tgtEl>
                                      </p:cBhvr>
                                    </p:animEffect>
                                    <p:set>
                                      <p:cBhvr>
                                        <p:cTn id="91" dur="1" fill="hold">
                                          <p:stCondLst>
                                            <p:cond delay="1999"/>
                                          </p:stCondLst>
                                        </p:cTn>
                                        <p:tgtEl>
                                          <p:spTgt spid="9"/>
                                        </p:tgtEl>
                                        <p:attrNameLst>
                                          <p:attrName>style.visibility</p:attrName>
                                        </p:attrNameLst>
                                      </p:cBhvr>
                                      <p:to>
                                        <p:strVal val="hidden"/>
                                      </p:to>
                                    </p:set>
                                  </p:childTnLst>
                                </p:cTn>
                              </p:par>
                              <p:par>
                                <p:cTn id="92" presetID="55" presetClass="exit" presetSubtype="0" fill="hold" grpId="1" nodeType="withEffect">
                                  <p:stCondLst>
                                    <p:cond delay="3000"/>
                                  </p:stCondLst>
                                  <p:childTnLst>
                                    <p:anim calcmode="lin" valueType="num">
                                      <p:cBhvr>
                                        <p:cTn id="93" dur="2000"/>
                                        <p:tgtEl>
                                          <p:spTgt spid="10"/>
                                        </p:tgtEl>
                                        <p:attrNameLst>
                                          <p:attrName>ppt_w</p:attrName>
                                        </p:attrNameLst>
                                      </p:cBhvr>
                                      <p:tavLst>
                                        <p:tav tm="0">
                                          <p:val>
                                            <p:strVal val="ppt_w"/>
                                          </p:val>
                                        </p:tav>
                                        <p:tav tm="100000">
                                          <p:val>
                                            <p:strVal val="ppt_w*0.70"/>
                                          </p:val>
                                        </p:tav>
                                      </p:tavLst>
                                    </p:anim>
                                    <p:anim calcmode="lin" valueType="num">
                                      <p:cBhvr>
                                        <p:cTn id="94" dur="2000"/>
                                        <p:tgtEl>
                                          <p:spTgt spid="10"/>
                                        </p:tgtEl>
                                        <p:attrNameLst>
                                          <p:attrName>ppt_h</p:attrName>
                                        </p:attrNameLst>
                                      </p:cBhvr>
                                      <p:tavLst>
                                        <p:tav tm="0">
                                          <p:val>
                                            <p:strVal val="ppt_h"/>
                                          </p:val>
                                        </p:tav>
                                        <p:tav tm="100000">
                                          <p:val>
                                            <p:strVal val="ppt_h"/>
                                          </p:val>
                                        </p:tav>
                                      </p:tavLst>
                                    </p:anim>
                                    <p:animEffect transition="out" filter="fade">
                                      <p:cBhvr>
                                        <p:cTn id="95" dur="2000"/>
                                        <p:tgtEl>
                                          <p:spTgt spid="10"/>
                                        </p:tgtEl>
                                      </p:cBhvr>
                                    </p:animEffect>
                                    <p:set>
                                      <p:cBhvr>
                                        <p:cTn id="96" dur="1" fill="hold">
                                          <p:stCondLst>
                                            <p:cond delay="1999"/>
                                          </p:stCondLst>
                                        </p:cTn>
                                        <p:tgtEl>
                                          <p:spTgt spid="10"/>
                                        </p:tgtEl>
                                        <p:attrNameLst>
                                          <p:attrName>style.visibility</p:attrName>
                                        </p:attrNameLst>
                                      </p:cBhvr>
                                      <p:to>
                                        <p:strVal val="hidden"/>
                                      </p:to>
                                    </p:set>
                                  </p:childTnLst>
                                </p:cTn>
                              </p:par>
                              <p:par>
                                <p:cTn id="97" presetID="55" presetClass="exit" presetSubtype="0" fill="hold" grpId="1" nodeType="withEffect">
                                  <p:stCondLst>
                                    <p:cond delay="3000"/>
                                  </p:stCondLst>
                                  <p:childTnLst>
                                    <p:anim calcmode="lin" valueType="num">
                                      <p:cBhvr>
                                        <p:cTn id="98" dur="2000"/>
                                        <p:tgtEl>
                                          <p:spTgt spid="14"/>
                                        </p:tgtEl>
                                        <p:attrNameLst>
                                          <p:attrName>ppt_w</p:attrName>
                                        </p:attrNameLst>
                                      </p:cBhvr>
                                      <p:tavLst>
                                        <p:tav tm="0">
                                          <p:val>
                                            <p:strVal val="ppt_w"/>
                                          </p:val>
                                        </p:tav>
                                        <p:tav tm="100000">
                                          <p:val>
                                            <p:strVal val="ppt_w*0.70"/>
                                          </p:val>
                                        </p:tav>
                                      </p:tavLst>
                                    </p:anim>
                                    <p:anim calcmode="lin" valueType="num">
                                      <p:cBhvr>
                                        <p:cTn id="99" dur="2000"/>
                                        <p:tgtEl>
                                          <p:spTgt spid="14"/>
                                        </p:tgtEl>
                                        <p:attrNameLst>
                                          <p:attrName>ppt_h</p:attrName>
                                        </p:attrNameLst>
                                      </p:cBhvr>
                                      <p:tavLst>
                                        <p:tav tm="0">
                                          <p:val>
                                            <p:strVal val="ppt_h"/>
                                          </p:val>
                                        </p:tav>
                                        <p:tav tm="100000">
                                          <p:val>
                                            <p:strVal val="ppt_h"/>
                                          </p:val>
                                        </p:tav>
                                      </p:tavLst>
                                    </p:anim>
                                    <p:animEffect transition="out" filter="fade">
                                      <p:cBhvr>
                                        <p:cTn id="100" dur="2000"/>
                                        <p:tgtEl>
                                          <p:spTgt spid="14"/>
                                        </p:tgtEl>
                                      </p:cBhvr>
                                    </p:animEffect>
                                    <p:set>
                                      <p:cBhvr>
                                        <p:cTn id="101" dur="1" fill="hold">
                                          <p:stCondLst>
                                            <p:cond delay="1999"/>
                                          </p:stCondLst>
                                        </p:cTn>
                                        <p:tgtEl>
                                          <p:spTgt spid="14"/>
                                        </p:tgtEl>
                                        <p:attrNameLst>
                                          <p:attrName>style.visibility</p:attrName>
                                        </p:attrNameLst>
                                      </p:cBhvr>
                                      <p:to>
                                        <p:strVal val="hidden"/>
                                      </p:to>
                                    </p:set>
                                  </p:childTnLst>
                                </p:cTn>
                              </p:par>
                              <p:par>
                                <p:cTn id="102" presetID="55" presetClass="exit" presetSubtype="0" fill="hold" grpId="1" nodeType="withEffect">
                                  <p:stCondLst>
                                    <p:cond delay="3000"/>
                                  </p:stCondLst>
                                  <p:childTnLst>
                                    <p:anim calcmode="lin" valueType="num">
                                      <p:cBhvr>
                                        <p:cTn id="103" dur="2000"/>
                                        <p:tgtEl>
                                          <p:spTgt spid="15"/>
                                        </p:tgtEl>
                                        <p:attrNameLst>
                                          <p:attrName>ppt_w</p:attrName>
                                        </p:attrNameLst>
                                      </p:cBhvr>
                                      <p:tavLst>
                                        <p:tav tm="0">
                                          <p:val>
                                            <p:strVal val="ppt_w"/>
                                          </p:val>
                                        </p:tav>
                                        <p:tav tm="100000">
                                          <p:val>
                                            <p:strVal val="ppt_w*0.70"/>
                                          </p:val>
                                        </p:tav>
                                      </p:tavLst>
                                    </p:anim>
                                    <p:anim calcmode="lin" valueType="num">
                                      <p:cBhvr>
                                        <p:cTn id="104" dur="2000"/>
                                        <p:tgtEl>
                                          <p:spTgt spid="15"/>
                                        </p:tgtEl>
                                        <p:attrNameLst>
                                          <p:attrName>ppt_h</p:attrName>
                                        </p:attrNameLst>
                                      </p:cBhvr>
                                      <p:tavLst>
                                        <p:tav tm="0">
                                          <p:val>
                                            <p:strVal val="ppt_h"/>
                                          </p:val>
                                        </p:tav>
                                        <p:tav tm="100000">
                                          <p:val>
                                            <p:strVal val="ppt_h"/>
                                          </p:val>
                                        </p:tav>
                                      </p:tavLst>
                                    </p:anim>
                                    <p:animEffect transition="out" filter="fade">
                                      <p:cBhvr>
                                        <p:cTn id="105" dur="2000"/>
                                        <p:tgtEl>
                                          <p:spTgt spid="15"/>
                                        </p:tgtEl>
                                      </p:cBhvr>
                                    </p:animEffect>
                                    <p:set>
                                      <p:cBhvr>
                                        <p:cTn id="106" dur="1" fill="hold">
                                          <p:stCondLst>
                                            <p:cond delay="1999"/>
                                          </p:stCondLst>
                                        </p:cTn>
                                        <p:tgtEl>
                                          <p:spTgt spid="15"/>
                                        </p:tgtEl>
                                        <p:attrNameLst>
                                          <p:attrName>style.visibility</p:attrName>
                                        </p:attrNameLst>
                                      </p:cBhvr>
                                      <p:to>
                                        <p:strVal val="hidden"/>
                                      </p:to>
                                    </p:set>
                                  </p:childTnLst>
                                </p:cTn>
                              </p:par>
                            </p:childTnLst>
                          </p:cTn>
                        </p:par>
                        <p:par>
                          <p:cTn id="107" fill="hold">
                            <p:stCondLst>
                              <p:cond delay="23000"/>
                            </p:stCondLst>
                            <p:childTnLst>
                              <p:par>
                                <p:cTn id="108" presetID="55" presetClass="exit" presetSubtype="0" fill="hold" grpId="1" nodeType="afterEffect">
                                  <p:stCondLst>
                                    <p:cond delay="3000"/>
                                  </p:stCondLst>
                                  <p:childTnLst>
                                    <p:anim calcmode="lin" valueType="num">
                                      <p:cBhvr>
                                        <p:cTn id="109" dur="1000"/>
                                        <p:tgtEl>
                                          <p:spTgt spid="8"/>
                                        </p:tgtEl>
                                        <p:attrNameLst>
                                          <p:attrName>ppt_w</p:attrName>
                                        </p:attrNameLst>
                                      </p:cBhvr>
                                      <p:tavLst>
                                        <p:tav tm="0">
                                          <p:val>
                                            <p:strVal val="ppt_w"/>
                                          </p:val>
                                        </p:tav>
                                        <p:tav tm="100000">
                                          <p:val>
                                            <p:strVal val="ppt_w*0.70"/>
                                          </p:val>
                                        </p:tav>
                                      </p:tavLst>
                                    </p:anim>
                                    <p:anim calcmode="lin" valueType="num">
                                      <p:cBhvr>
                                        <p:cTn id="110" dur="1000"/>
                                        <p:tgtEl>
                                          <p:spTgt spid="8"/>
                                        </p:tgtEl>
                                        <p:attrNameLst>
                                          <p:attrName>ppt_h</p:attrName>
                                        </p:attrNameLst>
                                      </p:cBhvr>
                                      <p:tavLst>
                                        <p:tav tm="0">
                                          <p:val>
                                            <p:strVal val="ppt_h"/>
                                          </p:val>
                                        </p:tav>
                                        <p:tav tm="100000">
                                          <p:val>
                                            <p:strVal val="ppt_h"/>
                                          </p:val>
                                        </p:tav>
                                      </p:tavLst>
                                    </p:anim>
                                    <p:animEffect transition="out" filter="fade">
                                      <p:cBhvr>
                                        <p:cTn id="111" dur="1000"/>
                                        <p:tgtEl>
                                          <p:spTgt spid="8"/>
                                        </p:tgtEl>
                                      </p:cBhvr>
                                    </p:animEffect>
                                    <p:set>
                                      <p:cBhvr>
                                        <p:cTn id="112" dur="1" fill="hold">
                                          <p:stCondLst>
                                            <p:cond delay="999"/>
                                          </p:stCondLst>
                                        </p:cTn>
                                        <p:tgtEl>
                                          <p:spTgt spid="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6"/>
                                        </p:tgtEl>
                                      </p:cBhvr>
                                    </p:animEffect>
                                    <p:set>
                                      <p:cBhvr>
                                        <p:cTn id="115" dur="1" fill="hold">
                                          <p:stCondLst>
                                            <p:cond delay="999"/>
                                          </p:stCondLst>
                                        </p:cTn>
                                        <p:tgtEl>
                                          <p:spTgt spid="6"/>
                                        </p:tgtEl>
                                        <p:attrNameLst>
                                          <p:attrName>style.visibility</p:attrName>
                                        </p:attrNameLst>
                                      </p:cBhvr>
                                      <p:to>
                                        <p:strVal val="hidden"/>
                                      </p:to>
                                    </p:set>
                                  </p:childTnLst>
                                </p:cTn>
                              </p:par>
                            </p:childTnLst>
                          </p:cTn>
                        </p:par>
                        <p:par>
                          <p:cTn id="116" fill="hold">
                            <p:stCondLst>
                              <p:cond delay="27000"/>
                            </p:stCondLst>
                            <p:childTnLst>
                              <p:par>
                                <p:cTn id="117" presetID="23" presetClass="exit" presetSubtype="32" fill="hold" nodeType="afterEffect">
                                  <p:stCondLst>
                                    <p:cond delay="0"/>
                                  </p:stCondLst>
                                  <p:childTnLst>
                                    <p:anim calcmode="lin" valueType="num">
                                      <p:cBhvr>
                                        <p:cTn id="118" dur="500"/>
                                        <p:tgtEl>
                                          <p:spTgt spid="5"/>
                                        </p:tgtEl>
                                        <p:attrNameLst>
                                          <p:attrName>ppt_w</p:attrName>
                                        </p:attrNameLst>
                                      </p:cBhvr>
                                      <p:tavLst>
                                        <p:tav tm="0">
                                          <p:val>
                                            <p:strVal val="ppt_w"/>
                                          </p:val>
                                        </p:tav>
                                        <p:tav tm="100000">
                                          <p:val>
                                            <p:fltVal val="0"/>
                                          </p:val>
                                        </p:tav>
                                      </p:tavLst>
                                    </p:anim>
                                    <p:anim calcmode="lin" valueType="num">
                                      <p:cBhvr>
                                        <p:cTn id="119" dur="500"/>
                                        <p:tgtEl>
                                          <p:spTgt spid="5"/>
                                        </p:tgtEl>
                                        <p:attrNameLst>
                                          <p:attrName>ppt_h</p:attrName>
                                        </p:attrNameLst>
                                      </p:cBhvr>
                                      <p:tavLst>
                                        <p:tav tm="0">
                                          <p:val>
                                            <p:strVal val="ppt_h"/>
                                          </p:val>
                                        </p:tav>
                                        <p:tav tm="100000">
                                          <p:val>
                                            <p:fltVal val="0"/>
                                          </p:val>
                                        </p:tav>
                                      </p:tavLst>
                                    </p:anim>
                                    <p:set>
                                      <p:cBhvr>
                                        <p:cTn id="120" dur="1" fill="hold">
                                          <p:stCondLst>
                                            <p:cond delay="499"/>
                                          </p:stCondLst>
                                        </p:cTn>
                                        <p:tgtEl>
                                          <p:spTgt spid="5"/>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p:bldP spid="9" grpId="1"/>
      <p:bldP spid="10" grpId="0"/>
      <p:bldP spid="10" grpId="1"/>
      <p:bldP spid="12" grpId="0" animBg="1"/>
      <p:bldP spid="12" grpId="1" animBg="1"/>
      <p:bldP spid="13" grpId="0" animBg="1"/>
      <p:bldP spid="13" grpId="1" animBg="1"/>
      <p:bldP spid="14" grpId="0"/>
      <p:bldP spid="14" grpId="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1497354229"/>
              </p:ext>
            </p:extLst>
          </p:nvPr>
        </p:nvGraphicFramePr>
        <p:xfrm>
          <a:off x="2268186" y="804521"/>
          <a:ext cx="4981699" cy="914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a:ext>
            </a:extLst>
          </a:blip>
          <a:stretch>
            <a:fillRect/>
          </a:stretch>
        </p:blipFill>
        <p:spPr>
          <a:xfrm>
            <a:off x="2729344" y="2157625"/>
            <a:ext cx="1385454" cy="103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a:ext>
            </a:extLst>
          </a:blip>
          <a:stretch>
            <a:fillRect/>
          </a:stretch>
        </p:blipFill>
        <p:spPr>
          <a:xfrm>
            <a:off x="2729345" y="3339220"/>
            <a:ext cx="1385454" cy="10428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12">
            <a:extLst>
              <a:ext uri="{BEBA8EAE-BF5A-486C-A8C5-ECC9F3942E4B}">
                <a14:imgProps xmlns:a14="http://schemas.microsoft.com/office/drawing/2010/main">
                  <a14:imgLayer r:embed="rId13">
                    <a14:imgEffect>
                      <a14:saturation sat="300000"/>
                    </a14:imgEffect>
                  </a14:imgLayer>
                </a14:imgProps>
              </a:ext>
            </a:extLst>
          </a:blip>
          <a:stretch>
            <a:fillRect/>
          </a:stretch>
        </p:blipFill>
        <p:spPr>
          <a:xfrm rot="5400000">
            <a:off x="2903418" y="4350478"/>
            <a:ext cx="1039090" cy="1387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864430" y="2157625"/>
            <a:ext cx="1385455" cy="103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864430" y="3347409"/>
            <a:ext cx="1379518" cy="103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64430" y="4532741"/>
            <a:ext cx="1385456" cy="1039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75660" y="4501026"/>
            <a:ext cx="1516074" cy="2125233"/>
          </a:xfrm>
          <a:prstGeom prst="rect">
            <a:avLst/>
          </a:prstGeom>
          <a:ln w="38100" cap="rnd">
            <a:solidFill>
              <a:srgbClr val="FFFFFF"/>
            </a:solidFill>
          </a:ln>
          <a:effectLst>
            <a:outerShdw blurRad="76200" dist="95250" dir="10500000" sx="97000" sy="23000" kx="900000" algn="br" rotWithShape="0">
              <a:srgbClr val="000000">
                <a:alpha val="20000"/>
              </a:srgbClr>
            </a:outerShdw>
          </a:effectLst>
          <a:scene3d>
            <a:camera prst="isometricOffAxis1Right">
              <a:rot lat="600000" lon="21000000" rev="0"/>
            </a:camera>
            <a:lightRig rig="twoPt" dir="t">
              <a:rot lat="0" lon="0" rev="7800000"/>
            </a:lightRig>
          </a:scene3d>
          <a:sp3d contourW="6350">
            <a:bevelT w="50800" h="16510"/>
            <a:contourClr>
              <a:srgbClr val="C0C0C0"/>
            </a:contourClr>
          </a:sp3d>
        </p:spPr>
      </p:pic>
      <p:sp>
        <p:nvSpPr>
          <p:cNvPr id="12" name="CuadroTexto 11"/>
          <p:cNvSpPr txBox="1"/>
          <p:nvPr/>
        </p:nvSpPr>
        <p:spPr>
          <a:xfrm>
            <a:off x="4171207" y="2546365"/>
            <a:ext cx="1211284" cy="276999"/>
          </a:xfrm>
          <a:prstGeom prst="rect">
            <a:avLst/>
          </a:prstGeom>
          <a:noFill/>
        </p:spPr>
        <p:txBody>
          <a:bodyPr wrap="square" rtlCol="0">
            <a:spAutoFit/>
          </a:bodyPr>
          <a:lstStyle/>
          <a:p>
            <a:r>
              <a:rPr lang="es-ES_tradnl" sz="1200" dirty="0" smtClean="0"/>
              <a:t>Rabo de Toro </a:t>
            </a:r>
            <a:endParaRPr lang="es-ES_tradnl" sz="1200" dirty="0"/>
          </a:p>
        </p:txBody>
      </p:sp>
      <p:sp>
        <p:nvSpPr>
          <p:cNvPr id="13" name="CuadroTexto 12"/>
          <p:cNvSpPr txBox="1"/>
          <p:nvPr/>
        </p:nvSpPr>
        <p:spPr>
          <a:xfrm>
            <a:off x="4171206" y="3710054"/>
            <a:ext cx="1594263" cy="276999"/>
          </a:xfrm>
          <a:prstGeom prst="rect">
            <a:avLst/>
          </a:prstGeom>
          <a:noFill/>
        </p:spPr>
        <p:txBody>
          <a:bodyPr wrap="square" rtlCol="0">
            <a:spAutoFit/>
          </a:bodyPr>
          <a:lstStyle/>
          <a:p>
            <a:r>
              <a:rPr lang="es-ES_tradnl" sz="1200" smtClean="0"/>
              <a:t>Salmorejo Cordobés</a:t>
            </a:r>
            <a:endParaRPr lang="es-ES_tradnl" sz="1200" dirty="0"/>
          </a:p>
        </p:txBody>
      </p:sp>
      <p:sp>
        <p:nvSpPr>
          <p:cNvPr id="14" name="CuadroTexto 13"/>
          <p:cNvSpPr txBox="1"/>
          <p:nvPr/>
        </p:nvSpPr>
        <p:spPr>
          <a:xfrm>
            <a:off x="4171205" y="4905597"/>
            <a:ext cx="1594263" cy="276999"/>
          </a:xfrm>
          <a:prstGeom prst="rect">
            <a:avLst/>
          </a:prstGeom>
          <a:noFill/>
        </p:spPr>
        <p:txBody>
          <a:bodyPr wrap="square" rtlCol="0">
            <a:spAutoFit/>
          </a:bodyPr>
          <a:lstStyle/>
          <a:p>
            <a:r>
              <a:rPr lang="es-ES_tradnl" sz="1200" dirty="0" smtClean="0"/>
              <a:t>Flamenquín Cordobés</a:t>
            </a:r>
            <a:endParaRPr lang="es-ES_tradnl" sz="1200" dirty="0"/>
          </a:p>
        </p:txBody>
      </p:sp>
      <p:sp>
        <p:nvSpPr>
          <p:cNvPr id="15" name="CuadroTexto 14"/>
          <p:cNvSpPr txBox="1"/>
          <p:nvPr/>
        </p:nvSpPr>
        <p:spPr>
          <a:xfrm>
            <a:off x="7310252" y="2546365"/>
            <a:ext cx="1211284" cy="276999"/>
          </a:xfrm>
          <a:prstGeom prst="rect">
            <a:avLst/>
          </a:prstGeom>
          <a:noFill/>
        </p:spPr>
        <p:txBody>
          <a:bodyPr wrap="square" rtlCol="0">
            <a:spAutoFit/>
          </a:bodyPr>
          <a:lstStyle/>
          <a:p>
            <a:r>
              <a:rPr lang="es-ES_tradnl" sz="1200" dirty="0" smtClean="0"/>
              <a:t>Puente Romano</a:t>
            </a:r>
            <a:endParaRPr lang="es-ES_tradnl" sz="1200" dirty="0"/>
          </a:p>
        </p:txBody>
      </p:sp>
      <p:sp>
        <p:nvSpPr>
          <p:cNvPr id="16" name="CuadroTexto 15"/>
          <p:cNvSpPr txBox="1"/>
          <p:nvPr/>
        </p:nvSpPr>
        <p:spPr>
          <a:xfrm>
            <a:off x="7310251" y="3710054"/>
            <a:ext cx="1594263" cy="276999"/>
          </a:xfrm>
          <a:prstGeom prst="rect">
            <a:avLst/>
          </a:prstGeom>
          <a:noFill/>
        </p:spPr>
        <p:txBody>
          <a:bodyPr wrap="square" rtlCol="0">
            <a:spAutoFit/>
          </a:bodyPr>
          <a:lstStyle/>
          <a:p>
            <a:r>
              <a:rPr lang="es-ES_tradnl" sz="1200" dirty="0" smtClean="0"/>
              <a:t>Mezquita de Córdoba</a:t>
            </a:r>
            <a:endParaRPr lang="es-ES_tradnl" sz="1200" dirty="0"/>
          </a:p>
        </p:txBody>
      </p:sp>
      <p:sp>
        <p:nvSpPr>
          <p:cNvPr id="17" name="CuadroTexto 16"/>
          <p:cNvSpPr txBox="1"/>
          <p:nvPr/>
        </p:nvSpPr>
        <p:spPr>
          <a:xfrm>
            <a:off x="7310250" y="4905597"/>
            <a:ext cx="1594263" cy="276999"/>
          </a:xfrm>
          <a:prstGeom prst="rect">
            <a:avLst/>
          </a:prstGeom>
          <a:noFill/>
        </p:spPr>
        <p:txBody>
          <a:bodyPr wrap="square" rtlCol="0">
            <a:spAutoFit/>
          </a:bodyPr>
          <a:lstStyle/>
          <a:p>
            <a:r>
              <a:rPr lang="es-ES_tradnl" sz="1200" dirty="0" smtClean="0"/>
              <a:t>Medina </a:t>
            </a:r>
            <a:r>
              <a:rPr lang="es-ES_tradnl" sz="1200" dirty="0" err="1" smtClean="0"/>
              <a:t>Azahara</a:t>
            </a:r>
            <a:endParaRPr lang="es-ES_tradnl" sz="1200" dirty="0"/>
          </a:p>
        </p:txBody>
      </p:sp>
      <p:sp>
        <p:nvSpPr>
          <p:cNvPr id="18" name="CuadroTexto 17"/>
          <p:cNvSpPr txBox="1"/>
          <p:nvPr/>
        </p:nvSpPr>
        <p:spPr>
          <a:xfrm>
            <a:off x="2268186" y="6256927"/>
            <a:ext cx="1390124" cy="369332"/>
          </a:xfrm>
          <a:prstGeom prst="rect">
            <a:avLst/>
          </a:prstGeom>
          <a:noFill/>
        </p:spPr>
        <p:txBody>
          <a:bodyPr wrap="none" rtlCol="0">
            <a:spAutoFit/>
          </a:bodyPr>
          <a:lstStyle/>
          <a:p>
            <a:r>
              <a:rPr lang="es-ES_tradnl" dirty="0" smtClean="0">
                <a:solidFill>
                  <a:schemeClr val="bg1"/>
                </a:solidFill>
              </a:rPr>
              <a:t>FLAMENCO</a:t>
            </a:r>
            <a:endParaRPr lang="es-ES_tradnl" dirty="0">
              <a:solidFill>
                <a:schemeClr val="bg1"/>
              </a:solidFill>
            </a:endParaRPr>
          </a:p>
        </p:txBody>
      </p:sp>
      <p:sp>
        <p:nvSpPr>
          <p:cNvPr id="19" name="CuadroTexto 18"/>
          <p:cNvSpPr txBox="1"/>
          <p:nvPr/>
        </p:nvSpPr>
        <p:spPr>
          <a:xfrm>
            <a:off x="5338633" y="1424078"/>
            <a:ext cx="2197923" cy="253916"/>
          </a:xfrm>
          <a:prstGeom prst="rect">
            <a:avLst/>
          </a:prstGeom>
          <a:noFill/>
        </p:spPr>
        <p:txBody>
          <a:bodyPr wrap="square" rtlCol="0">
            <a:spAutoFit/>
          </a:bodyPr>
          <a:lstStyle/>
          <a:p>
            <a:r>
              <a:rPr lang="es-ES_tradnl" sz="1050" dirty="0" smtClean="0"/>
              <a:t>GASTRONOMY &amp; TOURISM</a:t>
            </a:r>
            <a:endParaRPr lang="es-ES_tradnl" sz="1050" dirty="0"/>
          </a:p>
        </p:txBody>
      </p:sp>
      <p:sp>
        <p:nvSpPr>
          <p:cNvPr id="20" name="CuadroTexto 19"/>
          <p:cNvSpPr txBox="1"/>
          <p:nvPr/>
        </p:nvSpPr>
        <p:spPr>
          <a:xfrm>
            <a:off x="8388972" y="5748596"/>
            <a:ext cx="704039" cy="335756"/>
          </a:xfrm>
          <a:prstGeom prst="rect">
            <a:avLst/>
          </a:prstGeom>
          <a:noFill/>
        </p:spPr>
        <p:txBody>
          <a:bodyPr wrap="none" rtlCol="0">
            <a:spAutoFit/>
          </a:bodyPr>
          <a:lstStyle/>
          <a:p>
            <a:r>
              <a:rPr lang="mr-IN" dirty="0" smtClean="0"/>
              <a:t>…</a:t>
            </a:r>
            <a:r>
              <a:rPr lang="es-ES" dirty="0" err="1" smtClean="0"/>
              <a:t>etc</a:t>
            </a:r>
            <a:endParaRPr lang="es-ES_tradnl" dirty="0"/>
          </a:p>
        </p:txBody>
      </p:sp>
    </p:spTree>
    <p:extLst>
      <p:ext uri="{BB962C8B-B14F-4D97-AF65-F5344CB8AC3E}">
        <p14:creationId xmlns:p14="http://schemas.microsoft.com/office/powerpoint/2010/main" val="188950421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55"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strVal val="#ppt_w*0.70"/>
                                          </p:val>
                                        </p:tav>
                                        <p:tav tm="100000">
                                          <p:val>
                                            <p:strVal val="#ppt_w"/>
                                          </p:val>
                                        </p:tav>
                                      </p:tavLst>
                                    </p:anim>
                                    <p:anim calcmode="lin" valueType="num">
                                      <p:cBhvr>
                                        <p:cTn id="27" dur="500" fill="hold"/>
                                        <p:tgtEl>
                                          <p:spTgt spid="6"/>
                                        </p:tgtEl>
                                        <p:attrNameLst>
                                          <p:attrName>ppt_h</p:attrName>
                                        </p:attrNameLst>
                                      </p:cBhvr>
                                      <p:tavLst>
                                        <p:tav tm="0">
                                          <p:val>
                                            <p:strVal val="#ppt_h"/>
                                          </p:val>
                                        </p:tav>
                                        <p:tav tm="100000">
                                          <p:val>
                                            <p:strVal val="#ppt_h"/>
                                          </p:val>
                                        </p:tav>
                                      </p:tavLst>
                                    </p:anim>
                                    <p:animEffect transition="in" filter="fade">
                                      <p:cBhvr>
                                        <p:cTn id="28" dur="500"/>
                                        <p:tgtEl>
                                          <p:spTgt spid="6"/>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3000"/>
                            </p:stCondLst>
                            <p:childTnLst>
                              <p:par>
                                <p:cTn id="34" presetID="5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strVal val="#ppt_w*0.70"/>
                                          </p:val>
                                        </p:tav>
                                        <p:tav tm="100000">
                                          <p:val>
                                            <p:strVal val="#ppt_w"/>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animEffect transition="in" filter="fade">
                                      <p:cBhvr>
                                        <p:cTn id="38" dur="500"/>
                                        <p:tgtEl>
                                          <p:spTgt spid="7"/>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4000"/>
                            </p:stCondLst>
                            <p:childTnLst>
                              <p:par>
                                <p:cTn id="44" presetID="55"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strVal val="#ppt_w*0.70"/>
                                          </p:val>
                                        </p:tav>
                                        <p:tav tm="100000">
                                          <p:val>
                                            <p:strVal val="#ppt_w"/>
                                          </p:val>
                                        </p:tav>
                                      </p:tavLst>
                                    </p:anim>
                                    <p:anim calcmode="lin" valueType="num">
                                      <p:cBhvr>
                                        <p:cTn id="47" dur="500" fill="hold"/>
                                        <p:tgtEl>
                                          <p:spTgt spid="8"/>
                                        </p:tgtEl>
                                        <p:attrNameLst>
                                          <p:attrName>ppt_h</p:attrName>
                                        </p:attrNameLst>
                                      </p:cBhvr>
                                      <p:tavLst>
                                        <p:tav tm="0">
                                          <p:val>
                                            <p:strVal val="#ppt_h"/>
                                          </p:val>
                                        </p:tav>
                                        <p:tav tm="100000">
                                          <p:val>
                                            <p:strVal val="#ppt_h"/>
                                          </p:val>
                                        </p:tav>
                                      </p:tavLst>
                                    </p:anim>
                                    <p:animEffect transition="in" filter="fade">
                                      <p:cBhvr>
                                        <p:cTn id="48" dur="500"/>
                                        <p:tgtEl>
                                          <p:spTgt spid="8"/>
                                        </p:tgtEl>
                                      </p:cBhvr>
                                    </p:animEffect>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par>
                          <p:cTn id="53" fill="hold">
                            <p:stCondLst>
                              <p:cond delay="5000"/>
                            </p:stCondLst>
                            <p:childTnLst>
                              <p:par>
                                <p:cTn id="54" presetID="55"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strVal val="#ppt_w*0.70"/>
                                          </p:val>
                                        </p:tav>
                                        <p:tav tm="100000">
                                          <p:val>
                                            <p:strVal val="#ppt_w"/>
                                          </p:val>
                                        </p:tav>
                                      </p:tavLst>
                                    </p:anim>
                                    <p:anim calcmode="lin" valueType="num">
                                      <p:cBhvr>
                                        <p:cTn id="57" dur="500" fill="hold"/>
                                        <p:tgtEl>
                                          <p:spTgt spid="9"/>
                                        </p:tgtEl>
                                        <p:attrNameLst>
                                          <p:attrName>ppt_h</p:attrName>
                                        </p:attrNameLst>
                                      </p:cBhvr>
                                      <p:tavLst>
                                        <p:tav tm="0">
                                          <p:val>
                                            <p:strVal val="#ppt_h"/>
                                          </p:val>
                                        </p:tav>
                                        <p:tav tm="100000">
                                          <p:val>
                                            <p:strVal val="#ppt_h"/>
                                          </p:val>
                                        </p:tav>
                                      </p:tavLst>
                                    </p:anim>
                                    <p:animEffect transition="in" filter="fade">
                                      <p:cBhvr>
                                        <p:cTn id="58" dur="500"/>
                                        <p:tgtEl>
                                          <p:spTgt spid="9"/>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par>
                          <p:cTn id="63" fill="hold">
                            <p:stCondLst>
                              <p:cond delay="6000"/>
                            </p:stCondLst>
                            <p:childTnLst>
                              <p:par>
                                <p:cTn id="64" presetID="55"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strVal val="#ppt_w*0.70"/>
                                          </p:val>
                                        </p:tav>
                                        <p:tav tm="100000">
                                          <p:val>
                                            <p:strVal val="#ppt_w"/>
                                          </p:val>
                                        </p:tav>
                                      </p:tavLst>
                                    </p:anim>
                                    <p:anim calcmode="lin" valueType="num">
                                      <p:cBhvr>
                                        <p:cTn id="67" dur="500" fill="hold"/>
                                        <p:tgtEl>
                                          <p:spTgt spid="10"/>
                                        </p:tgtEl>
                                        <p:attrNameLst>
                                          <p:attrName>ppt_h</p:attrName>
                                        </p:attrNameLst>
                                      </p:cBhvr>
                                      <p:tavLst>
                                        <p:tav tm="0">
                                          <p:val>
                                            <p:strVal val="#ppt_h"/>
                                          </p:val>
                                        </p:tav>
                                        <p:tav tm="100000">
                                          <p:val>
                                            <p:strVal val="#ppt_h"/>
                                          </p:val>
                                        </p:tav>
                                      </p:tavLst>
                                    </p:anim>
                                    <p:animEffect transition="in" filter="fade">
                                      <p:cBhvr>
                                        <p:cTn id="68" dur="500"/>
                                        <p:tgtEl>
                                          <p:spTgt spid="10"/>
                                        </p:tgtEl>
                                      </p:cBhvr>
                                    </p:animEffec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par>
                          <p:cTn id="73" fill="hold">
                            <p:stCondLst>
                              <p:cond delay="7000"/>
                            </p:stCondLst>
                            <p:childTnLst>
                              <p:par>
                                <p:cTn id="74" presetID="2" presetClass="entr" presetSubtype="8"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additive="base">
                                        <p:cTn id="76" dur="500" fill="hold"/>
                                        <p:tgtEl>
                                          <p:spTgt spid="11"/>
                                        </p:tgtEl>
                                        <p:attrNameLst>
                                          <p:attrName>ppt_x</p:attrName>
                                        </p:attrNameLst>
                                      </p:cBhvr>
                                      <p:tavLst>
                                        <p:tav tm="0">
                                          <p:val>
                                            <p:strVal val="0-#ppt_w/2"/>
                                          </p:val>
                                        </p:tav>
                                        <p:tav tm="100000">
                                          <p:val>
                                            <p:strVal val="#ppt_x"/>
                                          </p:val>
                                        </p:tav>
                                      </p:tavLst>
                                    </p:anim>
                                    <p:anim calcmode="lin" valueType="num">
                                      <p:cBhvr additive="base">
                                        <p:cTn id="77" dur="500" fill="hold"/>
                                        <p:tgtEl>
                                          <p:spTgt spid="11"/>
                                        </p:tgtEl>
                                        <p:attrNameLst>
                                          <p:attrName>ppt_y</p:attrName>
                                        </p:attrNameLst>
                                      </p:cBhvr>
                                      <p:tavLst>
                                        <p:tav tm="0">
                                          <p:val>
                                            <p:strVal val="#ppt_y"/>
                                          </p:val>
                                        </p:tav>
                                        <p:tav tm="100000">
                                          <p:val>
                                            <p:strVal val="#ppt_y"/>
                                          </p:val>
                                        </p:tav>
                                      </p:tavLst>
                                    </p:anim>
                                  </p:childTnLst>
                                </p:cTn>
                              </p:par>
                            </p:childTnLst>
                          </p:cTn>
                        </p:par>
                        <p:par>
                          <p:cTn id="78" fill="hold">
                            <p:stCondLst>
                              <p:cond delay="7500"/>
                            </p:stCondLst>
                            <p:childTnLst>
                              <p:par>
                                <p:cTn id="79" presetID="10" presetClass="entr" presetSubtype="0" fill="hold" grpId="0" nodeType="after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par>
                          <p:cTn id="82" fill="hold">
                            <p:stCondLst>
                              <p:cond delay="8000"/>
                            </p:stCondLst>
                            <p:childTnLst>
                              <p:par>
                                <p:cTn id="83" presetID="42" presetClass="entr" presetSubtype="0"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7" presetClass="emph" presetSubtype="2" fill="hold" nodeType="clickEffect">
                                  <p:stCondLst>
                                    <p:cond delay="0"/>
                                  </p:stCondLst>
                                  <p:childTnLst>
                                    <p:animClr clrSpc="rgb" dir="cw">
                                      <p:cBhvr>
                                        <p:cTn id="91" dur="1000" fill="hold"/>
                                        <p:tgtEl>
                                          <p:spTgt spid="5"/>
                                        </p:tgtEl>
                                        <p:attrNameLst>
                                          <p:attrName>stroke.color</p:attrName>
                                        </p:attrNameLst>
                                      </p:cBhvr>
                                      <p:to>
                                        <a:schemeClr val="accent2"/>
                                      </p:to>
                                    </p:animClr>
                                    <p:set>
                                      <p:cBhvr>
                                        <p:cTn id="92" dur="1000" fill="hold"/>
                                        <p:tgtEl>
                                          <p:spTgt spid="5"/>
                                        </p:tgtEl>
                                        <p:attrNameLst>
                                          <p:attrName>stroke.on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5"/>
                                        </p:tgtEl>
                                        <p:attrNameLst>
                                          <p:attrName>style.visibility</p:attrName>
                                        </p:attrNameLst>
                                      </p:cBhvr>
                                      <p:to>
                                        <p:strVal val="hidden"/>
                                      </p:to>
                                    </p:set>
                                  </p:childTnLst>
                                </p:cTn>
                              </p:par>
                              <p:par>
                                <p:cTn id="97" presetID="3" presetClass="exit" presetSubtype="10" fill="hold" grpId="1" nodeType="withEffect">
                                  <p:stCondLst>
                                    <p:cond delay="0"/>
                                  </p:stCondLst>
                                  <p:childTnLst>
                                    <p:animEffect transition="out" filter="blinds(horizontal)">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7" presetClass="emph" presetSubtype="2" fill="hold" nodeType="clickEffect">
                                  <p:stCondLst>
                                    <p:cond delay="0"/>
                                  </p:stCondLst>
                                  <p:childTnLst>
                                    <p:animClr clrSpc="rgb" dir="cw">
                                      <p:cBhvr>
                                        <p:cTn id="103" dur="1000" fill="hold"/>
                                        <p:tgtEl>
                                          <p:spTgt spid="6"/>
                                        </p:tgtEl>
                                        <p:attrNameLst>
                                          <p:attrName>stroke.color</p:attrName>
                                        </p:attrNameLst>
                                      </p:cBhvr>
                                      <p:to>
                                        <a:schemeClr val="accent2"/>
                                      </p:to>
                                    </p:animClr>
                                    <p:set>
                                      <p:cBhvr>
                                        <p:cTn id="104" dur="1000" fill="hold"/>
                                        <p:tgtEl>
                                          <p:spTgt spid="6"/>
                                        </p:tgtEl>
                                        <p:attrNameLst>
                                          <p:attrName>stroke.on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nodeType="clickEffect">
                                  <p:stCondLst>
                                    <p:cond delay="0"/>
                                  </p:stCondLst>
                                  <p:childTnLst>
                                    <p:set>
                                      <p:cBhvr>
                                        <p:cTn id="108" dur="1" fill="hold">
                                          <p:stCondLst>
                                            <p:cond delay="0"/>
                                          </p:stCondLst>
                                        </p:cTn>
                                        <p:tgtEl>
                                          <p:spTgt spid="6"/>
                                        </p:tgtEl>
                                        <p:attrNameLst>
                                          <p:attrName>style.visibility</p:attrName>
                                        </p:attrNameLst>
                                      </p:cBhvr>
                                      <p:to>
                                        <p:strVal val="hidden"/>
                                      </p:to>
                                    </p:set>
                                  </p:childTnLst>
                                </p:cTn>
                              </p:par>
                              <p:par>
                                <p:cTn id="109" presetID="3" presetClass="exit" presetSubtype="10" fill="hold" grpId="1" nodeType="withEffect">
                                  <p:stCondLst>
                                    <p:cond delay="0"/>
                                  </p:stCondLst>
                                  <p:childTnLst>
                                    <p:animEffect transition="out" filter="blinds(horizontal)">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7" presetClass="emph" presetSubtype="2" fill="hold" nodeType="clickEffect">
                                  <p:stCondLst>
                                    <p:cond delay="0"/>
                                  </p:stCondLst>
                                  <p:childTnLst>
                                    <p:animClr clrSpc="rgb" dir="cw">
                                      <p:cBhvr>
                                        <p:cTn id="115" dur="1000" fill="hold"/>
                                        <p:tgtEl>
                                          <p:spTgt spid="7"/>
                                        </p:tgtEl>
                                        <p:attrNameLst>
                                          <p:attrName>stroke.color</p:attrName>
                                        </p:attrNameLst>
                                      </p:cBhvr>
                                      <p:to>
                                        <a:schemeClr val="accent2"/>
                                      </p:to>
                                    </p:animClr>
                                    <p:set>
                                      <p:cBhvr>
                                        <p:cTn id="116" dur="1000" fill="hold"/>
                                        <p:tgtEl>
                                          <p:spTgt spid="7"/>
                                        </p:tgtEl>
                                        <p:attrNameLst>
                                          <p:attrName>stroke.on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7"/>
                                        </p:tgtEl>
                                        <p:attrNameLst>
                                          <p:attrName>style.visibility</p:attrName>
                                        </p:attrNameLst>
                                      </p:cBhvr>
                                      <p:to>
                                        <p:strVal val="hidden"/>
                                      </p:to>
                                    </p:set>
                                  </p:childTnLst>
                                </p:cTn>
                              </p:par>
                              <p:par>
                                <p:cTn id="121" presetID="3" presetClass="exit" presetSubtype="10" fill="hold" grpId="1" nodeType="withEffect">
                                  <p:stCondLst>
                                    <p:cond delay="0"/>
                                  </p:stCondLst>
                                  <p:childTnLst>
                                    <p:animEffect transition="out" filter="blinds(horizontal)">
                                      <p:cBhvr>
                                        <p:cTn id="122" dur="500"/>
                                        <p:tgtEl>
                                          <p:spTgt spid="14"/>
                                        </p:tgtEl>
                                      </p:cBhvr>
                                    </p:animEffect>
                                    <p:set>
                                      <p:cBhvr>
                                        <p:cTn id="123" dur="1" fill="hold">
                                          <p:stCondLst>
                                            <p:cond delay="499"/>
                                          </p:stCondLst>
                                        </p:cTn>
                                        <p:tgtEl>
                                          <p:spTgt spid="14"/>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7" presetClass="emph" presetSubtype="2" fill="hold" nodeType="clickEffect">
                                  <p:stCondLst>
                                    <p:cond delay="0"/>
                                  </p:stCondLst>
                                  <p:childTnLst>
                                    <p:animClr clrSpc="rgb" dir="cw">
                                      <p:cBhvr>
                                        <p:cTn id="127" dur="1000" fill="hold"/>
                                        <p:tgtEl>
                                          <p:spTgt spid="8"/>
                                        </p:tgtEl>
                                        <p:attrNameLst>
                                          <p:attrName>stroke.color</p:attrName>
                                        </p:attrNameLst>
                                      </p:cBhvr>
                                      <p:to>
                                        <a:schemeClr val="accent2"/>
                                      </p:to>
                                    </p:animClr>
                                    <p:set>
                                      <p:cBhvr>
                                        <p:cTn id="128" dur="1000" fill="hold"/>
                                        <p:tgtEl>
                                          <p:spTgt spid="8"/>
                                        </p:tgtEl>
                                        <p:attrNameLst>
                                          <p:attrName>stroke.on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8"/>
                                        </p:tgtEl>
                                        <p:attrNameLst>
                                          <p:attrName>style.visibility</p:attrName>
                                        </p:attrNameLst>
                                      </p:cBhvr>
                                      <p:to>
                                        <p:strVal val="hidden"/>
                                      </p:to>
                                    </p:set>
                                  </p:childTnLst>
                                </p:cTn>
                              </p:par>
                              <p:par>
                                <p:cTn id="133" presetID="3" presetClass="exit" presetSubtype="10" fill="hold" grpId="1" nodeType="withEffect">
                                  <p:stCondLst>
                                    <p:cond delay="0"/>
                                  </p:stCondLst>
                                  <p:childTnLst>
                                    <p:animEffect transition="out" filter="blinds(horizontal)">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7" presetClass="emph" presetSubtype="2" fill="hold" nodeType="clickEffect">
                                  <p:stCondLst>
                                    <p:cond delay="0"/>
                                  </p:stCondLst>
                                  <p:childTnLst>
                                    <p:animClr clrSpc="rgb" dir="cw">
                                      <p:cBhvr>
                                        <p:cTn id="139" dur="1000" fill="hold"/>
                                        <p:tgtEl>
                                          <p:spTgt spid="9"/>
                                        </p:tgtEl>
                                        <p:attrNameLst>
                                          <p:attrName>stroke.color</p:attrName>
                                        </p:attrNameLst>
                                      </p:cBhvr>
                                      <p:to>
                                        <a:schemeClr val="accent2"/>
                                      </p:to>
                                    </p:animClr>
                                    <p:set>
                                      <p:cBhvr>
                                        <p:cTn id="140" dur="1000" fill="hold"/>
                                        <p:tgtEl>
                                          <p:spTgt spid="9"/>
                                        </p:tgtEl>
                                        <p:attrNameLst>
                                          <p:attrName>stroke.on</p:attrName>
                                        </p:attrNameLst>
                                      </p:cBhvr>
                                      <p:to>
                                        <p:strVal val="true"/>
                                      </p:to>
                                    </p:set>
                                  </p:childTnLst>
                                </p:cTn>
                              </p:par>
                            </p:childTnLst>
                          </p:cTn>
                        </p:par>
                      </p:childTnLst>
                    </p:cTn>
                  </p:par>
                  <p:par>
                    <p:cTn id="141" fill="hold">
                      <p:stCondLst>
                        <p:cond delay="indefinite"/>
                      </p:stCondLst>
                      <p:childTnLst>
                        <p:par>
                          <p:cTn id="142" fill="hold">
                            <p:stCondLst>
                              <p:cond delay="0"/>
                            </p:stCondLst>
                            <p:childTnLst>
                              <p:par>
                                <p:cTn id="143" presetID="1" presetClass="exit" presetSubtype="0" fill="hold" nodeType="clickEffect">
                                  <p:stCondLst>
                                    <p:cond delay="0"/>
                                  </p:stCondLst>
                                  <p:childTnLst>
                                    <p:set>
                                      <p:cBhvr>
                                        <p:cTn id="144" dur="1" fill="hold">
                                          <p:stCondLst>
                                            <p:cond delay="0"/>
                                          </p:stCondLst>
                                        </p:cTn>
                                        <p:tgtEl>
                                          <p:spTgt spid="9"/>
                                        </p:tgtEl>
                                        <p:attrNameLst>
                                          <p:attrName>style.visibility</p:attrName>
                                        </p:attrNameLst>
                                      </p:cBhvr>
                                      <p:to>
                                        <p:strVal val="hidden"/>
                                      </p:to>
                                    </p:set>
                                  </p:childTnLst>
                                </p:cTn>
                              </p:par>
                              <p:par>
                                <p:cTn id="145" presetID="3" presetClass="exit" presetSubtype="10" fill="hold" grpId="1" nodeType="withEffect">
                                  <p:stCondLst>
                                    <p:cond delay="0"/>
                                  </p:stCondLst>
                                  <p:childTnLst>
                                    <p:animEffect transition="out" filter="blinds(horizontal)">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7" presetClass="emph" presetSubtype="2" fill="hold" nodeType="clickEffect">
                                  <p:stCondLst>
                                    <p:cond delay="0"/>
                                  </p:stCondLst>
                                  <p:childTnLst>
                                    <p:animClr clrSpc="rgb" dir="cw">
                                      <p:cBhvr>
                                        <p:cTn id="151" dur="1000" fill="hold"/>
                                        <p:tgtEl>
                                          <p:spTgt spid="10"/>
                                        </p:tgtEl>
                                        <p:attrNameLst>
                                          <p:attrName>stroke.color</p:attrName>
                                        </p:attrNameLst>
                                      </p:cBhvr>
                                      <p:to>
                                        <a:schemeClr val="accent2"/>
                                      </p:to>
                                    </p:animClr>
                                    <p:set>
                                      <p:cBhvr>
                                        <p:cTn id="152" dur="1000" fill="hold"/>
                                        <p:tgtEl>
                                          <p:spTgt spid="10"/>
                                        </p:tgtEl>
                                        <p:attrNameLst>
                                          <p:attrName>stroke.on</p:attrName>
                                        </p:attrNameLst>
                                      </p:cBhvr>
                                      <p:to>
                                        <p:strVal val="tru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nodeType="clickEffect">
                                  <p:stCondLst>
                                    <p:cond delay="0"/>
                                  </p:stCondLst>
                                  <p:childTnLst>
                                    <p:set>
                                      <p:cBhvr>
                                        <p:cTn id="156" dur="1" fill="hold">
                                          <p:stCondLst>
                                            <p:cond delay="0"/>
                                          </p:stCondLst>
                                        </p:cTn>
                                        <p:tgtEl>
                                          <p:spTgt spid="10"/>
                                        </p:tgtEl>
                                        <p:attrNameLst>
                                          <p:attrName>style.visibility</p:attrName>
                                        </p:attrNameLst>
                                      </p:cBhvr>
                                      <p:to>
                                        <p:strVal val="hidden"/>
                                      </p:to>
                                    </p:set>
                                  </p:childTnLst>
                                </p:cTn>
                              </p:par>
                              <p:par>
                                <p:cTn id="157" presetID="3" presetClass="exit" presetSubtype="10" fill="hold" grpId="1" nodeType="withEffect">
                                  <p:stCondLst>
                                    <p:cond delay="0"/>
                                  </p:stCondLst>
                                  <p:childTnLst>
                                    <p:animEffect transition="out" filter="blinds(horizontal)">
                                      <p:cBhvr>
                                        <p:cTn id="158" dur="500"/>
                                        <p:tgtEl>
                                          <p:spTgt spid="17"/>
                                        </p:tgtEl>
                                      </p:cBhvr>
                                    </p:animEffect>
                                    <p:set>
                                      <p:cBhvr>
                                        <p:cTn id="159" dur="1" fill="hold">
                                          <p:stCondLst>
                                            <p:cond delay="499"/>
                                          </p:stCondLst>
                                        </p:cTn>
                                        <p:tgtEl>
                                          <p:spTgt spid="17"/>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 presetClass="exit" presetSubtype="2" fill="hold" nodeType="clickEffect">
                                  <p:stCondLst>
                                    <p:cond delay="0"/>
                                  </p:stCondLst>
                                  <p:childTnLst>
                                    <p:anim calcmode="lin" valueType="num">
                                      <p:cBhvr additive="base">
                                        <p:cTn id="163" dur="500"/>
                                        <p:tgtEl>
                                          <p:spTgt spid="11"/>
                                        </p:tgtEl>
                                        <p:attrNameLst>
                                          <p:attrName>ppt_x</p:attrName>
                                        </p:attrNameLst>
                                      </p:cBhvr>
                                      <p:tavLst>
                                        <p:tav tm="0">
                                          <p:val>
                                            <p:strVal val="ppt_x"/>
                                          </p:val>
                                        </p:tav>
                                        <p:tav tm="100000">
                                          <p:val>
                                            <p:strVal val="1+ppt_w/2"/>
                                          </p:val>
                                        </p:tav>
                                      </p:tavLst>
                                    </p:anim>
                                    <p:anim calcmode="lin" valueType="num">
                                      <p:cBhvr additive="base">
                                        <p:cTn id="164" dur="500"/>
                                        <p:tgtEl>
                                          <p:spTgt spid="11"/>
                                        </p:tgtEl>
                                        <p:attrNameLst>
                                          <p:attrName>ppt_y</p:attrName>
                                        </p:attrNameLst>
                                      </p:cBhvr>
                                      <p:tavLst>
                                        <p:tav tm="0">
                                          <p:val>
                                            <p:strVal val="ppt_y"/>
                                          </p:val>
                                        </p:tav>
                                        <p:tav tm="100000">
                                          <p:val>
                                            <p:strVal val="ppt_y"/>
                                          </p:val>
                                        </p:tav>
                                      </p:tavLst>
                                    </p:anim>
                                    <p:set>
                                      <p:cBhvr>
                                        <p:cTn id="165" dur="1" fill="hold">
                                          <p:stCondLst>
                                            <p:cond delay="499"/>
                                          </p:stCondLst>
                                        </p:cTn>
                                        <p:tgtEl>
                                          <p:spTgt spid="1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 presetClass="exit" presetSubtype="8" fill="hold" grpId="1" nodeType="clickEffect">
                                  <p:stCondLst>
                                    <p:cond delay="0"/>
                                  </p:stCondLst>
                                  <p:childTnLst>
                                    <p:anim calcmode="lin" valueType="num">
                                      <p:cBhvr additive="base">
                                        <p:cTn id="169" dur="500"/>
                                        <p:tgtEl>
                                          <p:spTgt spid="18"/>
                                        </p:tgtEl>
                                        <p:attrNameLst>
                                          <p:attrName>ppt_x</p:attrName>
                                        </p:attrNameLst>
                                      </p:cBhvr>
                                      <p:tavLst>
                                        <p:tav tm="0">
                                          <p:val>
                                            <p:strVal val="ppt_x"/>
                                          </p:val>
                                        </p:tav>
                                        <p:tav tm="100000">
                                          <p:val>
                                            <p:strVal val="0-ppt_w/2"/>
                                          </p:val>
                                        </p:tav>
                                      </p:tavLst>
                                    </p:anim>
                                    <p:anim calcmode="lin" valueType="num">
                                      <p:cBhvr additive="base">
                                        <p:cTn id="170" dur="500"/>
                                        <p:tgtEl>
                                          <p:spTgt spid="18"/>
                                        </p:tgtEl>
                                        <p:attrNameLst>
                                          <p:attrName>ppt_y</p:attrName>
                                        </p:attrNameLst>
                                      </p:cBhvr>
                                      <p:tavLst>
                                        <p:tav tm="0">
                                          <p:val>
                                            <p:strVal val="ppt_y"/>
                                          </p:val>
                                        </p:tav>
                                        <p:tav tm="100000">
                                          <p:val>
                                            <p:strVal val="ppt_y"/>
                                          </p:val>
                                        </p:tav>
                                      </p:tavLst>
                                    </p:anim>
                                    <p:set>
                                      <p:cBhvr>
                                        <p:cTn id="171" dur="1" fill="hold">
                                          <p:stCondLst>
                                            <p:cond delay="499"/>
                                          </p:stCondLst>
                                        </p:cTn>
                                        <p:tgtEl>
                                          <p:spTgt spid="18"/>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9" presetClass="exit" presetSubtype="10" fill="hold" grpId="1" nodeType="clickEffect">
                                  <p:stCondLst>
                                    <p:cond delay="0"/>
                                  </p:stCondLst>
                                  <p:childTnLst>
                                    <p:anim calcmode="lin" valueType="num">
                                      <p:cBhvr>
                                        <p:cTn id="175" dur="2000"/>
                                        <p:tgtEl>
                                          <p:spTgt spid="20"/>
                                        </p:tgtEl>
                                        <p:attrNameLst>
                                          <p:attrName>ppt_h</p:attrName>
                                        </p:attrNameLst>
                                      </p:cBhvr>
                                      <p:tavLst>
                                        <p:tav tm="0">
                                          <p:val>
                                            <p:strVal val="ppt_h"/>
                                          </p:val>
                                        </p:tav>
                                        <p:tav tm="100000">
                                          <p:val>
                                            <p:strVal val="ppt_h"/>
                                          </p:val>
                                        </p:tav>
                                      </p:tavLst>
                                    </p:anim>
                                    <p:anim calcmode="lin" valueType="num">
                                      <p:cBhvr>
                                        <p:cTn id="176" dur="2000"/>
                                        <p:tgtEl>
                                          <p:spTgt spid="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77" dur="1" fill="hold">
                                          <p:stCondLst>
                                            <p:cond delay="1999"/>
                                          </p:stCondLst>
                                        </p:cTn>
                                        <p:tgtEl>
                                          <p:spTgt spid="20"/>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xit" presetSubtype="8" fill="hold" grpId="1" nodeType="clickEffect">
                                  <p:stCondLst>
                                    <p:cond delay="0"/>
                                  </p:stCondLst>
                                  <p:childTnLst>
                                    <p:anim calcmode="lin" valueType="num">
                                      <p:cBhvr additive="base">
                                        <p:cTn id="181" dur="500"/>
                                        <p:tgtEl>
                                          <p:spTgt spid="4"/>
                                        </p:tgtEl>
                                        <p:attrNameLst>
                                          <p:attrName>ppt_x</p:attrName>
                                        </p:attrNameLst>
                                      </p:cBhvr>
                                      <p:tavLst>
                                        <p:tav tm="0">
                                          <p:val>
                                            <p:strVal val="ppt_x"/>
                                          </p:val>
                                        </p:tav>
                                        <p:tav tm="100000">
                                          <p:val>
                                            <p:strVal val="0-ppt_w/2"/>
                                          </p:val>
                                        </p:tav>
                                      </p:tavLst>
                                    </p:anim>
                                    <p:anim calcmode="lin" valueType="num">
                                      <p:cBhvr additive="base">
                                        <p:cTn id="182" dur="500"/>
                                        <p:tgtEl>
                                          <p:spTgt spid="4"/>
                                        </p:tgtEl>
                                        <p:attrNameLst>
                                          <p:attrName>ppt_y</p:attrName>
                                        </p:attrNameLst>
                                      </p:cBhvr>
                                      <p:tavLst>
                                        <p:tav tm="0">
                                          <p:val>
                                            <p:strVal val="ppt_y"/>
                                          </p:val>
                                        </p:tav>
                                        <p:tav tm="100000">
                                          <p:val>
                                            <p:strVal val="ppt_y"/>
                                          </p:val>
                                        </p:tav>
                                      </p:tavLst>
                                    </p:anim>
                                    <p:set>
                                      <p:cBhvr>
                                        <p:cTn id="183" dur="1" fill="hold">
                                          <p:stCondLst>
                                            <p:cond delay="499"/>
                                          </p:stCondLst>
                                        </p:cTn>
                                        <p:tgtEl>
                                          <p:spTgt spid="4"/>
                                        </p:tgtEl>
                                        <p:attrNameLst>
                                          <p:attrName>style.visibility</p:attrName>
                                        </p:attrNameLst>
                                      </p:cBhvr>
                                      <p:to>
                                        <p:strVal val="hidden"/>
                                      </p:to>
                                    </p:set>
                                  </p:childTnLst>
                                </p:cTn>
                              </p:par>
                              <p:par>
                                <p:cTn id="184" presetID="2" presetClass="exit" presetSubtype="8" fill="hold" grpId="1" nodeType="withEffect">
                                  <p:stCondLst>
                                    <p:cond delay="0"/>
                                  </p:stCondLst>
                                  <p:childTnLst>
                                    <p:anim calcmode="lin" valueType="num">
                                      <p:cBhvr additive="base">
                                        <p:cTn id="185" dur="500"/>
                                        <p:tgtEl>
                                          <p:spTgt spid="19"/>
                                        </p:tgtEl>
                                        <p:attrNameLst>
                                          <p:attrName>ppt_x</p:attrName>
                                        </p:attrNameLst>
                                      </p:cBhvr>
                                      <p:tavLst>
                                        <p:tav tm="0">
                                          <p:val>
                                            <p:strVal val="ppt_x"/>
                                          </p:val>
                                        </p:tav>
                                        <p:tav tm="100000">
                                          <p:val>
                                            <p:strVal val="0-ppt_w/2"/>
                                          </p:val>
                                        </p:tav>
                                      </p:tavLst>
                                    </p:anim>
                                    <p:anim calcmode="lin" valueType="num">
                                      <p:cBhvr additive="base">
                                        <p:cTn id="186" dur="500"/>
                                        <p:tgtEl>
                                          <p:spTgt spid="19"/>
                                        </p:tgtEl>
                                        <p:attrNameLst>
                                          <p:attrName>ppt_y</p:attrName>
                                        </p:attrNameLst>
                                      </p:cBhvr>
                                      <p:tavLst>
                                        <p:tav tm="0">
                                          <p:val>
                                            <p:strVal val="ppt_y"/>
                                          </p:val>
                                        </p:tav>
                                        <p:tav tm="100000">
                                          <p:val>
                                            <p:strVal val="ppt_y"/>
                                          </p:val>
                                        </p:tav>
                                      </p:tavLst>
                                    </p:anim>
                                    <p:set>
                                      <p:cBhvr>
                                        <p:cTn id="18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imagen 1"/>
          <p:cNvPicPr>
            <a:picLocks noChangeAspect="1"/>
          </p:cNvPicPr>
          <p:nvPr/>
        </p:nvPicPr>
        <p:blipFill>
          <a:blip r:embed="rId3">
            <a:lum/>
            <a:alphaModFix/>
          </a:blip>
          <a:srcRect/>
          <a:stretch>
            <a:fillRect/>
          </a:stretch>
        </p:blipFill>
        <p:spPr>
          <a:xfrm>
            <a:off x="437316" y="456817"/>
            <a:ext cx="4072680" cy="4998960"/>
          </a:xfrm>
          <a:prstGeom prst="rect">
            <a:avLst/>
          </a:prstGeom>
          <a:ln>
            <a:noFill/>
          </a:ln>
          <a:effectLst>
            <a:outerShdw blurRad="190500" dir="3720000" sx="101000" sy="101000" algn="tl" rotWithShape="0">
              <a:srgbClr val="333333">
                <a:alpha val="59000"/>
              </a:srgbClr>
            </a:outerShdw>
          </a:effectLst>
        </p:spPr>
      </p:pic>
      <p:sp>
        <p:nvSpPr>
          <p:cNvPr id="4" name="Rectángulo 3"/>
          <p:cNvSpPr/>
          <p:nvPr/>
        </p:nvSpPr>
        <p:spPr>
          <a:xfrm>
            <a:off x="4763834" y="2019384"/>
            <a:ext cx="4572000" cy="2031325"/>
          </a:xfrm>
          <a:prstGeom prst="rect">
            <a:avLst/>
          </a:prstGeom>
        </p:spPr>
        <p:txBody>
          <a:bodyPr>
            <a:spAutoFit/>
          </a:bodyPr>
          <a:lstStyle/>
          <a:p>
            <a:pPr lvl="0"/>
            <a:r>
              <a:rPr lang="en-GB" dirty="0" smtClean="0"/>
              <a:t>300.000 INHABITANTS</a:t>
            </a:r>
          </a:p>
          <a:p>
            <a:pPr lvl="0"/>
            <a:r>
              <a:rPr lang="en-GB" dirty="0" smtClean="0"/>
              <a:t>FOUNDED IN 1972</a:t>
            </a:r>
          </a:p>
          <a:p>
            <a:pPr lvl="0"/>
            <a:r>
              <a:rPr lang="en-GB" dirty="0" smtClean="0"/>
              <a:t>10 FACULTIES</a:t>
            </a:r>
          </a:p>
          <a:p>
            <a:pPr lvl="0"/>
            <a:r>
              <a:rPr lang="en-GB" dirty="0" smtClean="0"/>
              <a:t>17.000 STUDENTS</a:t>
            </a:r>
          </a:p>
          <a:p>
            <a:pPr lvl="0"/>
            <a:r>
              <a:rPr lang="en-GB" dirty="0" smtClean="0"/>
              <a:t>1250 INTERNATIONAL STUDENTS</a:t>
            </a:r>
          </a:p>
          <a:p>
            <a:pPr lvl="0"/>
            <a:r>
              <a:rPr lang="en-GB" dirty="0" smtClean="0"/>
              <a:t>1,500 ACADEMIC STAFF</a:t>
            </a:r>
          </a:p>
          <a:p>
            <a:pPr lvl="0"/>
            <a:r>
              <a:rPr lang="en-GB" dirty="0" smtClean="0"/>
              <a:t>1,200 OFFICERS AND TECHNICIANS</a:t>
            </a:r>
            <a:endParaRPr lang="en-GB" dirty="0"/>
          </a:p>
        </p:txBody>
      </p:sp>
      <p:grpSp>
        <p:nvGrpSpPr>
          <p:cNvPr id="5" name="Agrupar 4"/>
          <p:cNvGrpSpPr/>
          <p:nvPr/>
        </p:nvGrpSpPr>
        <p:grpSpPr>
          <a:xfrm>
            <a:off x="4763834" y="703071"/>
            <a:ext cx="1940198" cy="912600"/>
            <a:chOff x="0" y="0"/>
            <a:chExt cx="4981699" cy="912600"/>
          </a:xfrm>
          <a:scene3d>
            <a:camera prst="orthographicFront">
              <a:rot lat="0" lon="0" rev="0"/>
            </a:camera>
            <a:lightRig rig="contrasting" dir="t">
              <a:rot lat="0" lon="0" rev="1200000"/>
            </a:lightRig>
          </a:scene3d>
        </p:grpSpPr>
        <p:sp>
          <p:nvSpPr>
            <p:cNvPr id="6" name="Rectángulo redondeado 5"/>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7" name="Rectángulo 6"/>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ES" sz="3900" b="0" i="0" kern="1200" smtClean="0"/>
                <a:t>Facts</a:t>
              </a:r>
              <a:endParaRPr lang="es-ES_tradnl" sz="3900" kern="1200" dirty="0"/>
            </a:p>
          </p:txBody>
        </p:sp>
      </p:grpSp>
    </p:spTree>
    <p:extLst>
      <p:ext uri="{BB962C8B-B14F-4D97-AF65-F5344CB8AC3E}">
        <p14:creationId xmlns:p14="http://schemas.microsoft.com/office/powerpoint/2010/main" val="532236123"/>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6000"/>
                                  </p:stCondLst>
                                  <p:childTnLst>
                                    <p:animEffect transition="out" filter="dissolve">
                                      <p:cBhvr>
                                        <p:cTn id="24" dur="3000"/>
                                        <p:tgtEl>
                                          <p:spTgt spid="2"/>
                                        </p:tgtEl>
                                      </p:cBhvr>
                                    </p:animEffect>
                                    <p:set>
                                      <p:cBhvr>
                                        <p:cTn id="25" dur="1" fill="hold">
                                          <p:stCondLst>
                                            <p:cond delay="2999"/>
                                          </p:stCondLst>
                                        </p:cTn>
                                        <p:tgtEl>
                                          <p:spTgt spid="2"/>
                                        </p:tgtEl>
                                        <p:attrNameLst>
                                          <p:attrName>style.visibility</p:attrName>
                                        </p:attrNameLst>
                                      </p:cBhvr>
                                      <p:to>
                                        <p:strVal val="hidden"/>
                                      </p:to>
                                    </p:set>
                                  </p:childTnLst>
                                </p:cTn>
                              </p:par>
                              <p:par>
                                <p:cTn id="26" presetID="5" presetClass="exit" presetSubtype="10" fill="hold" grpId="1" nodeType="withEffect">
                                  <p:stCondLst>
                                    <p:cond delay="6000"/>
                                  </p:stCondLst>
                                  <p:childTnLst>
                                    <p:animEffect transition="out" filter="checkerboard(across)">
                                      <p:cBhvr>
                                        <p:cTn id="27" dur="1000"/>
                                        <p:tgtEl>
                                          <p:spTgt spid="4"/>
                                        </p:tgtEl>
                                      </p:cBhvr>
                                    </p:animEffect>
                                    <p:set>
                                      <p:cBhvr>
                                        <p:cTn id="28" dur="1" fill="hold">
                                          <p:stCondLst>
                                            <p:cond delay="9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2" fill="hold" nodeType="clickEffect">
                                  <p:stCondLst>
                                    <p:cond delay="0"/>
                                  </p:stCondLst>
                                  <p:childTnLst>
                                    <p:anim calcmode="lin" valueType="num">
                                      <p:cBhvr additive="base">
                                        <p:cTn id="32" dur="500"/>
                                        <p:tgtEl>
                                          <p:spTgt spid="5"/>
                                        </p:tgtEl>
                                        <p:attrNameLst>
                                          <p:attrName>ppt_x</p:attrName>
                                        </p:attrNameLst>
                                      </p:cBhvr>
                                      <p:tavLst>
                                        <p:tav tm="0">
                                          <p:val>
                                            <p:strVal val="ppt_x"/>
                                          </p:val>
                                        </p:tav>
                                        <p:tav tm="100000">
                                          <p:val>
                                            <p:strVal val="1+ppt_w/2"/>
                                          </p:val>
                                        </p:tav>
                                      </p:tavLst>
                                    </p:anim>
                                    <p:anim calcmode="lin" valueType="num">
                                      <p:cBhvr additive="base">
                                        <p:cTn id="33" dur="500"/>
                                        <p:tgtEl>
                                          <p:spTgt spid="5"/>
                                        </p:tgtEl>
                                        <p:attrNameLst>
                                          <p:attrName>ppt_y</p:attrName>
                                        </p:attrNameLst>
                                      </p:cBhvr>
                                      <p:tavLst>
                                        <p:tav tm="0">
                                          <p:val>
                                            <p:strVal val="ppt_y"/>
                                          </p:val>
                                        </p:tav>
                                        <p:tav tm="100000">
                                          <p:val>
                                            <p:strVal val="ppt_y"/>
                                          </p:val>
                                        </p:tav>
                                      </p:tavLst>
                                    </p:anim>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415209">
            <a:off x="996696" y="1466362"/>
            <a:ext cx="6912864" cy="4887086"/>
          </a:xfrm>
          <a:prstGeom prst="rect">
            <a:avLst/>
          </a:prstGeom>
          <a:solidFill>
            <a:srgbClr val="FFFFFF">
              <a:shade val="85000"/>
            </a:srgbClr>
          </a:solidFill>
          <a:ln w="88900" cap="sq">
            <a:solidFill>
              <a:srgbClr val="FFFFFF"/>
            </a:solidFill>
            <a:miter lim="800000"/>
          </a:ln>
          <a:effectLst>
            <a:outerShdw blurRad="76200" dist="165100" dir="828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Agrupar 2"/>
          <p:cNvGrpSpPr/>
          <p:nvPr/>
        </p:nvGrpSpPr>
        <p:grpSpPr>
          <a:xfrm>
            <a:off x="258446" y="327036"/>
            <a:ext cx="4981699" cy="912600"/>
            <a:chOff x="0" y="0"/>
            <a:chExt cx="4981699" cy="912600"/>
          </a:xfrm>
          <a:scene3d>
            <a:camera prst="orthographicFront">
              <a:rot lat="0" lon="0" rev="0"/>
            </a:camera>
            <a:lightRig rig="contrasting" dir="t">
              <a:rot lat="0" lon="0" rev="1200000"/>
            </a:lightRig>
          </a:scene3d>
        </p:grpSpPr>
        <p:sp>
          <p:nvSpPr>
            <p:cNvPr id="4" name="Rectángulo redondeado 3"/>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5" name="Rectángulo 4"/>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ES" sz="3900" b="0" i="0" kern="1200" dirty="0" smtClean="0"/>
                <a:t>City &amp; </a:t>
              </a:r>
              <a:r>
                <a:rPr lang="es-ES" sz="3900" b="0" i="0" kern="1200" dirty="0" err="1" smtClean="0"/>
                <a:t>Campuses</a:t>
              </a:r>
              <a:endParaRPr lang="es-ES_tradnl" sz="3900" kern="1200" dirty="0"/>
            </a:p>
          </p:txBody>
        </p:sp>
      </p:grpSp>
      <p:sp>
        <p:nvSpPr>
          <p:cNvPr id="8" name="CuadroTexto 7"/>
          <p:cNvSpPr txBox="1"/>
          <p:nvPr/>
        </p:nvSpPr>
        <p:spPr>
          <a:xfrm>
            <a:off x="3668881" y="4291584"/>
            <a:ext cx="1571264" cy="553998"/>
          </a:xfrm>
          <a:prstGeom prst="rect">
            <a:avLst/>
          </a:prstGeom>
          <a:gradFill>
            <a:gsLst>
              <a:gs pos="0">
                <a:schemeClr val="accent6">
                  <a:tint val="54000"/>
                  <a:satMod val="105000"/>
                  <a:lumMod val="110000"/>
                  <a:alpha val="38000"/>
                </a:schemeClr>
              </a:gs>
              <a:gs pos="73000">
                <a:schemeClr val="accent6">
                  <a:tint val="78000"/>
                  <a:satMod val="109000"/>
                  <a:lumMod val="100000"/>
                  <a:alpha val="55000"/>
                </a:schemeClr>
              </a:gs>
            </a:gsLst>
            <a:lin ang="5400000" scaled="0"/>
          </a:gradFill>
          <a:effectLst>
            <a:softEdge rad="0"/>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GB" sz="1000" b="1" dirty="0" smtClean="0"/>
              <a:t>HUMANITIES, LEGAL</a:t>
            </a:r>
          </a:p>
          <a:p>
            <a:pPr algn="ctr"/>
            <a:r>
              <a:rPr lang="en-GB" sz="1000" b="1" dirty="0" smtClean="0"/>
              <a:t>AND SOCIAL</a:t>
            </a:r>
          </a:p>
          <a:p>
            <a:pPr algn="ctr"/>
            <a:r>
              <a:rPr lang="en-GB" sz="1000" b="1" dirty="0" smtClean="0"/>
              <a:t>SCIENCES CAMPUS</a:t>
            </a:r>
            <a:endParaRPr lang="es-ES_tradnl" sz="1000" b="1" dirty="0"/>
          </a:p>
        </p:txBody>
      </p:sp>
      <p:sp>
        <p:nvSpPr>
          <p:cNvPr id="10" name="CuadroTexto 9"/>
          <p:cNvSpPr txBox="1"/>
          <p:nvPr/>
        </p:nvSpPr>
        <p:spPr>
          <a:xfrm>
            <a:off x="5940842" y="2757249"/>
            <a:ext cx="1005404" cy="400110"/>
          </a:xfrm>
          <a:prstGeom prst="rect">
            <a:avLst/>
          </a:prstGeom>
          <a:gradFill>
            <a:gsLst>
              <a:gs pos="0">
                <a:schemeClr val="accent6">
                  <a:tint val="54000"/>
                  <a:satMod val="105000"/>
                  <a:lumMod val="110000"/>
                  <a:alpha val="38000"/>
                </a:schemeClr>
              </a:gs>
              <a:gs pos="73000">
                <a:schemeClr val="accent6">
                  <a:tint val="78000"/>
                  <a:satMod val="109000"/>
                  <a:lumMod val="100000"/>
                  <a:alpha val="55000"/>
                </a:schemeClr>
              </a:gs>
            </a:gsLst>
            <a:lin ang="5400000" scaled="0"/>
          </a:gradFill>
          <a:effectLst>
            <a:softEdge rad="0"/>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s-ES_tradnl" sz="1000" b="1" dirty="0" smtClean="0"/>
              <a:t>CAMPUS DE</a:t>
            </a:r>
          </a:p>
          <a:p>
            <a:pPr algn="ctr"/>
            <a:r>
              <a:rPr lang="es-ES_tradnl" sz="1000" b="1" dirty="0" smtClean="0"/>
              <a:t>RABANALES</a:t>
            </a:r>
            <a:endParaRPr lang="es-ES_tradnl" sz="1000" b="1" dirty="0"/>
          </a:p>
        </p:txBody>
      </p:sp>
      <p:sp>
        <p:nvSpPr>
          <p:cNvPr id="11" name="CuadroTexto 10"/>
          <p:cNvSpPr txBox="1"/>
          <p:nvPr/>
        </p:nvSpPr>
        <p:spPr>
          <a:xfrm>
            <a:off x="2094658" y="4291584"/>
            <a:ext cx="1018228" cy="246221"/>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algn="ctr"/>
            <a:r>
              <a:rPr lang="es-ES_tradnl" sz="1000" b="1" dirty="0" smtClean="0">
                <a:solidFill>
                  <a:srgbClr val="FFC000"/>
                </a:solidFill>
              </a:rPr>
              <a:t>RECTORATE</a:t>
            </a:r>
            <a:endParaRPr lang="es-ES_tradnl" sz="1000" b="1" dirty="0">
              <a:solidFill>
                <a:srgbClr val="FFC000"/>
              </a:solidFill>
            </a:endParaRPr>
          </a:p>
        </p:txBody>
      </p:sp>
      <p:sp>
        <p:nvSpPr>
          <p:cNvPr id="12" name="CuadroTexto 11"/>
          <p:cNvSpPr txBox="1"/>
          <p:nvPr/>
        </p:nvSpPr>
        <p:spPr>
          <a:xfrm>
            <a:off x="1418831" y="5752158"/>
            <a:ext cx="1467068" cy="400110"/>
          </a:xfrm>
          <a:prstGeom prst="rect">
            <a:avLst/>
          </a:prstGeom>
          <a:gradFill>
            <a:gsLst>
              <a:gs pos="0">
                <a:schemeClr val="accent6">
                  <a:tint val="54000"/>
                  <a:satMod val="105000"/>
                  <a:lumMod val="110000"/>
                  <a:alpha val="38000"/>
                </a:schemeClr>
              </a:gs>
              <a:gs pos="73000">
                <a:schemeClr val="accent6">
                  <a:tint val="78000"/>
                  <a:satMod val="109000"/>
                  <a:lumMod val="100000"/>
                  <a:alpha val="55000"/>
                </a:schemeClr>
              </a:gs>
            </a:gsLst>
            <a:lin ang="5400000" scaled="0"/>
          </a:gradFill>
          <a:effectLst>
            <a:softEdge rad="0"/>
          </a:effectLst>
        </p:spPr>
        <p:style>
          <a:lnRef idx="1">
            <a:schemeClr val="accent6"/>
          </a:lnRef>
          <a:fillRef idx="2">
            <a:schemeClr val="accent6"/>
          </a:fillRef>
          <a:effectRef idx="1">
            <a:schemeClr val="accent6"/>
          </a:effectRef>
          <a:fontRef idx="minor">
            <a:schemeClr val="dk1"/>
          </a:fontRef>
        </p:style>
        <p:txBody>
          <a:bodyPr wrap="none" rtlCol="0">
            <a:spAutoFit/>
          </a:bodyPr>
          <a:lstStyle/>
          <a:p>
            <a:pPr algn="ctr"/>
            <a:r>
              <a:rPr lang="en-GB" sz="1000" b="1" dirty="0" smtClean="0"/>
              <a:t>HEALTH </a:t>
            </a:r>
          </a:p>
          <a:p>
            <a:pPr algn="ctr"/>
            <a:r>
              <a:rPr lang="en-GB" sz="1000" b="1" dirty="0" smtClean="0"/>
              <a:t>SCIENCES CAMPUS</a:t>
            </a:r>
            <a:endParaRPr lang="es-ES_tradnl" sz="1000" b="1" dirty="0"/>
          </a:p>
        </p:txBody>
      </p:sp>
    </p:spTree>
    <p:extLst>
      <p:ext uri="{BB962C8B-B14F-4D97-AF65-F5344CB8AC3E}">
        <p14:creationId xmlns:p14="http://schemas.microsoft.com/office/powerpoint/2010/main" val="153206276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par>
                          <p:cTn id="32" fill="hold">
                            <p:stCondLst>
                              <p:cond delay="3500"/>
                            </p:stCondLst>
                            <p:childTnLst>
                              <p:par>
                                <p:cTn id="33" presetID="55"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strVal val="#ppt_w*0.70"/>
                                          </p:val>
                                        </p:tav>
                                        <p:tav tm="100000">
                                          <p:val>
                                            <p:strVal val="#ppt_w"/>
                                          </p:val>
                                        </p:tav>
                                      </p:tavLst>
                                    </p:anim>
                                    <p:anim calcmode="lin" valueType="num">
                                      <p:cBhvr>
                                        <p:cTn id="36" dur="1000" fill="hold"/>
                                        <p:tgtEl>
                                          <p:spTgt spid="11"/>
                                        </p:tgtEl>
                                        <p:attrNameLst>
                                          <p:attrName>ppt_h</p:attrName>
                                        </p:attrNameLst>
                                      </p:cBhvr>
                                      <p:tavLst>
                                        <p:tav tm="0">
                                          <p:val>
                                            <p:strVal val="#ppt_h"/>
                                          </p:val>
                                        </p:tav>
                                        <p:tav tm="100000">
                                          <p:val>
                                            <p:strVal val="#ppt_h"/>
                                          </p:val>
                                        </p:tav>
                                      </p:tavLst>
                                    </p:anim>
                                    <p:animEffect transition="in" filter="fade">
                                      <p:cBhvr>
                                        <p:cTn id="37" dur="1000"/>
                                        <p:tgtEl>
                                          <p:spTgt spid="11"/>
                                        </p:tgtEl>
                                      </p:cBhvr>
                                    </p:animEffect>
                                  </p:childTnLst>
                                </p:cTn>
                              </p:par>
                            </p:childTnLst>
                          </p:cTn>
                        </p:par>
                        <p:par>
                          <p:cTn id="38" fill="hold">
                            <p:stCondLst>
                              <p:cond delay="4500"/>
                            </p:stCondLst>
                            <p:childTnLst>
                              <p:par>
                                <p:cTn id="39" presetID="55"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strVal val="#ppt_w*0.70"/>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Effect transition="in" filter="fade">
                                      <p:cBhvr>
                                        <p:cTn id="43" dur="1000"/>
                                        <p:tgtEl>
                                          <p:spTgt spid="8"/>
                                        </p:tgtEl>
                                      </p:cBhvr>
                                    </p:animEffect>
                                  </p:childTnLst>
                                </p:cTn>
                              </p:par>
                            </p:childTnLst>
                          </p:cTn>
                        </p:par>
                        <p:par>
                          <p:cTn id="44" fill="hold">
                            <p:stCondLst>
                              <p:cond delay="5500"/>
                            </p:stCondLst>
                            <p:childTnLst>
                              <p:par>
                                <p:cTn id="45" presetID="55"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0.70"/>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par>
                                <p:cTn id="50" presetID="1" presetClass="exit" presetSubtype="0" fill="hold" grpId="1" nodeType="withEffect">
                                  <p:stCondLst>
                                    <p:cond delay="600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grpId="1" nodeType="withEffect">
                                  <p:stCondLst>
                                    <p:cond delay="6000"/>
                                  </p:stCondLst>
                                  <p:childTnLst>
                                    <p:set>
                                      <p:cBhvr>
                                        <p:cTn id="53" dur="1" fill="hold">
                                          <p:stCondLst>
                                            <p:cond delay="0"/>
                                          </p:stCondLst>
                                        </p:cTn>
                                        <p:tgtEl>
                                          <p:spTgt spid="8"/>
                                        </p:tgtEl>
                                        <p:attrNameLst>
                                          <p:attrName>style.visibility</p:attrName>
                                        </p:attrNameLst>
                                      </p:cBhvr>
                                      <p:to>
                                        <p:strVal val="hidden"/>
                                      </p:to>
                                    </p:set>
                                  </p:childTnLst>
                                </p:cTn>
                              </p:par>
                              <p:par>
                                <p:cTn id="54" presetID="1" presetClass="exit" presetSubtype="0" fill="hold" grpId="1" nodeType="withEffect">
                                  <p:stCondLst>
                                    <p:cond delay="6000"/>
                                  </p:stCondLst>
                                  <p:childTnLst>
                                    <p:set>
                                      <p:cBhvr>
                                        <p:cTn id="55" dur="1" fill="hold">
                                          <p:stCondLst>
                                            <p:cond delay="0"/>
                                          </p:stCondLst>
                                        </p:cTn>
                                        <p:tgtEl>
                                          <p:spTgt spid="10"/>
                                        </p:tgtEl>
                                        <p:attrNameLst>
                                          <p:attrName>style.visibility</p:attrName>
                                        </p:attrNameLst>
                                      </p:cBhvr>
                                      <p:to>
                                        <p:strVal val="hidden"/>
                                      </p:to>
                                    </p:set>
                                  </p:childTnLst>
                                </p:cTn>
                              </p:par>
                              <p:par>
                                <p:cTn id="56" presetID="1" presetClass="exit" presetSubtype="0" fill="hold" grpId="1" nodeType="withEffect">
                                  <p:stCondLst>
                                    <p:cond delay="6000"/>
                                  </p:stCondLst>
                                  <p:childTnLst>
                                    <p:set>
                                      <p:cBhvr>
                                        <p:cTn id="57" dur="1" fill="hold">
                                          <p:stCondLst>
                                            <p:cond delay="0"/>
                                          </p:stCondLst>
                                        </p:cTn>
                                        <p:tgtEl>
                                          <p:spTgt spid="12"/>
                                        </p:tgtEl>
                                        <p:attrNameLst>
                                          <p:attrName>style.visibility</p:attrName>
                                        </p:attrNameLst>
                                      </p:cBhvr>
                                      <p:to>
                                        <p:strVal val="hidden"/>
                                      </p:to>
                                    </p:set>
                                  </p:childTnLst>
                                </p:cTn>
                              </p:par>
                            </p:childTnLst>
                          </p:cTn>
                        </p:par>
                        <p:par>
                          <p:cTn id="58" fill="hold">
                            <p:stCondLst>
                              <p:cond delay="11500"/>
                            </p:stCondLst>
                            <p:childTnLst>
                              <p:par>
                                <p:cTn id="59" presetID="30" presetClass="exit" presetSubtype="0" fill="hold" nodeType="afterEffect">
                                  <p:stCondLst>
                                    <p:cond delay="0"/>
                                  </p:stCondLst>
                                  <p:childTnLst>
                                    <p:animEffect transition="out" filter="fade">
                                      <p:cBhvr>
                                        <p:cTn id="60" dur="800" accel="100000">
                                          <p:stCondLst>
                                            <p:cond delay="200"/>
                                          </p:stCondLst>
                                        </p:cTn>
                                        <p:tgtEl>
                                          <p:spTgt spid="2"/>
                                        </p:tgtEl>
                                      </p:cBhvr>
                                    </p:animEffect>
                                    <p:anim calcmode="lin" valueType="num">
                                      <p:cBhvr>
                                        <p:cTn id="61" dur="800" accel="100000">
                                          <p:stCondLst>
                                            <p:cond delay="200"/>
                                          </p:stCondLst>
                                        </p:cTn>
                                        <p:tgtEl>
                                          <p:spTgt spid="2"/>
                                        </p:tgtEl>
                                        <p:attrNameLst>
                                          <p:attrName>style.rotation</p:attrName>
                                        </p:attrNameLst>
                                      </p:cBhvr>
                                      <p:tavLst>
                                        <p:tav tm="0">
                                          <p:val>
                                            <p:fltVal val="0"/>
                                          </p:val>
                                        </p:tav>
                                        <p:tav tm="100000">
                                          <p:val>
                                            <p:fltVal val="-90"/>
                                          </p:val>
                                        </p:tav>
                                      </p:tavLst>
                                    </p:anim>
                                    <p:anim calcmode="lin" valueType="num">
                                      <p:cBhvr>
                                        <p:cTn id="62" dur="200" decel="100000"/>
                                        <p:tgtEl>
                                          <p:spTgt spid="2"/>
                                        </p:tgtEl>
                                        <p:attrNameLst>
                                          <p:attrName>ppt_x</p:attrName>
                                        </p:attrNameLst>
                                      </p:cBhvr>
                                      <p:tavLst>
                                        <p:tav tm="0">
                                          <p:val>
                                            <p:strVal val="ppt_x"/>
                                          </p:val>
                                        </p:tav>
                                        <p:tav tm="100000">
                                          <p:val>
                                            <p:strVal val="ppt_x-0.05"/>
                                          </p:val>
                                        </p:tav>
                                      </p:tavLst>
                                    </p:anim>
                                    <p:anim calcmode="lin" valueType="num">
                                      <p:cBhvr>
                                        <p:cTn id="63" dur="200" decel="100000"/>
                                        <p:tgtEl>
                                          <p:spTgt spid="2"/>
                                        </p:tgtEl>
                                        <p:attrNameLst>
                                          <p:attrName>ppt_y</p:attrName>
                                        </p:attrNameLst>
                                      </p:cBhvr>
                                      <p:tavLst>
                                        <p:tav tm="0">
                                          <p:val>
                                            <p:strVal val="ppt_y"/>
                                          </p:val>
                                        </p:tav>
                                        <p:tav tm="100000">
                                          <p:val>
                                            <p:strVal val="ppt_y+0.1"/>
                                          </p:val>
                                        </p:tav>
                                      </p:tavLst>
                                    </p:anim>
                                    <p:anim calcmode="lin" valueType="num">
                                      <p:cBhvr>
                                        <p:cTn id="64" dur="800" accel="100000">
                                          <p:stCondLst>
                                            <p:cond delay="200"/>
                                          </p:stCondLst>
                                        </p:cTn>
                                        <p:tgtEl>
                                          <p:spTgt spid="2"/>
                                        </p:tgtEl>
                                        <p:attrNameLst>
                                          <p:attrName>ppt_x</p:attrName>
                                        </p:attrNameLst>
                                      </p:cBhvr>
                                      <p:tavLst>
                                        <p:tav tm="0">
                                          <p:val>
                                            <p:strVal val="ppt_x"/>
                                          </p:val>
                                        </p:tav>
                                        <p:tav tm="100000">
                                          <p:val>
                                            <p:strVal val="ppt_x+0.4+0.05"/>
                                          </p:val>
                                        </p:tav>
                                      </p:tavLst>
                                    </p:anim>
                                    <p:anim calcmode="lin" valueType="num">
                                      <p:cBhvr>
                                        <p:cTn id="65" dur="800" accel="100000">
                                          <p:stCondLst>
                                            <p:cond delay="200"/>
                                          </p:stCondLst>
                                        </p:cTn>
                                        <p:tgtEl>
                                          <p:spTgt spid="2"/>
                                        </p:tgtEl>
                                        <p:attrNameLst>
                                          <p:attrName>ppt_y</p:attrName>
                                        </p:attrNameLst>
                                      </p:cBhvr>
                                      <p:tavLst>
                                        <p:tav tm="0">
                                          <p:val>
                                            <p:strVal val="ppt_y"/>
                                          </p:val>
                                        </p:tav>
                                        <p:tav tm="100000">
                                          <p:val>
                                            <p:strVal val="ppt_y-0.4-0.1"/>
                                          </p:val>
                                        </p:tav>
                                      </p:tavLst>
                                    </p:anim>
                                    <p:set>
                                      <p:cBhvr>
                                        <p:cTn id="66" dur="1" fill="hold">
                                          <p:stCondLst>
                                            <p:cond delay="999"/>
                                          </p:stCondLst>
                                        </p:cTn>
                                        <p:tgtEl>
                                          <p:spTgt spid="2"/>
                                        </p:tgtEl>
                                        <p:attrNameLst>
                                          <p:attrName>style.visibility</p:attrName>
                                        </p:attrNameLst>
                                      </p:cBhvr>
                                      <p:to>
                                        <p:strVal val="hidden"/>
                                      </p:to>
                                    </p:set>
                                  </p:childTnLst>
                                </p:cTn>
                              </p:par>
                            </p:childTnLst>
                          </p:cTn>
                        </p:par>
                        <p:par>
                          <p:cTn id="67" fill="hold">
                            <p:stCondLst>
                              <p:cond delay="12500"/>
                            </p:stCondLst>
                            <p:childTnLst>
                              <p:par>
                                <p:cTn id="68" presetID="2" presetClass="exit" presetSubtype="8" fill="hold" nodeType="afterEffect">
                                  <p:stCondLst>
                                    <p:cond delay="0"/>
                                  </p:stCondLst>
                                  <p:childTnLst>
                                    <p:anim calcmode="lin" valueType="num">
                                      <p:cBhvr additive="base">
                                        <p:cTn id="69" dur="500"/>
                                        <p:tgtEl>
                                          <p:spTgt spid="3"/>
                                        </p:tgtEl>
                                        <p:attrNameLst>
                                          <p:attrName>ppt_x</p:attrName>
                                        </p:attrNameLst>
                                      </p:cBhvr>
                                      <p:tavLst>
                                        <p:tav tm="0">
                                          <p:val>
                                            <p:strVal val="ppt_x"/>
                                          </p:val>
                                        </p:tav>
                                        <p:tav tm="100000">
                                          <p:val>
                                            <p:strVal val="0-ppt_w/2"/>
                                          </p:val>
                                        </p:tav>
                                      </p:tavLst>
                                    </p:anim>
                                    <p:anim calcmode="lin" valueType="num">
                                      <p:cBhvr additive="base">
                                        <p:cTn id="70" dur="500"/>
                                        <p:tgtEl>
                                          <p:spTgt spid="3"/>
                                        </p:tgtEl>
                                        <p:attrNameLst>
                                          <p:attrName>ppt_y</p:attrName>
                                        </p:attrNameLst>
                                      </p:cBhvr>
                                      <p:tavLst>
                                        <p:tav tm="0">
                                          <p:val>
                                            <p:strVal val="ppt_y"/>
                                          </p:val>
                                        </p:tav>
                                        <p:tav tm="100000">
                                          <p:val>
                                            <p:strVal val="ppt_y"/>
                                          </p:val>
                                        </p:tav>
                                      </p:tavLst>
                                    </p:anim>
                                    <p:set>
                                      <p:cBhvr>
                                        <p:cTn id="7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925190" y="308748"/>
            <a:ext cx="4981699"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ES" sz="3900" b="0" i="0" kern="1200" dirty="0" smtClean="0"/>
                <a:t>Campus de Rabanales</a:t>
              </a:r>
              <a:endParaRPr lang="es-ES_tradnl" sz="3900" kern="1200" dirty="0"/>
            </a:p>
          </p:txBody>
        </p:sp>
      </p:grpSp>
      <p:pic>
        <p:nvPicPr>
          <p:cNvPr id="6" name="Imagen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3816" y="4782313"/>
            <a:ext cx="1194093" cy="15921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91204" y="5171412"/>
            <a:ext cx="2138713" cy="12030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1192" y="1387856"/>
            <a:ext cx="7199376" cy="2682240"/>
          </a:xfrm>
          <a:prstGeom prst="rect">
            <a:avLst/>
          </a:prstGeom>
          <a:effectLst>
            <a:outerShdw blurRad="139700" dist="152400" dir="2700000" algn="tl" rotWithShape="0">
              <a:prstClr val="black">
                <a:alpha val="40000"/>
              </a:prstClr>
            </a:outerShdw>
          </a:effectLst>
        </p:spPr>
      </p:pic>
      <p:pic>
        <p:nvPicPr>
          <p:cNvPr id="16" name="Imagen 1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70197" y="5050717"/>
            <a:ext cx="2247031" cy="1305771"/>
          </a:xfrm>
          <a:prstGeom prst="round2DiagRect">
            <a:avLst>
              <a:gd name="adj1" fmla="val 16667"/>
              <a:gd name="adj2" fmla="val 2368"/>
            </a:avLst>
          </a:prstGeom>
          <a:ln w="88900" cap="sq">
            <a:solidFill>
              <a:srgbClr val="FFFFFF"/>
            </a:solidFill>
            <a:miter lim="800000"/>
          </a:ln>
          <a:effectLst>
            <a:outerShdw blurRad="254000" algn="tl" rotWithShape="0">
              <a:srgbClr val="000000">
                <a:alpha val="43000"/>
              </a:srgbClr>
            </a:outerShdw>
          </a:effectLst>
        </p:spPr>
      </p:pic>
      <p:pic>
        <p:nvPicPr>
          <p:cNvPr id="19" name="Imagen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0996" y="219139"/>
            <a:ext cx="1728340" cy="12962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90378" y="1370150"/>
            <a:ext cx="1446625" cy="15529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7830" y="3093452"/>
            <a:ext cx="1742928" cy="1411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agen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5692" y="1772369"/>
            <a:ext cx="1575066" cy="10500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Imagen 42"/>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107810" y="3104210"/>
            <a:ext cx="1826120" cy="1400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235418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2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par>
                          <p:cTn id="26" fill="hold">
                            <p:stCondLst>
                              <p:cond delay="3000"/>
                            </p:stCondLst>
                            <p:childTnLst>
                              <p:par>
                                <p:cTn id="27" presetID="55"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4000"/>
                            </p:stCondLst>
                            <p:childTnLst>
                              <p:par>
                                <p:cTn id="33" presetID="55"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par>
                          <p:cTn id="38" fill="hold">
                            <p:stCondLst>
                              <p:cond delay="5000"/>
                            </p:stCondLst>
                            <p:childTnLst>
                              <p:par>
                                <p:cTn id="39" presetID="55"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0.70"/>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childTnLst>
                          </p:cTn>
                        </p:par>
                        <p:par>
                          <p:cTn id="44" fill="hold">
                            <p:stCondLst>
                              <p:cond delay="6000"/>
                            </p:stCondLst>
                            <p:childTnLst>
                              <p:par>
                                <p:cTn id="45" presetID="55"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1000" fill="hold"/>
                                        <p:tgtEl>
                                          <p:spTgt spid="25"/>
                                        </p:tgtEl>
                                        <p:attrNameLst>
                                          <p:attrName>ppt_w</p:attrName>
                                        </p:attrNameLst>
                                      </p:cBhvr>
                                      <p:tavLst>
                                        <p:tav tm="0">
                                          <p:val>
                                            <p:strVal val="#ppt_w*0.70"/>
                                          </p:val>
                                        </p:tav>
                                        <p:tav tm="100000">
                                          <p:val>
                                            <p:strVal val="#ppt_w"/>
                                          </p:val>
                                        </p:tav>
                                      </p:tavLst>
                                    </p:anim>
                                    <p:anim calcmode="lin" valueType="num">
                                      <p:cBhvr>
                                        <p:cTn id="48" dur="1000" fill="hold"/>
                                        <p:tgtEl>
                                          <p:spTgt spid="25"/>
                                        </p:tgtEl>
                                        <p:attrNameLst>
                                          <p:attrName>ppt_h</p:attrName>
                                        </p:attrNameLst>
                                      </p:cBhvr>
                                      <p:tavLst>
                                        <p:tav tm="0">
                                          <p:val>
                                            <p:strVal val="#ppt_h"/>
                                          </p:val>
                                        </p:tav>
                                        <p:tav tm="100000">
                                          <p:val>
                                            <p:strVal val="#ppt_h"/>
                                          </p:val>
                                        </p:tav>
                                      </p:tavLst>
                                    </p:anim>
                                    <p:animEffect transition="in" filter="fade">
                                      <p:cBhvr>
                                        <p:cTn id="49" dur="1000"/>
                                        <p:tgtEl>
                                          <p:spTgt spid="25"/>
                                        </p:tgtEl>
                                      </p:cBhvr>
                                    </p:animEffect>
                                  </p:childTnLst>
                                </p:cTn>
                              </p:par>
                            </p:childTnLst>
                          </p:cTn>
                        </p:par>
                        <p:par>
                          <p:cTn id="50" fill="hold">
                            <p:stCondLst>
                              <p:cond delay="7000"/>
                            </p:stCondLst>
                            <p:childTnLst>
                              <p:par>
                                <p:cTn id="51" presetID="55"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par>
                          <p:cTn id="56" fill="hold">
                            <p:stCondLst>
                              <p:cond delay="8000"/>
                            </p:stCondLst>
                            <p:childTnLst>
                              <p:par>
                                <p:cTn id="57" presetID="55" presetClass="entr" presetSubtype="0"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ppt_w</p:attrName>
                                        </p:attrNameLst>
                                      </p:cBhvr>
                                      <p:tavLst>
                                        <p:tav tm="0">
                                          <p:val>
                                            <p:strVal val="#ppt_w*0.70"/>
                                          </p:val>
                                        </p:tav>
                                        <p:tav tm="100000">
                                          <p:val>
                                            <p:strVal val="#ppt_w"/>
                                          </p:val>
                                        </p:tav>
                                      </p:tavLst>
                                    </p:anim>
                                    <p:anim calcmode="lin" valueType="num">
                                      <p:cBhvr>
                                        <p:cTn id="60" dur="1000" fill="hold"/>
                                        <p:tgtEl>
                                          <p:spTgt spid="43"/>
                                        </p:tgtEl>
                                        <p:attrNameLst>
                                          <p:attrName>ppt_h</p:attrName>
                                        </p:attrNameLst>
                                      </p:cBhvr>
                                      <p:tavLst>
                                        <p:tav tm="0">
                                          <p:val>
                                            <p:strVal val="#ppt_h"/>
                                          </p:val>
                                        </p:tav>
                                        <p:tav tm="100000">
                                          <p:val>
                                            <p:strVal val="#ppt_h"/>
                                          </p:val>
                                        </p:tav>
                                      </p:tavLst>
                                    </p:anim>
                                    <p:animEffect transition="in" filter="fade">
                                      <p:cBhvr>
                                        <p:cTn id="61" dur="1000"/>
                                        <p:tgtEl>
                                          <p:spTgt spid="43"/>
                                        </p:tgtEl>
                                      </p:cBhvr>
                                    </p:animEffect>
                                  </p:childTnLst>
                                </p:cTn>
                              </p:par>
                            </p:childTnLst>
                          </p:cTn>
                        </p:par>
                        <p:par>
                          <p:cTn id="62" fill="hold">
                            <p:stCondLst>
                              <p:cond delay="9000"/>
                            </p:stCondLst>
                            <p:childTnLst>
                              <p:par>
                                <p:cTn id="63" presetID="3" presetClass="exit" presetSubtype="10" fill="hold" nodeType="afterEffect">
                                  <p:stCondLst>
                                    <p:cond delay="6000"/>
                                  </p:stCondLst>
                                  <p:childTnLst>
                                    <p:animEffect transition="out" filter="blinds(horizontal)">
                                      <p:cBhvr>
                                        <p:cTn id="64" dur="500"/>
                                        <p:tgtEl>
                                          <p:spTgt spid="6"/>
                                        </p:tgtEl>
                                      </p:cBhvr>
                                    </p:animEffect>
                                    <p:set>
                                      <p:cBhvr>
                                        <p:cTn id="65" dur="1" fill="hold">
                                          <p:stCondLst>
                                            <p:cond delay="499"/>
                                          </p:stCondLst>
                                        </p:cTn>
                                        <p:tgtEl>
                                          <p:spTgt spid="6"/>
                                        </p:tgtEl>
                                        <p:attrNameLst>
                                          <p:attrName>style.visibility</p:attrName>
                                        </p:attrNameLst>
                                      </p:cBhvr>
                                      <p:to>
                                        <p:strVal val="hidden"/>
                                      </p:to>
                                    </p:set>
                                  </p:childTnLst>
                                </p:cTn>
                              </p:par>
                              <p:par>
                                <p:cTn id="66" presetID="3" presetClass="exit" presetSubtype="10" fill="hold" nodeType="withEffect">
                                  <p:stCondLst>
                                    <p:cond delay="6000"/>
                                  </p:stCondLst>
                                  <p:childTnLst>
                                    <p:animEffect transition="out" filter="blinds(horizont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3" presetClass="exit" presetSubtype="10" fill="hold" nodeType="withEffect">
                                  <p:stCondLst>
                                    <p:cond delay="6000"/>
                                  </p:stCondLst>
                                  <p:childTnLst>
                                    <p:animEffect transition="out" filter="blinds(horizontal)">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3" presetClass="exit" presetSubtype="10" fill="hold" nodeType="withEffect">
                                  <p:stCondLst>
                                    <p:cond delay="6000"/>
                                  </p:stCondLst>
                                  <p:childTnLst>
                                    <p:animEffect transition="out" filter="blinds(horizontal)">
                                      <p:cBhvr>
                                        <p:cTn id="73" dur="500"/>
                                        <p:tgtEl>
                                          <p:spTgt spid="43"/>
                                        </p:tgtEl>
                                      </p:cBhvr>
                                    </p:animEffect>
                                    <p:set>
                                      <p:cBhvr>
                                        <p:cTn id="74" dur="1" fill="hold">
                                          <p:stCondLst>
                                            <p:cond delay="499"/>
                                          </p:stCondLst>
                                        </p:cTn>
                                        <p:tgtEl>
                                          <p:spTgt spid="43"/>
                                        </p:tgtEl>
                                        <p:attrNameLst>
                                          <p:attrName>style.visibility</p:attrName>
                                        </p:attrNameLst>
                                      </p:cBhvr>
                                      <p:to>
                                        <p:strVal val="hidden"/>
                                      </p:to>
                                    </p:set>
                                  </p:childTnLst>
                                </p:cTn>
                              </p:par>
                              <p:par>
                                <p:cTn id="75" presetID="3" presetClass="exit" presetSubtype="10" fill="hold" nodeType="withEffect">
                                  <p:stCondLst>
                                    <p:cond delay="6000"/>
                                  </p:stCondLst>
                                  <p:childTnLst>
                                    <p:animEffect transition="out" filter="blinds(horizontal)">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par>
                                <p:cTn id="78" presetID="3" presetClass="exit" presetSubtype="10" fill="hold" nodeType="withEffect">
                                  <p:stCondLst>
                                    <p:cond delay="6000"/>
                                  </p:stCondLst>
                                  <p:childTnLst>
                                    <p:animEffect transition="out" filter="blinds(horizontal)">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3" presetClass="exit" presetSubtype="10" fill="hold" nodeType="withEffect">
                                  <p:stCondLst>
                                    <p:cond delay="6000"/>
                                  </p:stCondLst>
                                  <p:childTnLst>
                                    <p:animEffect transition="out" filter="blinds(horizontal)">
                                      <p:cBhvr>
                                        <p:cTn id="82" dur="500"/>
                                        <p:tgtEl>
                                          <p:spTgt spid="28"/>
                                        </p:tgtEl>
                                      </p:cBhvr>
                                    </p:animEffect>
                                    <p:set>
                                      <p:cBhvr>
                                        <p:cTn id="83" dur="1" fill="hold">
                                          <p:stCondLst>
                                            <p:cond delay="499"/>
                                          </p:stCondLst>
                                        </p:cTn>
                                        <p:tgtEl>
                                          <p:spTgt spid="28"/>
                                        </p:tgtEl>
                                        <p:attrNameLst>
                                          <p:attrName>style.visibility</p:attrName>
                                        </p:attrNameLst>
                                      </p:cBhvr>
                                      <p:to>
                                        <p:strVal val="hidden"/>
                                      </p:to>
                                    </p:set>
                                  </p:childTnLst>
                                </p:cTn>
                              </p:par>
                              <p:par>
                                <p:cTn id="84" presetID="3" presetClass="exit" presetSubtype="10" fill="hold" nodeType="withEffect">
                                  <p:stCondLst>
                                    <p:cond delay="6000"/>
                                  </p:stCondLst>
                                  <p:childTnLst>
                                    <p:animEffect transition="out" filter="blinds(horizontal)">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childTnLst>
                          </p:cTn>
                        </p:par>
                        <p:par>
                          <p:cTn id="87" fill="hold">
                            <p:stCondLst>
                              <p:cond delay="15500"/>
                            </p:stCondLst>
                            <p:childTnLst>
                              <p:par>
                                <p:cTn id="88" presetID="2" presetClass="exit" presetSubtype="2" fill="hold" nodeType="afterEffect">
                                  <p:stCondLst>
                                    <p:cond delay="1000"/>
                                  </p:stCondLst>
                                  <p:childTnLst>
                                    <p:anim calcmode="lin" valueType="num">
                                      <p:cBhvr additive="base">
                                        <p:cTn id="89" dur="500"/>
                                        <p:tgtEl>
                                          <p:spTgt spid="2"/>
                                        </p:tgtEl>
                                        <p:attrNameLst>
                                          <p:attrName>ppt_x</p:attrName>
                                        </p:attrNameLst>
                                      </p:cBhvr>
                                      <p:tavLst>
                                        <p:tav tm="0">
                                          <p:val>
                                            <p:strVal val="ppt_x"/>
                                          </p:val>
                                        </p:tav>
                                        <p:tav tm="100000">
                                          <p:val>
                                            <p:strVal val="1+ppt_w/2"/>
                                          </p:val>
                                        </p:tav>
                                      </p:tavLst>
                                    </p:anim>
                                    <p:anim calcmode="lin" valueType="num">
                                      <p:cBhvr additive="base">
                                        <p:cTn id="90" dur="500"/>
                                        <p:tgtEl>
                                          <p:spTgt spid="2"/>
                                        </p:tgtEl>
                                        <p:attrNameLst>
                                          <p:attrName>ppt_y</p:attrName>
                                        </p:attrNameLst>
                                      </p:cBhvr>
                                      <p:tavLst>
                                        <p:tav tm="0">
                                          <p:val>
                                            <p:strVal val="ppt_y"/>
                                          </p:val>
                                        </p:tav>
                                        <p:tav tm="100000">
                                          <p:val>
                                            <p:strVal val="ppt_y"/>
                                          </p:val>
                                        </p:tav>
                                      </p:tavLst>
                                    </p:anim>
                                    <p:set>
                                      <p:cBhvr>
                                        <p:cTn id="91" dur="1" fill="hold">
                                          <p:stCondLst>
                                            <p:cond delay="499"/>
                                          </p:stCondLst>
                                        </p:cTn>
                                        <p:tgtEl>
                                          <p:spTgt spid="2"/>
                                        </p:tgtEl>
                                        <p:attrNameLst>
                                          <p:attrName>style.visibility</p:attrName>
                                        </p:attrNameLst>
                                      </p:cBhvr>
                                      <p:to>
                                        <p:strVal val="hidden"/>
                                      </p:to>
                                    </p:set>
                                  </p:childTnLst>
                                </p:cTn>
                              </p:par>
                              <p:par>
                                <p:cTn id="92" presetID="9" presetClass="exit" presetSubtype="0" fill="hold" nodeType="withEffect">
                                  <p:stCondLst>
                                    <p:cond delay="500"/>
                                  </p:stCondLst>
                                  <p:childTnLst>
                                    <p:animEffect transition="out" filter="dissolv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76458" y="162436"/>
            <a:ext cx="4981699" cy="912600"/>
            <a:chOff x="0" y="0"/>
            <a:chExt cx="4981699" cy="912600"/>
          </a:xfrm>
          <a:scene3d>
            <a:camera prst="orthographicFront">
              <a:rot lat="0" lon="0" rev="0"/>
            </a:camera>
            <a:lightRig rig="contrasting" dir="t">
              <a:rot lat="0" lon="0" rev="1200000"/>
            </a:lightRig>
          </a:scene3d>
        </p:grpSpPr>
        <p:sp>
          <p:nvSpPr>
            <p:cNvPr id="3" name="Rectángulo redondeado 2"/>
            <p:cNvSpPr/>
            <p:nvPr/>
          </p:nvSpPr>
          <p:spPr>
            <a:xfrm>
              <a:off x="0" y="0"/>
              <a:ext cx="4981699"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44549" y="44549"/>
              <a:ext cx="4892601"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rtl="0">
                <a:lnSpc>
                  <a:spcPct val="90000"/>
                </a:lnSpc>
                <a:spcBef>
                  <a:spcPct val="0"/>
                </a:spcBef>
                <a:spcAft>
                  <a:spcPct val="35000"/>
                </a:spcAft>
              </a:pPr>
              <a:r>
                <a:rPr lang="es-ES" sz="3600" b="0" i="0" kern="1200" dirty="0" err="1" smtClean="0"/>
                <a:t>Agrifood</a:t>
              </a:r>
              <a:r>
                <a:rPr lang="es-ES" sz="3600" b="0" i="0" kern="1200" dirty="0" smtClean="0"/>
                <a:t>, </a:t>
              </a:r>
              <a:r>
                <a:rPr lang="es-ES" sz="3600" b="0" i="0" kern="1200" dirty="0" err="1" smtClean="0"/>
                <a:t>Science</a:t>
              </a:r>
              <a:r>
                <a:rPr lang="es-ES" sz="3600" b="0" i="0" kern="1200" dirty="0" smtClean="0"/>
                <a:t> &amp; </a:t>
              </a:r>
              <a:r>
                <a:rPr lang="es-ES" sz="3600" b="0" i="0" kern="1200" dirty="0" err="1" smtClean="0"/>
                <a:t>Tech</a:t>
              </a:r>
              <a:endParaRPr lang="es-ES_tradnl" sz="3600" kern="1200" dirty="0"/>
            </a:p>
          </p:txBody>
        </p:sp>
      </p:grpSp>
      <p:sp>
        <p:nvSpPr>
          <p:cNvPr id="5" name="CuadroTexto 4"/>
          <p:cNvSpPr txBox="1"/>
          <p:nvPr/>
        </p:nvSpPr>
        <p:spPr>
          <a:xfrm>
            <a:off x="1146456" y="1338606"/>
            <a:ext cx="2498103" cy="153888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0">
              <a:spcBef>
                <a:spcPts val="567"/>
              </a:spcBef>
            </a:pPr>
            <a:r>
              <a:rPr lang="en-GB" sz="1400" b="1" dirty="0" smtClean="0"/>
              <a:t>AGRI. &amp; FOREST ENG.</a:t>
            </a:r>
          </a:p>
          <a:p>
            <a:pPr lvl="1">
              <a:spcBef>
                <a:spcPts val="283"/>
              </a:spcBef>
            </a:pPr>
            <a:r>
              <a:rPr lang="en-GB" sz="1400" dirty="0" smtClean="0">
                <a:solidFill>
                  <a:srgbClr val="FFC000"/>
                </a:solidFill>
              </a:rPr>
              <a:t>Rural and </a:t>
            </a:r>
            <a:r>
              <a:rPr lang="en-GB" sz="1400" dirty="0" err="1" smtClean="0">
                <a:solidFill>
                  <a:srgbClr val="FFC000"/>
                </a:solidFill>
              </a:rPr>
              <a:t>Agrifood</a:t>
            </a:r>
            <a:r>
              <a:rPr lang="en-GB" sz="1400" dirty="0" smtClean="0">
                <a:solidFill>
                  <a:srgbClr val="FFC000"/>
                </a:solidFill>
              </a:rPr>
              <a:t> Eng.</a:t>
            </a:r>
          </a:p>
          <a:p>
            <a:pPr lvl="1">
              <a:spcBef>
                <a:spcPts val="283"/>
              </a:spcBef>
            </a:pPr>
            <a:r>
              <a:rPr lang="en-GB" sz="1400" dirty="0" smtClean="0">
                <a:solidFill>
                  <a:srgbClr val="FFC000"/>
                </a:solidFill>
              </a:rPr>
              <a:t>Forest Eng.</a:t>
            </a:r>
          </a:p>
          <a:p>
            <a:pPr lvl="1">
              <a:spcBef>
                <a:spcPts val="283"/>
              </a:spcBef>
            </a:pPr>
            <a:r>
              <a:rPr lang="en-GB" sz="1400" dirty="0" smtClean="0">
                <a:solidFill>
                  <a:srgbClr val="FFC000"/>
                </a:solidFill>
              </a:rPr>
              <a:t>Oenology</a:t>
            </a:r>
          </a:p>
          <a:p>
            <a:pPr lvl="1">
              <a:spcBef>
                <a:spcPts val="283"/>
              </a:spcBef>
            </a:pPr>
            <a:r>
              <a:rPr lang="en-GB" sz="1400" dirty="0" smtClean="0">
                <a:solidFill>
                  <a:srgbClr val="FFC000"/>
                </a:solidFill>
              </a:rPr>
              <a:t>Joint D.</a:t>
            </a:r>
          </a:p>
          <a:p>
            <a:endParaRPr lang="es-ES_tradnl" sz="1400" dirty="0"/>
          </a:p>
        </p:txBody>
      </p:sp>
      <p:pic>
        <p:nvPicPr>
          <p:cNvPr id="6" name="Imagen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8694" y="2141018"/>
            <a:ext cx="1131217" cy="9913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uadroTexto 6"/>
          <p:cNvSpPr txBox="1"/>
          <p:nvPr/>
        </p:nvSpPr>
        <p:spPr>
          <a:xfrm>
            <a:off x="5182700" y="1338605"/>
            <a:ext cx="2498103" cy="1577355"/>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lvl="0">
              <a:spcBef>
                <a:spcPts val="567"/>
              </a:spcBef>
            </a:pPr>
            <a:r>
              <a:rPr lang="en-GB" sz="1400" b="1" dirty="0" smtClean="0"/>
              <a:t>SCIENCES</a:t>
            </a:r>
          </a:p>
          <a:p>
            <a:pPr lvl="1">
              <a:spcBef>
                <a:spcPts val="283"/>
              </a:spcBef>
            </a:pPr>
            <a:r>
              <a:rPr lang="en-GB" sz="1400" dirty="0" smtClean="0">
                <a:solidFill>
                  <a:srgbClr val="FFC000"/>
                </a:solidFill>
              </a:rPr>
              <a:t>Environmental Sci.</a:t>
            </a:r>
          </a:p>
          <a:p>
            <a:pPr lvl="1">
              <a:spcBef>
                <a:spcPts val="283"/>
              </a:spcBef>
            </a:pPr>
            <a:r>
              <a:rPr lang="en-GB" sz="1400" dirty="0" smtClean="0">
                <a:solidFill>
                  <a:srgbClr val="FFC000"/>
                </a:solidFill>
              </a:rPr>
              <a:t>Biochemistry</a:t>
            </a:r>
          </a:p>
          <a:p>
            <a:pPr lvl="1">
              <a:spcBef>
                <a:spcPts val="283"/>
              </a:spcBef>
            </a:pPr>
            <a:r>
              <a:rPr lang="en-GB" sz="1400" dirty="0" smtClean="0">
                <a:solidFill>
                  <a:srgbClr val="FFC000"/>
                </a:solidFill>
              </a:rPr>
              <a:t>Chemistry</a:t>
            </a:r>
          </a:p>
          <a:p>
            <a:pPr lvl="1">
              <a:spcBef>
                <a:spcPts val="283"/>
              </a:spcBef>
            </a:pPr>
            <a:r>
              <a:rPr lang="en-GB" sz="1400" dirty="0" smtClean="0">
                <a:solidFill>
                  <a:srgbClr val="FFC000"/>
                </a:solidFill>
              </a:rPr>
              <a:t>Biology</a:t>
            </a:r>
          </a:p>
          <a:p>
            <a:pPr lvl="1">
              <a:spcBef>
                <a:spcPts val="283"/>
              </a:spcBef>
            </a:pPr>
            <a:r>
              <a:rPr lang="en-GB" sz="1400" dirty="0" smtClean="0">
                <a:solidFill>
                  <a:srgbClr val="FFC000"/>
                </a:solidFill>
              </a:rPr>
              <a:t>Physics</a:t>
            </a:r>
          </a:p>
        </p:txBody>
      </p:sp>
      <p:pic>
        <p:nvPicPr>
          <p:cNvPr id="8" name="Imagen 7"/>
          <p:cNvPicPr>
            <a:picLocks noChangeAspect="1"/>
          </p:cNvPicPr>
          <p:nvPr/>
        </p:nvPicPr>
        <p:blipFill>
          <a:blip r:embed="rId4"/>
          <a:stretch>
            <a:fillRect/>
          </a:stretch>
        </p:blipFill>
        <p:spPr>
          <a:xfrm>
            <a:off x="7004116" y="2057740"/>
            <a:ext cx="1074655" cy="1074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uadroTexto 8"/>
          <p:cNvSpPr txBox="1"/>
          <p:nvPr/>
        </p:nvSpPr>
        <p:spPr>
          <a:xfrm>
            <a:off x="1146456" y="3391990"/>
            <a:ext cx="2498103" cy="1323439"/>
          </a:xfrm>
          <a:prstGeom prst="rect">
            <a:avLst/>
          </a:prstGeom>
          <a:solidFill>
            <a:srgbClr val="956926">
              <a:alpha val="65098"/>
            </a:srgb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lvl="0">
              <a:spcBef>
                <a:spcPts val="567"/>
              </a:spcBef>
            </a:pPr>
            <a:r>
              <a:rPr lang="en-GB" sz="1400" b="1" dirty="0" smtClean="0"/>
              <a:t>ENG. SCIENCES</a:t>
            </a:r>
          </a:p>
          <a:p>
            <a:pPr lvl="1">
              <a:spcBef>
                <a:spcPts val="283"/>
              </a:spcBef>
            </a:pPr>
            <a:r>
              <a:rPr lang="en-GB" sz="1400" dirty="0" smtClean="0">
                <a:solidFill>
                  <a:srgbClr val="FFC000"/>
                </a:solidFill>
              </a:rPr>
              <a:t>Ind. Electronic Eng.</a:t>
            </a:r>
          </a:p>
          <a:p>
            <a:pPr lvl="1">
              <a:spcBef>
                <a:spcPts val="283"/>
              </a:spcBef>
            </a:pPr>
            <a:r>
              <a:rPr lang="en-GB" sz="1400" dirty="0" smtClean="0">
                <a:solidFill>
                  <a:srgbClr val="FFC000"/>
                </a:solidFill>
              </a:rPr>
              <a:t>Mechanical Eng.</a:t>
            </a:r>
          </a:p>
          <a:p>
            <a:pPr lvl="1">
              <a:spcBef>
                <a:spcPts val="283"/>
              </a:spcBef>
            </a:pPr>
            <a:r>
              <a:rPr lang="en-GB" sz="1400" dirty="0" smtClean="0">
                <a:solidFill>
                  <a:srgbClr val="FFC000"/>
                </a:solidFill>
              </a:rPr>
              <a:t>Computer Eng.</a:t>
            </a:r>
          </a:p>
          <a:p>
            <a:pPr lvl="1">
              <a:spcBef>
                <a:spcPts val="283"/>
              </a:spcBef>
            </a:pPr>
            <a:r>
              <a:rPr lang="en-GB" sz="1400" dirty="0" smtClean="0">
                <a:solidFill>
                  <a:srgbClr val="FFC000"/>
                </a:solidFill>
              </a:rPr>
              <a:t>Electrical Eng.</a:t>
            </a:r>
            <a:endParaRPr lang="es-ES_tradnl" sz="1400" dirty="0">
              <a:solidFill>
                <a:srgbClr val="FFC000"/>
              </a:solidFill>
            </a:endParaRPr>
          </a:p>
        </p:txBody>
      </p:sp>
      <p:sp>
        <p:nvSpPr>
          <p:cNvPr id="10" name="CuadroTexto 9"/>
          <p:cNvSpPr txBox="1"/>
          <p:nvPr/>
        </p:nvSpPr>
        <p:spPr>
          <a:xfrm>
            <a:off x="5182700" y="3391989"/>
            <a:ext cx="2688682" cy="1069524"/>
          </a:xfrm>
          <a:prstGeom prst="rect">
            <a:avLst/>
          </a:prstGeom>
          <a:solidFill>
            <a:srgbClr val="5A885C"/>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pPr lvl="0">
              <a:spcBef>
                <a:spcPts val="567"/>
              </a:spcBef>
            </a:pPr>
            <a:r>
              <a:rPr lang="en-GB" sz="1400" b="1" dirty="0" smtClean="0"/>
              <a:t>VETERINARY</a:t>
            </a:r>
          </a:p>
          <a:p>
            <a:pPr lvl="1">
              <a:spcBef>
                <a:spcPts val="283"/>
              </a:spcBef>
            </a:pPr>
            <a:r>
              <a:rPr lang="en-GB" sz="1400" dirty="0" smtClean="0">
                <a:solidFill>
                  <a:srgbClr val="FFC000"/>
                </a:solidFill>
              </a:rPr>
              <a:t>Food Science &amp; Technology</a:t>
            </a:r>
          </a:p>
          <a:p>
            <a:pPr lvl="1">
              <a:spcBef>
                <a:spcPts val="283"/>
              </a:spcBef>
            </a:pPr>
            <a:r>
              <a:rPr lang="en-GB" sz="1400" dirty="0" smtClean="0">
                <a:solidFill>
                  <a:srgbClr val="FFC000"/>
                </a:solidFill>
              </a:rPr>
              <a:t>Vet. Medicine</a:t>
            </a:r>
          </a:p>
          <a:p>
            <a:pPr lvl="1">
              <a:spcBef>
                <a:spcPts val="283"/>
              </a:spcBef>
            </a:pPr>
            <a:endParaRPr lang="en-GB" sz="1400" dirty="0" smtClean="0">
              <a:solidFill>
                <a:srgbClr val="FFC000"/>
              </a:solidFill>
            </a:endParaRPr>
          </a:p>
        </p:txBody>
      </p:sp>
      <p:pic>
        <p:nvPicPr>
          <p:cNvPr id="11" name="Imagen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18144" y="4067162"/>
            <a:ext cx="785149" cy="881908"/>
          </a:xfrm>
          <a:prstGeom prst="round2DiagRect">
            <a:avLst>
              <a:gd name="adj1" fmla="val 16667"/>
              <a:gd name="adj2" fmla="val 1850"/>
            </a:avLst>
          </a:prstGeom>
          <a:ln w="88900" cap="sq">
            <a:solidFill>
              <a:srgbClr val="FFFFFF"/>
            </a:solidFill>
            <a:miter lim="800000"/>
          </a:ln>
          <a:effectLst>
            <a:outerShdw blurRad="254000" algn="tl" rotWithShape="0">
              <a:srgbClr val="000000">
                <a:alpha val="43000"/>
              </a:srgbClr>
            </a:outerShdw>
          </a:effectLst>
        </p:spPr>
      </p:pic>
      <p:pic>
        <p:nvPicPr>
          <p:cNvPr id="12" name="Imagen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70031" y="4067162"/>
            <a:ext cx="903032" cy="8819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CuadroTexto 13"/>
          <p:cNvSpPr txBox="1"/>
          <p:nvPr/>
        </p:nvSpPr>
        <p:spPr>
          <a:xfrm>
            <a:off x="3715721" y="5245200"/>
            <a:ext cx="3101003" cy="1277273"/>
          </a:xfrm>
          <a:prstGeom prst="rect">
            <a:avLst/>
          </a:prstGeom>
          <a:solidFill>
            <a:schemeClr val="tx1"/>
          </a:solidFill>
          <a:effectLst>
            <a:outerShdw blurRad="76200" dist="152400" dir="16080000" sy="23000" kx="-1200000" algn="bl" rotWithShape="0">
              <a:prstClr val="black">
                <a:alpha val="60000"/>
              </a:prstClr>
            </a:outerShdw>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lvl="0">
              <a:spcBef>
                <a:spcPts val="567"/>
              </a:spcBef>
            </a:pPr>
            <a:r>
              <a:rPr lang="en-GB" sz="1400" b="1" dirty="0" smtClean="0"/>
              <a:t>ENG. SCIENCES IN BELMEZ</a:t>
            </a:r>
          </a:p>
          <a:p>
            <a:pPr lvl="1">
              <a:lnSpc>
                <a:spcPct val="150000"/>
              </a:lnSpc>
            </a:pPr>
            <a:r>
              <a:rPr lang="en-GB" sz="1400" dirty="0" smtClean="0">
                <a:solidFill>
                  <a:srgbClr val="FFC000"/>
                </a:solidFill>
              </a:rPr>
              <a:t>Civil Engineering</a:t>
            </a:r>
          </a:p>
          <a:p>
            <a:pPr lvl="1">
              <a:lnSpc>
                <a:spcPct val="150000"/>
              </a:lnSpc>
            </a:pPr>
            <a:r>
              <a:rPr lang="en-GB" sz="1400" dirty="0" smtClean="0">
                <a:solidFill>
                  <a:srgbClr val="FFC000"/>
                </a:solidFill>
              </a:rPr>
              <a:t>Mining and Energy R.</a:t>
            </a:r>
          </a:p>
          <a:p>
            <a:pPr lvl="1">
              <a:lnSpc>
                <a:spcPct val="150000"/>
              </a:lnSpc>
            </a:pPr>
            <a:r>
              <a:rPr lang="en-GB" sz="1400" dirty="0" smtClean="0">
                <a:solidFill>
                  <a:srgbClr val="FFC000"/>
                </a:solidFill>
              </a:rPr>
              <a:t>Joint D.</a:t>
            </a:r>
          </a:p>
        </p:txBody>
      </p:sp>
      <p:pic>
        <p:nvPicPr>
          <p:cNvPr id="15" name="Imagen 1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162021" y="5952439"/>
            <a:ext cx="1900156" cy="5700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446747"/>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strVal val="#ppt_w*0.70"/>
                                          </p:val>
                                        </p:tav>
                                        <p:tav tm="100000">
                                          <p:val>
                                            <p:strVal val="#ppt_w"/>
                                          </p:val>
                                        </p:tav>
                                      </p:tavLst>
                                    </p:anim>
                                    <p:anim calcmode="lin" valueType="num">
                                      <p:cBhvr>
                                        <p:cTn id="19" dur="1000" fill="hold"/>
                                        <p:tgtEl>
                                          <p:spTgt spid="6"/>
                                        </p:tgtEl>
                                        <p:attrNameLst>
                                          <p:attrName>ppt_h</p:attrName>
                                        </p:attrNameLst>
                                      </p:cBhvr>
                                      <p:tavLst>
                                        <p:tav tm="0">
                                          <p:val>
                                            <p:strVal val="#ppt_h"/>
                                          </p:val>
                                        </p:tav>
                                        <p:tav tm="100000">
                                          <p:val>
                                            <p:strVal val="#ppt_h"/>
                                          </p:val>
                                        </p:tav>
                                      </p:tavLst>
                                    </p:anim>
                                    <p:animEffect transition="in" filter="fade">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1000" fill="hold"/>
                                        <p:tgtEl>
                                          <p:spTgt spid="8"/>
                                        </p:tgtEl>
                                        <p:attrNameLst>
                                          <p:attrName>ppt_w</p:attrName>
                                        </p:attrNameLst>
                                      </p:cBhvr>
                                      <p:tavLst>
                                        <p:tav tm="0">
                                          <p:val>
                                            <p:strVal val="#ppt_w*0.70"/>
                                          </p:val>
                                        </p:tav>
                                        <p:tav tm="100000">
                                          <p:val>
                                            <p:strVal val="#ppt_w"/>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down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strips(down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strVal val="#ppt_w*0.7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Effect transition="in" filter="fade">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1000" fill="hold"/>
                                        <p:tgtEl>
                                          <p:spTgt spid="15"/>
                                        </p:tgtEl>
                                        <p:attrNameLst>
                                          <p:attrName>ppt_w</p:attrName>
                                        </p:attrNameLst>
                                      </p:cBhvr>
                                      <p:tavLst>
                                        <p:tav tm="0">
                                          <p:val>
                                            <p:strVal val="#ppt_w*0.70"/>
                                          </p:val>
                                        </p:tav>
                                        <p:tav tm="100000">
                                          <p:val>
                                            <p:strVal val="#ppt_w"/>
                                          </p:val>
                                        </p:tav>
                                      </p:tavLst>
                                    </p:anim>
                                    <p:anim calcmode="lin" valueType="num">
                                      <p:cBhvr>
                                        <p:cTn id="67" dur="1000" fill="hold"/>
                                        <p:tgtEl>
                                          <p:spTgt spid="15"/>
                                        </p:tgtEl>
                                        <p:attrNameLst>
                                          <p:attrName>ppt_h</p:attrName>
                                        </p:attrNameLst>
                                      </p:cBhvr>
                                      <p:tavLst>
                                        <p:tav tm="0">
                                          <p:val>
                                            <p:strVal val="#ppt_h"/>
                                          </p:val>
                                        </p:tav>
                                        <p:tav tm="100000">
                                          <p:val>
                                            <p:strVal val="#ppt_h"/>
                                          </p:val>
                                        </p:tav>
                                      </p:tavLst>
                                    </p:anim>
                                    <p:animEffect transition="in" filter="fade">
                                      <p:cBhvr>
                                        <p:cTn id="68" dur="1000"/>
                                        <p:tgtEl>
                                          <p:spTgt spid="15"/>
                                        </p:tgtEl>
                                      </p:cBhvr>
                                    </p:animEffect>
                                  </p:childTnLst>
                                </p:cTn>
                              </p:par>
                            </p:childTnLst>
                          </p:cTn>
                        </p:par>
                        <p:par>
                          <p:cTn id="69" fill="hold">
                            <p:stCondLst>
                              <p:cond delay="1000"/>
                            </p:stCondLst>
                            <p:childTnLst>
                              <p:par>
                                <p:cTn id="70" presetID="9" presetClass="exit" presetSubtype="0" fill="hold" grpId="1" nodeType="afterEffect">
                                  <p:stCondLst>
                                    <p:cond delay="6000"/>
                                  </p:stCondLst>
                                  <p:childTnLst>
                                    <p:animEffect transition="out" filter="dissolv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9" presetClass="exit" presetSubtype="0" fill="hold" grpId="1" nodeType="withEffect">
                                  <p:stCondLst>
                                    <p:cond delay="6000"/>
                                  </p:stCondLst>
                                  <p:childTnLst>
                                    <p:animEffect transition="out" filter="dissolv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9" presetClass="exit" presetSubtype="0" fill="hold" grpId="1" nodeType="withEffect">
                                  <p:stCondLst>
                                    <p:cond delay="6000"/>
                                  </p:stCondLst>
                                  <p:childTnLst>
                                    <p:animEffect transition="out" filter="dissolv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9" presetClass="exit" presetSubtype="0" fill="hold" grpId="1" nodeType="withEffect">
                                  <p:stCondLst>
                                    <p:cond delay="6000"/>
                                  </p:stCondLst>
                                  <p:childTnLst>
                                    <p:animEffect transition="out" filter="dissolv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9" presetClass="exit" presetSubtype="0" fill="hold" grpId="1" nodeType="withEffect">
                                  <p:stCondLst>
                                    <p:cond delay="6000"/>
                                  </p:stCondLst>
                                  <p:childTnLst>
                                    <p:animEffect transition="out" filter="dissolv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par>
                          <p:cTn id="85" fill="hold">
                            <p:stCondLst>
                              <p:cond delay="7500"/>
                            </p:stCondLst>
                            <p:childTnLst>
                              <p:par>
                                <p:cTn id="86" presetID="23" presetClass="exit" presetSubtype="32" fill="hold" nodeType="afterEffect">
                                  <p:stCondLst>
                                    <p:cond delay="0"/>
                                  </p:stCondLst>
                                  <p:childTnLst>
                                    <p:anim calcmode="lin" valueType="num">
                                      <p:cBhvr>
                                        <p:cTn id="87" dur="500"/>
                                        <p:tgtEl>
                                          <p:spTgt spid="6"/>
                                        </p:tgtEl>
                                        <p:attrNameLst>
                                          <p:attrName>ppt_w</p:attrName>
                                        </p:attrNameLst>
                                      </p:cBhvr>
                                      <p:tavLst>
                                        <p:tav tm="0">
                                          <p:val>
                                            <p:strVal val="ppt_w"/>
                                          </p:val>
                                        </p:tav>
                                        <p:tav tm="100000">
                                          <p:val>
                                            <p:fltVal val="0"/>
                                          </p:val>
                                        </p:tav>
                                      </p:tavLst>
                                    </p:anim>
                                    <p:anim calcmode="lin" valueType="num">
                                      <p:cBhvr>
                                        <p:cTn id="88" dur="500"/>
                                        <p:tgtEl>
                                          <p:spTgt spid="6"/>
                                        </p:tgtEl>
                                        <p:attrNameLst>
                                          <p:attrName>ppt_h</p:attrName>
                                        </p:attrNameLst>
                                      </p:cBhvr>
                                      <p:tavLst>
                                        <p:tav tm="0">
                                          <p:val>
                                            <p:strVal val="ppt_h"/>
                                          </p:val>
                                        </p:tav>
                                        <p:tav tm="100000">
                                          <p:val>
                                            <p:fltVal val="0"/>
                                          </p:val>
                                        </p:tav>
                                      </p:tavLst>
                                    </p:anim>
                                    <p:set>
                                      <p:cBhvr>
                                        <p:cTn id="89" dur="1" fill="hold">
                                          <p:stCondLst>
                                            <p:cond delay="499"/>
                                          </p:stCondLst>
                                        </p:cTn>
                                        <p:tgtEl>
                                          <p:spTgt spid="6"/>
                                        </p:tgtEl>
                                        <p:attrNameLst>
                                          <p:attrName>style.visibility</p:attrName>
                                        </p:attrNameLst>
                                      </p:cBhvr>
                                      <p:to>
                                        <p:strVal val="hidden"/>
                                      </p:to>
                                    </p:set>
                                  </p:childTnLst>
                                </p:cTn>
                              </p:par>
                              <p:par>
                                <p:cTn id="90" presetID="23" presetClass="exit" presetSubtype="32" fill="hold" nodeType="withEffect">
                                  <p:stCondLst>
                                    <p:cond delay="0"/>
                                  </p:stCondLst>
                                  <p:childTnLst>
                                    <p:anim calcmode="lin" valueType="num">
                                      <p:cBhvr>
                                        <p:cTn id="91" dur="500"/>
                                        <p:tgtEl>
                                          <p:spTgt spid="8"/>
                                        </p:tgtEl>
                                        <p:attrNameLst>
                                          <p:attrName>ppt_w</p:attrName>
                                        </p:attrNameLst>
                                      </p:cBhvr>
                                      <p:tavLst>
                                        <p:tav tm="0">
                                          <p:val>
                                            <p:strVal val="ppt_w"/>
                                          </p:val>
                                        </p:tav>
                                        <p:tav tm="100000">
                                          <p:val>
                                            <p:fltVal val="0"/>
                                          </p:val>
                                        </p:tav>
                                      </p:tavLst>
                                    </p:anim>
                                    <p:anim calcmode="lin" valueType="num">
                                      <p:cBhvr>
                                        <p:cTn id="92" dur="500"/>
                                        <p:tgtEl>
                                          <p:spTgt spid="8"/>
                                        </p:tgtEl>
                                        <p:attrNameLst>
                                          <p:attrName>ppt_h</p:attrName>
                                        </p:attrNameLst>
                                      </p:cBhvr>
                                      <p:tavLst>
                                        <p:tav tm="0">
                                          <p:val>
                                            <p:strVal val="ppt_h"/>
                                          </p:val>
                                        </p:tav>
                                        <p:tav tm="100000">
                                          <p:val>
                                            <p:fltVal val="0"/>
                                          </p:val>
                                        </p:tav>
                                      </p:tavLst>
                                    </p:anim>
                                    <p:set>
                                      <p:cBhvr>
                                        <p:cTn id="93" dur="1" fill="hold">
                                          <p:stCondLst>
                                            <p:cond delay="499"/>
                                          </p:stCondLst>
                                        </p:cTn>
                                        <p:tgtEl>
                                          <p:spTgt spid="8"/>
                                        </p:tgtEl>
                                        <p:attrNameLst>
                                          <p:attrName>style.visibility</p:attrName>
                                        </p:attrNameLst>
                                      </p:cBhvr>
                                      <p:to>
                                        <p:strVal val="hidden"/>
                                      </p:to>
                                    </p:set>
                                  </p:childTnLst>
                                </p:cTn>
                              </p:par>
                              <p:par>
                                <p:cTn id="94" presetID="23" presetClass="exit" presetSubtype="32" fill="hold" nodeType="withEffect">
                                  <p:stCondLst>
                                    <p:cond delay="0"/>
                                  </p:stCondLst>
                                  <p:childTnLst>
                                    <p:anim calcmode="lin" valueType="num">
                                      <p:cBhvr>
                                        <p:cTn id="95" dur="500"/>
                                        <p:tgtEl>
                                          <p:spTgt spid="11"/>
                                        </p:tgtEl>
                                        <p:attrNameLst>
                                          <p:attrName>ppt_w</p:attrName>
                                        </p:attrNameLst>
                                      </p:cBhvr>
                                      <p:tavLst>
                                        <p:tav tm="0">
                                          <p:val>
                                            <p:strVal val="ppt_w"/>
                                          </p:val>
                                        </p:tav>
                                        <p:tav tm="100000">
                                          <p:val>
                                            <p:fltVal val="0"/>
                                          </p:val>
                                        </p:tav>
                                      </p:tavLst>
                                    </p:anim>
                                    <p:anim calcmode="lin" valueType="num">
                                      <p:cBhvr>
                                        <p:cTn id="96" dur="500"/>
                                        <p:tgtEl>
                                          <p:spTgt spid="11"/>
                                        </p:tgtEl>
                                        <p:attrNameLst>
                                          <p:attrName>ppt_h</p:attrName>
                                        </p:attrNameLst>
                                      </p:cBhvr>
                                      <p:tavLst>
                                        <p:tav tm="0">
                                          <p:val>
                                            <p:strVal val="ppt_h"/>
                                          </p:val>
                                        </p:tav>
                                        <p:tav tm="100000">
                                          <p:val>
                                            <p:fltVal val="0"/>
                                          </p:val>
                                        </p:tav>
                                      </p:tavLst>
                                    </p:anim>
                                    <p:set>
                                      <p:cBhvr>
                                        <p:cTn id="97" dur="1" fill="hold">
                                          <p:stCondLst>
                                            <p:cond delay="499"/>
                                          </p:stCondLst>
                                        </p:cTn>
                                        <p:tgtEl>
                                          <p:spTgt spid="11"/>
                                        </p:tgtEl>
                                        <p:attrNameLst>
                                          <p:attrName>style.visibility</p:attrName>
                                        </p:attrNameLst>
                                      </p:cBhvr>
                                      <p:to>
                                        <p:strVal val="hidden"/>
                                      </p:to>
                                    </p:set>
                                  </p:childTnLst>
                                </p:cTn>
                              </p:par>
                              <p:par>
                                <p:cTn id="98" presetID="23" presetClass="exit" presetSubtype="32" fill="hold" nodeType="withEffect">
                                  <p:stCondLst>
                                    <p:cond delay="0"/>
                                  </p:stCondLst>
                                  <p:childTnLst>
                                    <p:anim calcmode="lin" valueType="num">
                                      <p:cBhvr>
                                        <p:cTn id="99" dur="500"/>
                                        <p:tgtEl>
                                          <p:spTgt spid="12"/>
                                        </p:tgtEl>
                                        <p:attrNameLst>
                                          <p:attrName>ppt_w</p:attrName>
                                        </p:attrNameLst>
                                      </p:cBhvr>
                                      <p:tavLst>
                                        <p:tav tm="0">
                                          <p:val>
                                            <p:strVal val="ppt_w"/>
                                          </p:val>
                                        </p:tav>
                                        <p:tav tm="100000">
                                          <p:val>
                                            <p:fltVal val="0"/>
                                          </p:val>
                                        </p:tav>
                                      </p:tavLst>
                                    </p:anim>
                                    <p:anim calcmode="lin" valueType="num">
                                      <p:cBhvr>
                                        <p:cTn id="100" dur="500"/>
                                        <p:tgtEl>
                                          <p:spTgt spid="12"/>
                                        </p:tgtEl>
                                        <p:attrNameLst>
                                          <p:attrName>ppt_h</p:attrName>
                                        </p:attrNameLst>
                                      </p:cBhvr>
                                      <p:tavLst>
                                        <p:tav tm="0">
                                          <p:val>
                                            <p:strVal val="ppt_h"/>
                                          </p:val>
                                        </p:tav>
                                        <p:tav tm="100000">
                                          <p:val>
                                            <p:fltVal val="0"/>
                                          </p:val>
                                        </p:tav>
                                      </p:tavLst>
                                    </p:anim>
                                    <p:set>
                                      <p:cBhvr>
                                        <p:cTn id="101" dur="1" fill="hold">
                                          <p:stCondLst>
                                            <p:cond delay="499"/>
                                          </p:stCondLst>
                                        </p:cTn>
                                        <p:tgtEl>
                                          <p:spTgt spid="12"/>
                                        </p:tgtEl>
                                        <p:attrNameLst>
                                          <p:attrName>style.visibility</p:attrName>
                                        </p:attrNameLst>
                                      </p:cBhvr>
                                      <p:to>
                                        <p:strVal val="hidden"/>
                                      </p:to>
                                    </p:set>
                                  </p:childTnLst>
                                </p:cTn>
                              </p:par>
                              <p:par>
                                <p:cTn id="102" presetID="23" presetClass="exit" presetSubtype="32" fill="hold" nodeType="withEffect">
                                  <p:stCondLst>
                                    <p:cond delay="0"/>
                                  </p:stCondLst>
                                  <p:childTnLst>
                                    <p:anim calcmode="lin" valueType="num">
                                      <p:cBhvr>
                                        <p:cTn id="103" dur="500"/>
                                        <p:tgtEl>
                                          <p:spTgt spid="15"/>
                                        </p:tgtEl>
                                        <p:attrNameLst>
                                          <p:attrName>ppt_w</p:attrName>
                                        </p:attrNameLst>
                                      </p:cBhvr>
                                      <p:tavLst>
                                        <p:tav tm="0">
                                          <p:val>
                                            <p:strVal val="ppt_w"/>
                                          </p:val>
                                        </p:tav>
                                        <p:tav tm="100000">
                                          <p:val>
                                            <p:fltVal val="0"/>
                                          </p:val>
                                        </p:tav>
                                      </p:tavLst>
                                    </p:anim>
                                    <p:anim calcmode="lin" valueType="num">
                                      <p:cBhvr>
                                        <p:cTn id="104" dur="500"/>
                                        <p:tgtEl>
                                          <p:spTgt spid="15"/>
                                        </p:tgtEl>
                                        <p:attrNameLst>
                                          <p:attrName>ppt_h</p:attrName>
                                        </p:attrNameLst>
                                      </p:cBhvr>
                                      <p:tavLst>
                                        <p:tav tm="0">
                                          <p:val>
                                            <p:strVal val="ppt_h"/>
                                          </p:val>
                                        </p:tav>
                                        <p:tav tm="100000">
                                          <p:val>
                                            <p:fltVal val="0"/>
                                          </p:val>
                                        </p:tav>
                                      </p:tavLst>
                                    </p:anim>
                                    <p:set>
                                      <p:cBhvr>
                                        <p:cTn id="105" dur="1" fill="hold">
                                          <p:stCondLst>
                                            <p:cond delay="499"/>
                                          </p:stCondLst>
                                        </p:cTn>
                                        <p:tgtEl>
                                          <p:spTgt spid="15"/>
                                        </p:tgtEl>
                                        <p:attrNameLst>
                                          <p:attrName>style.visibility</p:attrName>
                                        </p:attrNameLst>
                                      </p:cBhvr>
                                      <p:to>
                                        <p:strVal val="hidden"/>
                                      </p:to>
                                    </p:set>
                                  </p:childTnLst>
                                </p:cTn>
                              </p:par>
                            </p:childTnLst>
                          </p:cTn>
                        </p:par>
                        <p:par>
                          <p:cTn id="106" fill="hold">
                            <p:stCondLst>
                              <p:cond delay="8000"/>
                            </p:stCondLst>
                            <p:childTnLst>
                              <p:par>
                                <p:cTn id="107" presetID="2" presetClass="exit" presetSubtype="2" fill="hold" nodeType="afterEffect">
                                  <p:stCondLst>
                                    <p:cond delay="0"/>
                                  </p:stCondLst>
                                  <p:childTnLst>
                                    <p:anim calcmode="lin" valueType="num">
                                      <p:cBhvr additive="base">
                                        <p:cTn id="108" dur="500"/>
                                        <p:tgtEl>
                                          <p:spTgt spid="2"/>
                                        </p:tgtEl>
                                        <p:attrNameLst>
                                          <p:attrName>ppt_x</p:attrName>
                                        </p:attrNameLst>
                                      </p:cBhvr>
                                      <p:tavLst>
                                        <p:tav tm="0">
                                          <p:val>
                                            <p:strVal val="ppt_x"/>
                                          </p:val>
                                        </p:tav>
                                        <p:tav tm="100000">
                                          <p:val>
                                            <p:strVal val="1+ppt_w/2"/>
                                          </p:val>
                                        </p:tav>
                                      </p:tavLst>
                                    </p:anim>
                                    <p:anim calcmode="lin" valueType="num">
                                      <p:cBhvr additive="base">
                                        <p:cTn id="109" dur="500"/>
                                        <p:tgtEl>
                                          <p:spTgt spid="2"/>
                                        </p:tgtEl>
                                        <p:attrNameLst>
                                          <p:attrName>ppt_y</p:attrName>
                                        </p:attrNameLst>
                                      </p:cBhvr>
                                      <p:tavLst>
                                        <p:tav tm="0">
                                          <p:val>
                                            <p:strVal val="ppt_y"/>
                                          </p:val>
                                        </p:tav>
                                        <p:tav tm="100000">
                                          <p:val>
                                            <p:strVal val="ppt_y"/>
                                          </p:val>
                                        </p:tav>
                                      </p:tavLst>
                                    </p:anim>
                                    <p:set>
                                      <p:cBhvr>
                                        <p:cTn id="1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9" grpId="0" animBg="1"/>
      <p:bldP spid="9" grpId="1" animBg="1"/>
      <p:bldP spid="10" grpId="0" animBg="1"/>
      <p:bldP spid="10"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3285043" y="308748"/>
            <a:ext cx="5621847" cy="912600"/>
            <a:chOff x="-640147" y="0"/>
            <a:chExt cx="5621847" cy="912600"/>
          </a:xfrm>
          <a:scene3d>
            <a:camera prst="orthographicFront">
              <a:rot lat="0" lon="0" rev="0"/>
            </a:camera>
            <a:lightRig rig="contrasting" dir="t">
              <a:rot lat="0" lon="0" rev="1200000"/>
            </a:lightRig>
          </a:scene3d>
        </p:grpSpPr>
        <p:sp>
          <p:nvSpPr>
            <p:cNvPr id="3" name="Rectángulo redondeado 2"/>
            <p:cNvSpPr/>
            <p:nvPr/>
          </p:nvSpPr>
          <p:spPr>
            <a:xfrm>
              <a:off x="-564628" y="0"/>
              <a:ext cx="5546328" cy="912600"/>
            </a:xfrm>
            <a:prstGeom prst="roundRect">
              <a:avLst/>
            </a:prstGeom>
            <a:solidFill>
              <a:srgbClr val="CE3729"/>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shade val="50000"/>
                <a:hueOff val="0"/>
                <a:satOff val="0"/>
                <a:lumOff val="0"/>
                <a:alphaOff val="0"/>
              </a:schemeClr>
            </a:effectRef>
            <a:fontRef idx="minor">
              <a:schemeClr val="lt1"/>
            </a:fontRef>
          </p:style>
        </p:sp>
        <p:sp>
          <p:nvSpPr>
            <p:cNvPr id="4" name="Rectángulo 3"/>
            <p:cNvSpPr/>
            <p:nvPr/>
          </p:nvSpPr>
          <p:spPr>
            <a:xfrm>
              <a:off x="-640147" y="44549"/>
              <a:ext cx="5577297" cy="82350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GB" sz="4000" smtClean="0"/>
                <a:t>Health Sciences Campus</a:t>
              </a:r>
              <a:endParaRPr lang="es-ES_tradnl" sz="3900" kern="1200" dirty="0"/>
            </a:p>
          </p:txBody>
        </p:sp>
      </p:grpSp>
      <p:pic>
        <p:nvPicPr>
          <p:cNvPr id="6" name="Imagen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4434" y="5210036"/>
            <a:ext cx="2132425" cy="1198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n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37332" y="5037499"/>
            <a:ext cx="1915269" cy="14367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02919" y="1680243"/>
            <a:ext cx="7199376" cy="2682240"/>
          </a:xfrm>
          <a:prstGeom prst="rect">
            <a:avLst/>
          </a:prstGeom>
          <a:effectLst>
            <a:outerShdw blurRad="139700" dist="152400" dir="2700000" algn="tl" rotWithShape="0">
              <a:prstClr val="black">
                <a:alpha val="40000"/>
              </a:prstClr>
            </a:outerShdw>
          </a:effectLst>
        </p:spPr>
      </p:pic>
      <p:pic>
        <p:nvPicPr>
          <p:cNvPr id="16" name="Imagen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82024" y="4907378"/>
            <a:ext cx="2289300" cy="1566899"/>
          </a:xfrm>
          <a:prstGeom prst="round2DiagRect">
            <a:avLst>
              <a:gd name="adj1" fmla="val 16667"/>
              <a:gd name="adj2" fmla="val 2368"/>
            </a:avLst>
          </a:prstGeom>
          <a:ln w="88900" cap="sq">
            <a:solidFill>
              <a:srgbClr val="FFFFFF"/>
            </a:solidFill>
            <a:miter lim="800000"/>
          </a:ln>
          <a:effectLst>
            <a:outerShdw blurRad="254000" algn="tl" rotWithShape="0">
              <a:srgbClr val="000000">
                <a:alpha val="43000"/>
              </a:srgbClr>
            </a:outerShdw>
          </a:effectLst>
        </p:spPr>
      </p:pic>
      <p:pic>
        <p:nvPicPr>
          <p:cNvPr id="19" name="Imagen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0996" y="446195"/>
            <a:ext cx="1728340" cy="8421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91823" y="1367443"/>
            <a:ext cx="2145180" cy="16088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Imagen 2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9400" y="3568551"/>
            <a:ext cx="1742928" cy="1154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agen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23020" y="1840278"/>
            <a:ext cx="2109362" cy="14062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Imagen 4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592582" y="3337084"/>
            <a:ext cx="2269758" cy="12758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9" name="CuadroTexto 38"/>
          <p:cNvSpPr txBox="1"/>
          <p:nvPr/>
        </p:nvSpPr>
        <p:spPr>
          <a:xfrm>
            <a:off x="2898290" y="1844150"/>
            <a:ext cx="3220872" cy="162352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lvl="0">
              <a:spcBef>
                <a:spcPts val="1134"/>
              </a:spcBef>
            </a:pPr>
            <a:r>
              <a:rPr lang="en-GB" b="1" dirty="0" smtClean="0"/>
              <a:t>MEDICINE AND NURSING</a:t>
            </a:r>
          </a:p>
          <a:p>
            <a:pPr lvl="1">
              <a:spcBef>
                <a:spcPts val="1134"/>
              </a:spcBef>
            </a:pPr>
            <a:r>
              <a:rPr lang="en-GB" dirty="0" smtClean="0">
                <a:solidFill>
                  <a:srgbClr val="FFC000"/>
                </a:solidFill>
              </a:rPr>
              <a:t>Medicine</a:t>
            </a:r>
          </a:p>
          <a:p>
            <a:pPr lvl="1">
              <a:spcBef>
                <a:spcPts val="1134"/>
              </a:spcBef>
            </a:pPr>
            <a:r>
              <a:rPr lang="en-GB" dirty="0" smtClean="0">
                <a:solidFill>
                  <a:srgbClr val="FFC000"/>
                </a:solidFill>
              </a:rPr>
              <a:t>Nursing</a:t>
            </a:r>
          </a:p>
          <a:p>
            <a:pPr lvl="1">
              <a:spcBef>
                <a:spcPts val="1134"/>
              </a:spcBef>
            </a:pPr>
            <a:r>
              <a:rPr lang="en-GB" dirty="0" smtClean="0">
                <a:solidFill>
                  <a:srgbClr val="FFC000"/>
                </a:solidFill>
              </a:rPr>
              <a:t>Physiotherapy</a:t>
            </a:r>
            <a:endParaRPr lang="en-GB" dirty="0">
              <a:solidFill>
                <a:srgbClr val="FFC000"/>
              </a:solidFill>
            </a:endParaRPr>
          </a:p>
        </p:txBody>
      </p:sp>
    </p:spTree>
    <p:extLst>
      <p:ext uri="{BB962C8B-B14F-4D97-AF65-F5344CB8AC3E}">
        <p14:creationId xmlns:p14="http://schemas.microsoft.com/office/powerpoint/2010/main" val="142676549"/>
      </p:ext>
    </p:extLst>
  </p:cSld>
  <p:clrMapOvr>
    <a:masterClrMapping/>
  </p:clrMapOvr>
  <mc:AlternateContent xmlns:mc="http://schemas.openxmlformats.org/markup-compatibility/2006" xmlns:p14="http://schemas.microsoft.com/office/powerpoint/2010/main">
    <mc:Choice Requires="p14">
      <p:transition spd="slow" p14:dur="2000" advClick="0" advTm="6000">
        <p:fade/>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5"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childTnLst>
                          </p:cTn>
                        </p:par>
                        <p:par>
                          <p:cTn id="20" fill="hold">
                            <p:stCondLst>
                              <p:cond delay="2000"/>
                            </p:stCondLst>
                            <p:childTnLst>
                              <p:par>
                                <p:cTn id="21" presetID="55"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strVal val="#ppt_w*0.70"/>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Effect transition="in" filter="fade">
                                      <p:cBhvr>
                                        <p:cTn id="25" dur="1000"/>
                                        <p:tgtEl>
                                          <p:spTgt spid="7"/>
                                        </p:tgtEl>
                                      </p:cBhvr>
                                    </p:animEffect>
                                  </p:childTnLst>
                                </p:cTn>
                              </p:par>
                            </p:childTnLst>
                          </p:cTn>
                        </p:par>
                        <p:par>
                          <p:cTn id="26" fill="hold">
                            <p:stCondLst>
                              <p:cond delay="3000"/>
                            </p:stCondLst>
                            <p:childTnLst>
                              <p:par>
                                <p:cTn id="27" presetID="55"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4000"/>
                            </p:stCondLst>
                            <p:childTnLst>
                              <p:par>
                                <p:cTn id="33" presetID="55"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par>
                          <p:cTn id="38" fill="hold">
                            <p:stCondLst>
                              <p:cond delay="5000"/>
                            </p:stCondLst>
                            <p:childTnLst>
                              <p:par>
                                <p:cTn id="39" presetID="55"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strVal val="#ppt_w*0.70"/>
                                          </p:val>
                                        </p:tav>
                                        <p:tav tm="100000">
                                          <p:val>
                                            <p:strVal val="#ppt_w"/>
                                          </p:val>
                                        </p:tav>
                                      </p:tavLst>
                                    </p:anim>
                                    <p:anim calcmode="lin" valueType="num">
                                      <p:cBhvr>
                                        <p:cTn id="42" dur="1000" fill="hold"/>
                                        <p:tgtEl>
                                          <p:spTgt spid="22"/>
                                        </p:tgtEl>
                                        <p:attrNameLst>
                                          <p:attrName>ppt_h</p:attrName>
                                        </p:attrNameLst>
                                      </p:cBhvr>
                                      <p:tavLst>
                                        <p:tav tm="0">
                                          <p:val>
                                            <p:strVal val="#ppt_h"/>
                                          </p:val>
                                        </p:tav>
                                        <p:tav tm="100000">
                                          <p:val>
                                            <p:strVal val="#ppt_h"/>
                                          </p:val>
                                        </p:tav>
                                      </p:tavLst>
                                    </p:anim>
                                    <p:animEffect transition="in" filter="fade">
                                      <p:cBhvr>
                                        <p:cTn id="43" dur="1000"/>
                                        <p:tgtEl>
                                          <p:spTgt spid="22"/>
                                        </p:tgtEl>
                                      </p:cBhvr>
                                    </p:animEffect>
                                  </p:childTnLst>
                                </p:cTn>
                              </p:par>
                            </p:childTnLst>
                          </p:cTn>
                        </p:par>
                        <p:par>
                          <p:cTn id="44" fill="hold">
                            <p:stCondLst>
                              <p:cond delay="6000"/>
                            </p:stCondLst>
                            <p:childTnLst>
                              <p:par>
                                <p:cTn id="45" presetID="55"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1000" fill="hold"/>
                                        <p:tgtEl>
                                          <p:spTgt spid="25"/>
                                        </p:tgtEl>
                                        <p:attrNameLst>
                                          <p:attrName>ppt_w</p:attrName>
                                        </p:attrNameLst>
                                      </p:cBhvr>
                                      <p:tavLst>
                                        <p:tav tm="0">
                                          <p:val>
                                            <p:strVal val="#ppt_w*0.70"/>
                                          </p:val>
                                        </p:tav>
                                        <p:tav tm="100000">
                                          <p:val>
                                            <p:strVal val="#ppt_w"/>
                                          </p:val>
                                        </p:tav>
                                      </p:tavLst>
                                    </p:anim>
                                    <p:anim calcmode="lin" valueType="num">
                                      <p:cBhvr>
                                        <p:cTn id="48" dur="1000" fill="hold"/>
                                        <p:tgtEl>
                                          <p:spTgt spid="25"/>
                                        </p:tgtEl>
                                        <p:attrNameLst>
                                          <p:attrName>ppt_h</p:attrName>
                                        </p:attrNameLst>
                                      </p:cBhvr>
                                      <p:tavLst>
                                        <p:tav tm="0">
                                          <p:val>
                                            <p:strVal val="#ppt_h"/>
                                          </p:val>
                                        </p:tav>
                                        <p:tav tm="100000">
                                          <p:val>
                                            <p:strVal val="#ppt_h"/>
                                          </p:val>
                                        </p:tav>
                                      </p:tavLst>
                                    </p:anim>
                                    <p:animEffect transition="in" filter="fade">
                                      <p:cBhvr>
                                        <p:cTn id="49" dur="1000"/>
                                        <p:tgtEl>
                                          <p:spTgt spid="25"/>
                                        </p:tgtEl>
                                      </p:cBhvr>
                                    </p:animEffect>
                                  </p:childTnLst>
                                </p:cTn>
                              </p:par>
                            </p:childTnLst>
                          </p:cTn>
                        </p:par>
                        <p:par>
                          <p:cTn id="50" fill="hold">
                            <p:stCondLst>
                              <p:cond delay="7000"/>
                            </p:stCondLst>
                            <p:childTnLst>
                              <p:par>
                                <p:cTn id="51" presetID="55" presetClass="entr" presetSubtype="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par>
                          <p:cTn id="56" fill="hold">
                            <p:stCondLst>
                              <p:cond delay="8000"/>
                            </p:stCondLst>
                            <p:childTnLst>
                              <p:par>
                                <p:cTn id="57" presetID="55" presetClass="entr" presetSubtype="0"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1000" fill="hold"/>
                                        <p:tgtEl>
                                          <p:spTgt spid="43"/>
                                        </p:tgtEl>
                                        <p:attrNameLst>
                                          <p:attrName>ppt_w</p:attrName>
                                        </p:attrNameLst>
                                      </p:cBhvr>
                                      <p:tavLst>
                                        <p:tav tm="0">
                                          <p:val>
                                            <p:strVal val="#ppt_w*0.70"/>
                                          </p:val>
                                        </p:tav>
                                        <p:tav tm="100000">
                                          <p:val>
                                            <p:strVal val="#ppt_w"/>
                                          </p:val>
                                        </p:tav>
                                      </p:tavLst>
                                    </p:anim>
                                    <p:anim calcmode="lin" valueType="num">
                                      <p:cBhvr>
                                        <p:cTn id="60" dur="1000" fill="hold"/>
                                        <p:tgtEl>
                                          <p:spTgt spid="43"/>
                                        </p:tgtEl>
                                        <p:attrNameLst>
                                          <p:attrName>ppt_h</p:attrName>
                                        </p:attrNameLst>
                                      </p:cBhvr>
                                      <p:tavLst>
                                        <p:tav tm="0">
                                          <p:val>
                                            <p:strVal val="#ppt_h"/>
                                          </p:val>
                                        </p:tav>
                                        <p:tav tm="100000">
                                          <p:val>
                                            <p:strVal val="#ppt_h"/>
                                          </p:val>
                                        </p:tav>
                                      </p:tavLst>
                                    </p:anim>
                                    <p:animEffect transition="in" filter="fade">
                                      <p:cBhvr>
                                        <p:cTn id="61" dur="1000"/>
                                        <p:tgtEl>
                                          <p:spTgt spid="43"/>
                                        </p:tgtEl>
                                      </p:cBhvr>
                                    </p:animEffect>
                                  </p:childTnLst>
                                </p:cTn>
                              </p:par>
                            </p:childTnLst>
                          </p:cTn>
                        </p:par>
                        <p:par>
                          <p:cTn id="62" fill="hold">
                            <p:stCondLst>
                              <p:cond delay="9000"/>
                            </p:stCondLst>
                            <p:childTnLst>
                              <p:par>
                                <p:cTn id="63" presetID="17" presetClass="entr" presetSubtype="10" fill="hold" grpId="0" nodeType="afterEffect">
                                  <p:stCondLst>
                                    <p:cond delay="1000"/>
                                  </p:stCondLst>
                                  <p:childTnLst>
                                    <p:set>
                                      <p:cBhvr>
                                        <p:cTn id="64" dur="1" fill="hold">
                                          <p:stCondLst>
                                            <p:cond delay="0"/>
                                          </p:stCondLst>
                                        </p:cTn>
                                        <p:tgtEl>
                                          <p:spTgt spid="39"/>
                                        </p:tgtEl>
                                        <p:attrNameLst>
                                          <p:attrName>style.visibility</p:attrName>
                                        </p:attrNameLst>
                                      </p:cBhvr>
                                      <p:to>
                                        <p:strVal val="visible"/>
                                      </p:to>
                                    </p:set>
                                    <p:anim calcmode="lin" valueType="num">
                                      <p:cBhvr>
                                        <p:cTn id="65" dur="500" fill="hold"/>
                                        <p:tgtEl>
                                          <p:spTgt spid="39"/>
                                        </p:tgtEl>
                                        <p:attrNameLst>
                                          <p:attrName>ppt_w</p:attrName>
                                        </p:attrNameLst>
                                      </p:cBhvr>
                                      <p:tavLst>
                                        <p:tav tm="0">
                                          <p:val>
                                            <p:fltVal val="0"/>
                                          </p:val>
                                        </p:tav>
                                        <p:tav tm="100000">
                                          <p:val>
                                            <p:strVal val="#ppt_w"/>
                                          </p:val>
                                        </p:tav>
                                      </p:tavLst>
                                    </p:anim>
                                    <p:anim calcmode="lin" valueType="num">
                                      <p:cBhvr>
                                        <p:cTn id="66" dur="500" fill="hold"/>
                                        <p:tgtEl>
                                          <p:spTgt spid="39"/>
                                        </p:tgtEl>
                                        <p:attrNameLst>
                                          <p:attrName>ppt_h</p:attrName>
                                        </p:attrNameLst>
                                      </p:cBhvr>
                                      <p:tavLst>
                                        <p:tav tm="0">
                                          <p:val>
                                            <p:strVal val="#ppt_h"/>
                                          </p:val>
                                        </p:tav>
                                        <p:tav tm="100000">
                                          <p:val>
                                            <p:strVal val="#ppt_h"/>
                                          </p:val>
                                        </p:tav>
                                      </p:tavLst>
                                    </p:anim>
                                  </p:childTnLst>
                                </p:cTn>
                              </p:par>
                            </p:childTnLst>
                          </p:cTn>
                        </p:par>
                        <p:par>
                          <p:cTn id="67" fill="hold">
                            <p:stCondLst>
                              <p:cond delay="10500"/>
                            </p:stCondLst>
                            <p:childTnLst>
                              <p:par>
                                <p:cTn id="68" presetID="9" presetClass="exit" presetSubtype="0" fill="hold" grpId="1" nodeType="afterEffect">
                                  <p:stCondLst>
                                    <p:cond delay="6000"/>
                                  </p:stCondLst>
                                  <p:childTnLst>
                                    <p:animEffect transition="out" filter="dissolve">
                                      <p:cBhvr>
                                        <p:cTn id="69" dur="500"/>
                                        <p:tgtEl>
                                          <p:spTgt spid="39"/>
                                        </p:tgtEl>
                                      </p:cBhvr>
                                    </p:animEffect>
                                    <p:set>
                                      <p:cBhvr>
                                        <p:cTn id="70" dur="1" fill="hold">
                                          <p:stCondLst>
                                            <p:cond delay="499"/>
                                          </p:stCondLst>
                                        </p:cTn>
                                        <p:tgtEl>
                                          <p:spTgt spid="39"/>
                                        </p:tgtEl>
                                        <p:attrNameLst>
                                          <p:attrName>style.visibility</p:attrName>
                                        </p:attrNameLst>
                                      </p:cBhvr>
                                      <p:to>
                                        <p:strVal val="hidden"/>
                                      </p:to>
                                    </p:set>
                                  </p:childTnLst>
                                </p:cTn>
                              </p:par>
                            </p:childTnLst>
                          </p:cTn>
                        </p:par>
                        <p:par>
                          <p:cTn id="71" fill="hold">
                            <p:stCondLst>
                              <p:cond delay="17000"/>
                            </p:stCondLst>
                            <p:childTnLst>
                              <p:par>
                                <p:cTn id="72" presetID="3" presetClass="exit" presetSubtype="10" fill="hold" nodeType="afterEffect">
                                  <p:stCondLst>
                                    <p:cond delay="1000"/>
                                  </p:stCondLst>
                                  <p:childTnLst>
                                    <p:animEffect transition="out" filter="blinds(horizontal)">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3" presetClass="exit" presetSubtype="10" fill="hold" nodeType="withEffect">
                                  <p:stCondLst>
                                    <p:cond delay="1000"/>
                                  </p:stCondLst>
                                  <p:childTnLst>
                                    <p:animEffect transition="out" filter="blinds(horizontal)">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par>
                                <p:cTn id="78" presetID="3" presetClass="exit" presetSubtype="10" fill="hold" nodeType="withEffect">
                                  <p:stCondLst>
                                    <p:cond delay="1000"/>
                                  </p:stCondLst>
                                  <p:childTnLst>
                                    <p:animEffect transition="out" filter="blinds(horizontal)">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par>
                                <p:cTn id="81" presetID="3" presetClass="exit" presetSubtype="10" fill="hold" nodeType="withEffect">
                                  <p:stCondLst>
                                    <p:cond delay="1000"/>
                                  </p:stCondLst>
                                  <p:childTnLst>
                                    <p:animEffect transition="out" filter="blinds(horizontal)">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par>
                                <p:cTn id="84" presetID="3" presetClass="exit" presetSubtype="10" fill="hold" nodeType="withEffect">
                                  <p:stCondLst>
                                    <p:cond delay="1000"/>
                                  </p:stCondLst>
                                  <p:childTnLst>
                                    <p:animEffect transition="out" filter="blinds(horizontal)">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3" presetClass="exit" presetSubtype="10" fill="hold" nodeType="withEffect">
                                  <p:stCondLst>
                                    <p:cond delay="1000"/>
                                  </p:stCondLst>
                                  <p:childTnLst>
                                    <p:animEffect transition="out" filter="blinds(horizontal)">
                                      <p:cBhvr>
                                        <p:cTn id="88" dur="500"/>
                                        <p:tgtEl>
                                          <p:spTgt spid="25"/>
                                        </p:tgtEl>
                                      </p:cBhvr>
                                    </p:animEffect>
                                    <p:set>
                                      <p:cBhvr>
                                        <p:cTn id="89" dur="1" fill="hold">
                                          <p:stCondLst>
                                            <p:cond delay="499"/>
                                          </p:stCondLst>
                                        </p:cTn>
                                        <p:tgtEl>
                                          <p:spTgt spid="25"/>
                                        </p:tgtEl>
                                        <p:attrNameLst>
                                          <p:attrName>style.visibility</p:attrName>
                                        </p:attrNameLst>
                                      </p:cBhvr>
                                      <p:to>
                                        <p:strVal val="hidden"/>
                                      </p:to>
                                    </p:set>
                                  </p:childTnLst>
                                </p:cTn>
                              </p:par>
                              <p:par>
                                <p:cTn id="90" presetID="3" presetClass="exit" presetSubtype="10" fill="hold" nodeType="withEffect">
                                  <p:stCondLst>
                                    <p:cond delay="1000"/>
                                  </p:stCondLst>
                                  <p:childTnLst>
                                    <p:animEffect transition="out" filter="blinds(horizont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3" presetClass="exit" presetSubtype="10" fill="hold" nodeType="withEffect">
                                  <p:stCondLst>
                                    <p:cond delay="1000"/>
                                  </p:stCondLst>
                                  <p:childTnLst>
                                    <p:animEffect transition="out" filter="blinds(horizontal)">
                                      <p:cBhvr>
                                        <p:cTn id="94" dur="500"/>
                                        <p:tgtEl>
                                          <p:spTgt spid="19"/>
                                        </p:tgtEl>
                                      </p:cBhvr>
                                    </p:animEffect>
                                    <p:set>
                                      <p:cBhvr>
                                        <p:cTn id="95" dur="1" fill="hold">
                                          <p:stCondLst>
                                            <p:cond delay="499"/>
                                          </p:stCondLst>
                                        </p:cTn>
                                        <p:tgtEl>
                                          <p:spTgt spid="19"/>
                                        </p:tgtEl>
                                        <p:attrNameLst>
                                          <p:attrName>style.visibility</p:attrName>
                                        </p:attrNameLst>
                                      </p:cBhvr>
                                      <p:to>
                                        <p:strVal val="hidden"/>
                                      </p:to>
                                    </p:set>
                                  </p:childTnLst>
                                </p:cTn>
                              </p:par>
                            </p:childTnLst>
                          </p:cTn>
                        </p:par>
                        <p:par>
                          <p:cTn id="96" fill="hold">
                            <p:stCondLst>
                              <p:cond delay="18500"/>
                            </p:stCondLst>
                            <p:childTnLst>
                              <p:par>
                                <p:cTn id="97" presetID="2" presetClass="exit" presetSubtype="2" fill="hold" nodeType="afterEffect">
                                  <p:stCondLst>
                                    <p:cond delay="1000"/>
                                  </p:stCondLst>
                                  <p:childTnLst>
                                    <p:anim calcmode="lin" valueType="num">
                                      <p:cBhvr additive="base">
                                        <p:cTn id="98" dur="500"/>
                                        <p:tgtEl>
                                          <p:spTgt spid="2"/>
                                        </p:tgtEl>
                                        <p:attrNameLst>
                                          <p:attrName>ppt_x</p:attrName>
                                        </p:attrNameLst>
                                      </p:cBhvr>
                                      <p:tavLst>
                                        <p:tav tm="0">
                                          <p:val>
                                            <p:strVal val="ppt_x"/>
                                          </p:val>
                                        </p:tav>
                                        <p:tav tm="100000">
                                          <p:val>
                                            <p:strVal val="1+ppt_w/2"/>
                                          </p:val>
                                        </p:tav>
                                      </p:tavLst>
                                    </p:anim>
                                    <p:anim calcmode="lin" valueType="num">
                                      <p:cBhvr additive="base">
                                        <p:cTn id="99" dur="500"/>
                                        <p:tgtEl>
                                          <p:spTgt spid="2"/>
                                        </p:tgtEl>
                                        <p:attrNameLst>
                                          <p:attrName>ppt_y</p:attrName>
                                        </p:attrNameLst>
                                      </p:cBhvr>
                                      <p:tavLst>
                                        <p:tav tm="0">
                                          <p:val>
                                            <p:strVal val="ppt_y"/>
                                          </p:val>
                                        </p:tav>
                                        <p:tav tm="100000">
                                          <p:val>
                                            <p:strVal val="ppt_y"/>
                                          </p:val>
                                        </p:tav>
                                      </p:tavLst>
                                    </p:anim>
                                    <p:set>
                                      <p:cBhvr>
                                        <p:cTn id="100" dur="1" fill="hold">
                                          <p:stCondLst>
                                            <p:cond delay="499"/>
                                          </p:stCondLst>
                                        </p:cTn>
                                        <p:tgtEl>
                                          <p:spTgt spid="2"/>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Lst>
  </p:timing>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2911</TotalTime>
  <Words>1801</Words>
  <Application>Microsoft Office PowerPoint</Application>
  <PresentationFormat>Presentación en pantalla (4:3)</PresentationFormat>
  <Paragraphs>219</Paragraphs>
  <Slides>18</Slides>
  <Notes>17</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Arial</vt:lpstr>
      <vt:lpstr>Calibri</vt:lpstr>
      <vt:lpstr>Gill Sans MT</vt:lpstr>
      <vt:lpstr>Mangal</vt:lpstr>
      <vt:lpstr>Noto Sans CJK SC Regular</vt:lpstr>
      <vt:lpstr>Times New Roman</vt:lpstr>
      <vt:lpstr>Wingdings</vt:lpstr>
      <vt:lpstr>Galería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Alberto Domingo Bazán;Carlos García Martínez</dc:creator>
  <cp:lastModifiedBy>uco</cp:lastModifiedBy>
  <cp:revision>65</cp:revision>
  <cp:lastPrinted>2017-10-19T07:15:04Z</cp:lastPrinted>
  <dcterms:created xsi:type="dcterms:W3CDTF">2017-10-17T10:03:59Z</dcterms:created>
  <dcterms:modified xsi:type="dcterms:W3CDTF">2017-11-10T10:53:05Z</dcterms:modified>
</cp:coreProperties>
</file>