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1109-7CCD-49A3-9655-5AAE6ED65744}" v="1" dt="2024-09-12T10:38:30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013B0-0241-CA21-B517-7FCFB1B11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7937C5-A862-8180-DC14-25EDCDA56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0A53C-82A8-8271-1522-591F6356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45AE3-29C3-A09F-6E03-417D7F93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BB58A-2FE4-5352-4316-66EB2209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56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6C14D-A057-6E59-CAC5-65A3C207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4A189-3896-25A7-3563-8EE6C0E5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04C34-D306-32AF-D560-CFE6BA06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4F3CB4-29F0-89F0-508F-1E0EF4EB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E2BE9E-DAEF-6313-EDC6-1FA0B2D7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06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3BEBF8-8E98-98B6-52AE-3FBB65C0D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6289CA-E6B6-C2C5-B67D-CC256947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2CE77-8E42-90FC-D109-2CA3511B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C1BC-838A-CA60-D9D5-D073591D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8D78A6-20D6-6EF5-3C7F-441ADFAB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97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A438F-CB06-B14C-4D86-7D410D2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7B232-CBAB-6D10-A82C-ECAD3174C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E7484-46AE-5D3F-2E19-E8030CF5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90B5A-0D0B-7D73-BB1D-9D0C65C3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8D439-4577-E480-2F9C-09DB0907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6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C86CF-5338-7640-295A-D88CE2A0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1FAD5-CD5A-932F-AB14-AF4A73444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5E8A5-0495-7C08-CEDF-9BD2D04F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5C553F-63F5-3BAB-A3E5-2B2341BA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DD2FA5-1078-A4F4-3B07-B6288D69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59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87260-E2C8-1F03-7CDC-45F97024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99955C-F839-07FC-81A3-831D5C539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D8F83-3541-ECDF-5C7D-46B07EDD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5BB0E7-4F3F-29B9-2FF9-9F4BC53D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296F68-D500-F064-AFB5-5B01A4F6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AC6A65-6273-BAE7-632F-054257E5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33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68C2-1E99-33D2-533A-85745365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3EDA42-94A0-7BA4-F17F-043F44431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447D5F-776A-03A4-9742-678A2EC5A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40C61C-E870-1AEA-6CF7-4502BA07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BCCB1A-8708-1123-AF45-7C973B1B6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5F3FCF-BF3D-76D4-0781-27DF12DC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303541-AC30-FB38-2FAD-09145042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0FF915-AC1E-DAC5-5FE9-9F9BB569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47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1A0ED-B935-CF90-AE53-858EA867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FD85A-CD94-8D92-A012-4D0E7B86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961284-BB3F-FEB0-CA04-5D72179F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BE522E-9A57-3856-99C8-5617B5D3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14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D461DC-9478-12CC-8763-CE95D2BF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C2749D-865C-A8E8-EB63-16BA8FE9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6F0D3-E4A3-5791-F85B-A0F12AE0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31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3F8C1-1E0B-103D-6C10-1860C4D7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16428-6757-BC52-656E-71404752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EA8E79-7E43-0B7A-FE30-F3798184F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413A71-0F77-927C-0971-201B2774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240431-63D7-6BDD-D8D4-9550B7D3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DEBD37-B534-B5DE-3CBE-03788B3B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2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EB501-B65D-D6B0-C135-E349D1A6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67C5A0-5A1E-7811-2D70-967F9F7A7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B38346-87DB-1F5C-E8CB-945313B1C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BC57BC-F19A-8AE6-7C04-171CB9C7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7B7A3-5068-1A0C-D4EC-2D41D8CB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85FEB-465F-3FF7-9120-8C182711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0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A3E10F-9320-0689-2E76-43A090A0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83341A-82DE-2160-A298-4D38E02A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47282-C03B-2D58-688E-A40F5D869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7478BB-371D-4EA2-8F2A-F173D7DF8338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A7DC1-1B2C-7EEE-9E72-802C3FCCC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019C2-67C9-AAF4-6195-A2BD73421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215FF-55CD-40C3-99B7-74C027826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CFCFBC-4C1A-7056-FE55-57BBA68D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1" y="343428"/>
            <a:ext cx="6083600" cy="58250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6942666" y="1297256"/>
            <a:ext cx="39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Presentación del Plan de Acción Tutorial (PATU)</a:t>
            </a:r>
          </a:p>
        </p:txBody>
      </p:sp>
    </p:spTree>
    <p:extLst>
      <p:ext uri="{BB962C8B-B14F-4D97-AF65-F5344CB8AC3E}">
        <p14:creationId xmlns:p14="http://schemas.microsoft.com/office/powerpoint/2010/main" val="39795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2625944" y="445513"/>
            <a:ext cx="67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COORDINADORES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47100-5A86-9ED8-9952-C6CC817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18919" y="271277"/>
            <a:ext cx="2410161" cy="1328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343B3-74A4-E2A9-3924-B24F126D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19" y="321733"/>
            <a:ext cx="2524477" cy="1095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FE30B4-DDB2-9682-C7C7-AA71661A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555" t="160827" r="13555" b="-110827"/>
          <a:stretch/>
        </p:blipFill>
        <p:spPr>
          <a:xfrm>
            <a:off x="-816188" y="3963246"/>
            <a:ext cx="758755" cy="4183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E316CE-CCF5-8B1B-1A81-7190AC5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23" b="5734"/>
          <a:stretch/>
        </p:blipFill>
        <p:spPr>
          <a:xfrm>
            <a:off x="4833698" y="1122363"/>
            <a:ext cx="2410161" cy="10749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9C815C4-BA4D-5D15-2A55-241A090A604C}"/>
              </a:ext>
            </a:extLst>
          </p:cNvPr>
          <p:cNvSpPr txBox="1"/>
          <p:nvPr/>
        </p:nvSpPr>
        <p:spPr>
          <a:xfrm>
            <a:off x="2360071" y="2499634"/>
            <a:ext cx="69624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José Luis Hernando Fernández </a:t>
            </a:r>
          </a:p>
          <a:p>
            <a:r>
              <a:rPr lang="es-ES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Grado en Ingeniería de la Energía y Recursos Minerales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1026" name="Picture 2" descr="Explotación de Minas">
            <a:extLst>
              <a:ext uri="{FF2B5EF4-FFF2-40B4-BE49-F238E27FC236}">
                <a16:creationId xmlns:a16="http://schemas.microsoft.com/office/drawing/2014/main" id="{61FB75D5-29BE-72D0-D594-4106BD8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4" y="1692275"/>
            <a:ext cx="1631744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cánica de los Medios Continuos y Teoría de Estructuras">
            <a:extLst>
              <a:ext uri="{FF2B5EF4-FFF2-40B4-BE49-F238E27FC236}">
                <a16:creationId xmlns:a16="http://schemas.microsoft.com/office/drawing/2014/main" id="{16EAAF53-3E60-5653-0DB7-C1E570BE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5" y="3958318"/>
            <a:ext cx="1631744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DD1A8AA-1054-AC5A-AECD-F637E137FDB0}"/>
              </a:ext>
            </a:extLst>
          </p:cNvPr>
          <p:cNvSpPr txBox="1"/>
          <p:nvPr/>
        </p:nvSpPr>
        <p:spPr>
          <a:xfrm>
            <a:off x="2360065" y="4506248"/>
            <a:ext cx="69624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Manuel Cabrera Montenegro</a:t>
            </a:r>
          </a:p>
          <a:p>
            <a:r>
              <a:rPr lang="es-ES" sz="1400" dirty="0">
                <a:solidFill>
                  <a:srgbClr val="333333"/>
                </a:solidFill>
                <a:latin typeface="Montserrat" panose="00000500000000000000" pitchFamily="2" charset="0"/>
              </a:rPr>
              <a:t>Grado en Ingeniería Civil</a:t>
            </a:r>
          </a:p>
          <a:p>
            <a:endParaRPr lang="es-ES" sz="32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56429C4-7126-AB9B-FDEA-CB805F37798F}"/>
              </a:ext>
            </a:extLst>
          </p:cNvPr>
          <p:cNvSpPr/>
          <p:nvPr/>
        </p:nvSpPr>
        <p:spPr>
          <a:xfrm>
            <a:off x="3556000" y="429661"/>
            <a:ext cx="4673600" cy="622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6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2625944" y="445513"/>
            <a:ext cx="67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¿Qué es el PATU?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47100-5A86-9ED8-9952-C6CC817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18919" y="271277"/>
            <a:ext cx="2410161" cy="1328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343B3-74A4-E2A9-3924-B24F126D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19" y="321733"/>
            <a:ext cx="2524477" cy="1095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FE30B4-DDB2-9682-C7C7-AA71661A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555" t="160827" r="13555" b="-110827"/>
          <a:stretch/>
        </p:blipFill>
        <p:spPr>
          <a:xfrm>
            <a:off x="-816188" y="3963246"/>
            <a:ext cx="758755" cy="4183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E316CE-CCF5-8B1B-1A81-7190AC5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23" b="5734"/>
          <a:stretch/>
        </p:blipFill>
        <p:spPr>
          <a:xfrm>
            <a:off x="4833698" y="1122363"/>
            <a:ext cx="2410161" cy="10749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9C815C4-BA4D-5D15-2A55-241A090A604C}"/>
              </a:ext>
            </a:extLst>
          </p:cNvPr>
          <p:cNvSpPr txBox="1"/>
          <p:nvPr/>
        </p:nvSpPr>
        <p:spPr>
          <a:xfrm>
            <a:off x="898743" y="2402726"/>
            <a:ext cx="10634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-apple-system"/>
              </a:rPr>
              <a:t>E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s un conjunto de directrices y estrategias diseñadas para guiar y apoyar a los estudiantes a lo largo de su trayectoria académica. Su objetivo principal es fomentar el desarrollo integral del alumnado, no solo en lo académico, sino también en lo personal y social.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56429C4-7126-AB9B-FDEA-CB805F37798F}"/>
              </a:ext>
            </a:extLst>
          </p:cNvPr>
          <p:cNvSpPr/>
          <p:nvPr/>
        </p:nvSpPr>
        <p:spPr>
          <a:xfrm>
            <a:off x="3556000" y="429661"/>
            <a:ext cx="4673600" cy="622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14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2625944" y="428713"/>
            <a:ext cx="67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¿Qué incluye el PATU?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47100-5A86-9ED8-9952-C6CC817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18919" y="271277"/>
            <a:ext cx="2410161" cy="1328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343B3-74A4-E2A9-3924-B24F126D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19" y="321733"/>
            <a:ext cx="2524477" cy="1095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FE30B4-DDB2-9682-C7C7-AA71661A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555" t="160827" r="13555" b="-110827"/>
          <a:stretch/>
        </p:blipFill>
        <p:spPr>
          <a:xfrm>
            <a:off x="-816188" y="3963246"/>
            <a:ext cx="758755" cy="4183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E316CE-CCF5-8B1B-1A81-7190AC5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23" b="5734"/>
          <a:stretch/>
        </p:blipFill>
        <p:spPr>
          <a:xfrm>
            <a:off x="4833698" y="1122363"/>
            <a:ext cx="2410161" cy="10749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9C815C4-BA4D-5D15-2A55-241A090A604C}"/>
              </a:ext>
            </a:extLst>
          </p:cNvPr>
          <p:cNvSpPr txBox="1"/>
          <p:nvPr/>
        </p:nvSpPr>
        <p:spPr>
          <a:xfrm>
            <a:off x="898743" y="2402726"/>
            <a:ext cx="10634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Este plan incluye actividades de 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-apple-system"/>
              </a:rPr>
              <a:t>orientación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-apple-system"/>
              </a:rPr>
              <a:t>seguimiento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 y 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-apple-system"/>
              </a:rPr>
              <a:t>evaluación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, así como la promoción de la 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-apple-system"/>
              </a:rPr>
              <a:t>comunicación entre estudiantes y tutores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. En esencia, busca crear un ambiente de aprendizaje más enriquecedor y personalizado, ayudando a los estudiantes a alcanzar sus metas y a integrarse mejor en la comunidad universitaria.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56429C4-7126-AB9B-FDEA-CB805F37798F}"/>
              </a:ext>
            </a:extLst>
          </p:cNvPr>
          <p:cNvSpPr/>
          <p:nvPr/>
        </p:nvSpPr>
        <p:spPr>
          <a:xfrm>
            <a:off x="3556000" y="429661"/>
            <a:ext cx="4902200" cy="622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19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2625944" y="428713"/>
            <a:ext cx="67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Estructura del PATU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47100-5A86-9ED8-9952-C6CC817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18919" y="271277"/>
            <a:ext cx="2410161" cy="1328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343B3-74A4-E2A9-3924-B24F126D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19" y="321733"/>
            <a:ext cx="2524477" cy="1095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FE30B4-DDB2-9682-C7C7-AA71661A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555" t="160827" r="13555" b="-110827"/>
          <a:stretch/>
        </p:blipFill>
        <p:spPr>
          <a:xfrm>
            <a:off x="-816188" y="3963246"/>
            <a:ext cx="758755" cy="4183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E316CE-CCF5-8B1B-1A81-7190AC5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23" b="5734"/>
          <a:stretch/>
        </p:blipFill>
        <p:spPr>
          <a:xfrm>
            <a:off x="4833698" y="1122363"/>
            <a:ext cx="2410161" cy="10749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9C815C4-BA4D-5D15-2A55-241A090A604C}"/>
              </a:ext>
            </a:extLst>
          </p:cNvPr>
          <p:cNvSpPr txBox="1"/>
          <p:nvPr/>
        </p:nvSpPr>
        <p:spPr>
          <a:xfrm>
            <a:off x="-2915127" y="2267816"/>
            <a:ext cx="1063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  Coordinador de titulación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56429C4-7126-AB9B-FDEA-CB805F37798F}"/>
              </a:ext>
            </a:extLst>
          </p:cNvPr>
          <p:cNvSpPr/>
          <p:nvPr/>
        </p:nvSpPr>
        <p:spPr>
          <a:xfrm>
            <a:off x="3556000" y="429661"/>
            <a:ext cx="4902200" cy="622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8FDFEC-408A-A890-08BD-149187561FA8}"/>
              </a:ext>
            </a:extLst>
          </p:cNvPr>
          <p:cNvSpPr txBox="1"/>
          <p:nvPr/>
        </p:nvSpPr>
        <p:spPr>
          <a:xfrm>
            <a:off x="5831968" y="2432161"/>
            <a:ext cx="647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Organizar la puesta en marcha del programa y de su seguimiento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A74022D-E0E9-A25D-5F38-3740FA51C9C7}"/>
              </a:ext>
            </a:extLst>
          </p:cNvPr>
          <p:cNvCxnSpPr/>
          <p:nvPr/>
        </p:nvCxnSpPr>
        <p:spPr>
          <a:xfrm>
            <a:off x="4754880" y="2628799"/>
            <a:ext cx="134112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655D90D-993D-C1BD-E563-BCBEE6A35671}"/>
              </a:ext>
            </a:extLst>
          </p:cNvPr>
          <p:cNvSpPr txBox="1"/>
          <p:nvPr/>
        </p:nvSpPr>
        <p:spPr>
          <a:xfrm>
            <a:off x="-2175934" y="2983189"/>
            <a:ext cx="1063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  Profesores tutores o asesores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EBF0BD-18C3-6563-747C-80864FAAA413}"/>
              </a:ext>
            </a:extLst>
          </p:cNvPr>
          <p:cNvSpPr txBox="1"/>
          <p:nvPr/>
        </p:nvSpPr>
        <p:spPr>
          <a:xfrm>
            <a:off x="6291943" y="2864288"/>
            <a:ext cx="5767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Recoger las sugerencias de los estudiantes-mentores; detectar problemas en la organización e impartición de las asignaturas y comunicarlos al coordinador; ofrecer a los estudiantes apoyo e información, etc.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108AD89-D0E6-1729-B8B6-DB68A58946A1}"/>
              </a:ext>
            </a:extLst>
          </p:cNvPr>
          <p:cNvCxnSpPr>
            <a:cxnSpLocks/>
          </p:cNvCxnSpPr>
          <p:nvPr/>
        </p:nvCxnSpPr>
        <p:spPr>
          <a:xfrm>
            <a:off x="5875511" y="3347256"/>
            <a:ext cx="416432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4F24E3-BBE8-09FD-2B54-98CD304FFC36}"/>
              </a:ext>
            </a:extLst>
          </p:cNvPr>
          <p:cNvSpPr txBox="1"/>
          <p:nvPr/>
        </p:nvSpPr>
        <p:spPr>
          <a:xfrm>
            <a:off x="-1562578" y="4299003"/>
            <a:ext cx="1063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Estudiantes mentores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3E3920A-8B31-9F21-D7E8-DF3E876789CC}"/>
              </a:ext>
            </a:extLst>
          </p:cNvPr>
          <p:cNvCxnSpPr>
            <a:cxnSpLocks/>
          </p:cNvCxnSpPr>
          <p:nvPr/>
        </p:nvCxnSpPr>
        <p:spPr>
          <a:xfrm flipV="1">
            <a:off x="2932917" y="3509963"/>
            <a:ext cx="0" cy="87164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0CD8D64-14E2-542D-6276-A71AC66CFCCC}"/>
              </a:ext>
            </a:extLst>
          </p:cNvPr>
          <p:cNvCxnSpPr>
            <a:cxnSpLocks/>
          </p:cNvCxnSpPr>
          <p:nvPr/>
        </p:nvCxnSpPr>
        <p:spPr>
          <a:xfrm flipV="1">
            <a:off x="1883534" y="2745448"/>
            <a:ext cx="0" cy="42062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EFE401D-7B47-3695-70AF-478B0F656547}"/>
              </a:ext>
            </a:extLst>
          </p:cNvPr>
          <p:cNvSpPr txBox="1"/>
          <p:nvPr/>
        </p:nvSpPr>
        <p:spPr>
          <a:xfrm>
            <a:off x="6301016" y="4084276"/>
            <a:ext cx="554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Facilitar el desarrollo de habilidades y estrategias de aprendizaje; asesorar a los estudiantes a nivel formativo; colaborar en la resolución de conflictos académicos-personales, etc.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838C3EA-97E4-C79D-80C6-A0C6EE78DBE3}"/>
              </a:ext>
            </a:extLst>
          </p:cNvPr>
          <p:cNvSpPr txBox="1"/>
          <p:nvPr/>
        </p:nvSpPr>
        <p:spPr>
          <a:xfrm>
            <a:off x="91023" y="5600145"/>
            <a:ext cx="1063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-apple-system"/>
              </a:rPr>
              <a:t>Estudiantes nuevo ingreso</a:t>
            </a:r>
            <a:endParaRPr lang="es-ES" sz="14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B648C2B-F3A0-AD38-5064-4E391A7FFB75}"/>
              </a:ext>
            </a:extLst>
          </p:cNvPr>
          <p:cNvCxnSpPr>
            <a:cxnSpLocks/>
          </p:cNvCxnSpPr>
          <p:nvPr/>
        </p:nvCxnSpPr>
        <p:spPr>
          <a:xfrm flipV="1">
            <a:off x="4034552" y="4852748"/>
            <a:ext cx="0" cy="87164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65DF8CC-DBEF-FF6C-E144-B0F7F3EE0DFA}"/>
              </a:ext>
            </a:extLst>
          </p:cNvPr>
          <p:cNvCxnSpPr>
            <a:cxnSpLocks/>
          </p:cNvCxnSpPr>
          <p:nvPr/>
        </p:nvCxnSpPr>
        <p:spPr>
          <a:xfrm>
            <a:off x="5887784" y="4598909"/>
            <a:ext cx="416432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7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2625944" y="428713"/>
            <a:ext cx="67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Planificación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47100-5A86-9ED8-9952-C6CC817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18919" y="271277"/>
            <a:ext cx="2410161" cy="1328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343B3-74A4-E2A9-3924-B24F126D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19" y="321733"/>
            <a:ext cx="2524477" cy="10955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E316CE-CCF5-8B1B-1A81-7190AC5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23" b="5734"/>
          <a:stretch/>
        </p:blipFill>
        <p:spPr>
          <a:xfrm>
            <a:off x="4833698" y="1122363"/>
            <a:ext cx="2410161" cy="1074924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56429C4-7126-AB9B-FDEA-CB805F37798F}"/>
              </a:ext>
            </a:extLst>
          </p:cNvPr>
          <p:cNvSpPr/>
          <p:nvPr/>
        </p:nvSpPr>
        <p:spPr>
          <a:xfrm>
            <a:off x="3556000" y="429661"/>
            <a:ext cx="4902200" cy="622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A801F5-34DB-79FA-3463-B5E857B669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6149"/>
          <a:stretch/>
        </p:blipFill>
        <p:spPr>
          <a:xfrm>
            <a:off x="1102779" y="2532063"/>
            <a:ext cx="4686316" cy="33330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323EA50-9697-7A72-B7E2-1F7220B4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256"/>
          <a:stretch/>
        </p:blipFill>
        <p:spPr>
          <a:xfrm>
            <a:off x="6333758" y="2965936"/>
            <a:ext cx="4686316" cy="283134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C4AC281-55D8-9A34-BAE2-5E2DCCD32C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48" t="-49303" r="748" b="95452"/>
          <a:stretch/>
        </p:blipFill>
        <p:spPr>
          <a:xfrm>
            <a:off x="6299156" y="-367143"/>
            <a:ext cx="4686316" cy="33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5B88-ADDE-186D-9D06-80E90884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ECBB31-D363-D9BB-CAB9-88C34F0C6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9A3F0-E29F-16DC-9C12-1855E70155E5}"/>
              </a:ext>
            </a:extLst>
          </p:cNvPr>
          <p:cNvSpPr/>
          <p:nvPr/>
        </p:nvSpPr>
        <p:spPr>
          <a:xfrm>
            <a:off x="171450" y="190500"/>
            <a:ext cx="11849100" cy="651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2BE18-318F-DF61-257B-403C71AE0D12}"/>
              </a:ext>
            </a:extLst>
          </p:cNvPr>
          <p:cNvSpPr txBox="1"/>
          <p:nvPr/>
        </p:nvSpPr>
        <p:spPr>
          <a:xfrm>
            <a:off x="2625944" y="428713"/>
            <a:ext cx="67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WEB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47100-5A86-9ED8-9952-C6CC817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18919" y="271277"/>
            <a:ext cx="2410161" cy="1328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1343B3-74A4-E2A9-3924-B24F126D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19" y="321733"/>
            <a:ext cx="2524477" cy="10955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E316CE-CCF5-8B1B-1A81-7190AC5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23" b="5734"/>
          <a:stretch/>
        </p:blipFill>
        <p:spPr>
          <a:xfrm>
            <a:off x="4833698" y="1122363"/>
            <a:ext cx="2410161" cy="1074924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56429C4-7126-AB9B-FDEA-CB805F37798F}"/>
              </a:ext>
            </a:extLst>
          </p:cNvPr>
          <p:cNvSpPr/>
          <p:nvPr/>
        </p:nvSpPr>
        <p:spPr>
          <a:xfrm>
            <a:off x="3556000" y="429661"/>
            <a:ext cx="4902200" cy="62217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824345-AEB5-F157-37E3-C4FAD65FB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7" y="2784382"/>
            <a:ext cx="5081581" cy="35089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209429-D580-6DEC-0142-6562897C8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022" y="2784382"/>
            <a:ext cx="5776374" cy="325673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A6F6329-1337-F66C-5113-AF25BCE441E8}"/>
              </a:ext>
            </a:extLst>
          </p:cNvPr>
          <p:cNvSpPr/>
          <p:nvPr/>
        </p:nvSpPr>
        <p:spPr>
          <a:xfrm>
            <a:off x="4107046" y="5003800"/>
            <a:ext cx="1202267" cy="1681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26E6674-DA68-39EE-563E-70BC03EA915B}"/>
              </a:ext>
            </a:extLst>
          </p:cNvPr>
          <p:cNvSpPr/>
          <p:nvPr/>
        </p:nvSpPr>
        <p:spPr>
          <a:xfrm>
            <a:off x="5471048" y="4512733"/>
            <a:ext cx="509931" cy="10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119229E-28AB-E8BD-C662-8D38D9508102}"/>
              </a:ext>
            </a:extLst>
          </p:cNvPr>
          <p:cNvSpPr txBox="1"/>
          <p:nvPr/>
        </p:nvSpPr>
        <p:spPr>
          <a:xfrm>
            <a:off x="1270000" y="2283012"/>
            <a:ext cx="1029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https://www.uco.es/organiza/centros/EPSBelmez/es/coordinador-patu-ing-civil#curso-2024-2025</a:t>
            </a:r>
          </a:p>
        </p:txBody>
      </p:sp>
    </p:spTree>
    <p:extLst>
      <p:ext uri="{BB962C8B-B14F-4D97-AF65-F5344CB8AC3E}">
        <p14:creationId xmlns:p14="http://schemas.microsoft.com/office/powerpoint/2010/main" val="4126392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254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ADLaM Display</vt:lpstr>
      <vt:lpstr>-apple-system</vt:lpstr>
      <vt:lpstr>Aptos</vt:lpstr>
      <vt:lpstr>Aptos Display</vt:lpstr>
      <vt:lpstr>Arial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Cabrera Montenegro</dc:creator>
  <cp:lastModifiedBy>Manuel Cabrera Montenegro</cp:lastModifiedBy>
  <cp:revision>2</cp:revision>
  <dcterms:created xsi:type="dcterms:W3CDTF">2024-09-11T09:05:41Z</dcterms:created>
  <dcterms:modified xsi:type="dcterms:W3CDTF">2024-11-26T14:52:07Z</dcterms:modified>
</cp:coreProperties>
</file>