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3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3" r:id="rId10"/>
    <p:sldId id="304" r:id="rId11"/>
    <p:sldId id="305" r:id="rId12"/>
    <p:sldId id="306" r:id="rId13"/>
    <p:sldId id="307" r:id="rId14"/>
    <p:sldId id="30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0749-6AAF-4E38-8274-35AF440D6BA4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C498-4962-4781-8CBA-B4CEFB8B1E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0749-6AAF-4E38-8274-35AF440D6BA4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C498-4962-4781-8CBA-B4CEFB8B1E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0749-6AAF-4E38-8274-35AF440D6BA4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C498-4962-4781-8CBA-B4CEFB8B1E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0749-6AAF-4E38-8274-35AF440D6BA4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C498-4962-4781-8CBA-B4CEFB8B1E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0749-6AAF-4E38-8274-35AF440D6BA4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C498-4962-4781-8CBA-B4CEFB8B1E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0749-6AAF-4E38-8274-35AF440D6BA4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C498-4962-4781-8CBA-B4CEFB8B1E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0749-6AAF-4E38-8274-35AF440D6BA4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C498-4962-4781-8CBA-B4CEFB8B1E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0749-6AAF-4E38-8274-35AF440D6BA4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C498-4962-4781-8CBA-B4CEFB8B1E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0749-6AAF-4E38-8274-35AF440D6BA4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C498-4962-4781-8CBA-B4CEFB8B1E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0749-6AAF-4E38-8274-35AF440D6BA4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C498-4962-4781-8CBA-B4CEFB8B1E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0749-6AAF-4E38-8274-35AF440D6BA4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C498-4962-4781-8CBA-B4CEFB8B1E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90749-6AAF-4E38-8274-35AF440D6BA4}" type="datetimeFigureOut">
              <a:rPr lang="es-ES" smtClean="0"/>
              <a:pPr/>
              <a:t>22/01/2018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AC498-4962-4781-8CBA-B4CEFB8B1E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contenido"/>
          <p:cNvSpPr>
            <a:spLocks noGrp="1"/>
          </p:cNvSpPr>
          <p:nvPr>
            <p:ph idx="1"/>
          </p:nvPr>
        </p:nvSpPr>
        <p:spPr>
          <a:xfrm>
            <a:off x="285720" y="1974871"/>
            <a:ext cx="8229600" cy="4525963"/>
          </a:xfrm>
        </p:spPr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hay que minimizar?</a:t>
            </a:r>
          </a:p>
          <a:p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Imperativo legal</a:t>
            </a:r>
            <a:r>
              <a:rPr lang="es-ES" dirty="0" smtClean="0"/>
              <a:t>.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 de las 3 R: 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Reducir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Reutilizar – Reciclar.</a:t>
            </a:r>
          </a:p>
          <a:p>
            <a:pPr lvl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Caracterización efectiva de residuos.</a:t>
            </a:r>
          </a:p>
          <a:p>
            <a:pPr lvl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Reducción de impacto ambiental.</a:t>
            </a:r>
          </a:p>
          <a:p>
            <a:pPr lvl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 de ahorro económico.</a:t>
            </a:r>
          </a:p>
          <a:p>
            <a:pPr lvl="1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contenido"/>
          <p:cNvSpPr>
            <a:spLocks noGrp="1"/>
          </p:cNvSpPr>
          <p:nvPr>
            <p:ph idx="1"/>
          </p:nvPr>
        </p:nvSpPr>
        <p:spPr>
          <a:xfrm>
            <a:off x="71406" y="1857364"/>
            <a:ext cx="8229600" cy="114300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Optimización de envases. Reutilización de envases de vidrio vacíos.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462169" y="4214818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Proceso"/>
          <p:cNvSpPr/>
          <p:nvPr/>
        </p:nvSpPr>
        <p:spPr>
          <a:xfrm>
            <a:off x="542868" y="3571876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Envases vacíos de vidrio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Decisión"/>
          <p:cNvSpPr/>
          <p:nvPr/>
        </p:nvSpPr>
        <p:spPr>
          <a:xfrm>
            <a:off x="114240" y="4786322"/>
            <a:ext cx="2357454" cy="928694"/>
          </a:xfrm>
          <a:prstGeom prst="flowChartDecision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¿Mayor de 1 litro?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2828884" y="4143380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Reutilizable para…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18 Conector recto"/>
          <p:cNvCxnSpPr>
            <a:stCxn id="12" idx="2"/>
            <a:endCxn id="13" idx="0"/>
          </p:cNvCxnSpPr>
          <p:nvPr/>
        </p:nvCxnSpPr>
        <p:spPr>
          <a:xfrm rot="5400000">
            <a:off x="1078653" y="4572008"/>
            <a:ext cx="42862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13" idx="3"/>
            <a:endCxn id="14" idx="1"/>
          </p:cNvCxnSpPr>
          <p:nvPr/>
        </p:nvCxnSpPr>
        <p:spPr>
          <a:xfrm flipV="1">
            <a:off x="2471694" y="4536289"/>
            <a:ext cx="357190" cy="71438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82" idx="1"/>
            <a:endCxn id="13" idx="3"/>
          </p:cNvCxnSpPr>
          <p:nvPr/>
        </p:nvCxnSpPr>
        <p:spPr>
          <a:xfrm rot="10800000">
            <a:off x="2471694" y="5250669"/>
            <a:ext cx="357190" cy="71438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2338343" y="6050539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4686272" y="4643446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residuos de laboratorio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4686272" y="3714752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…disoluciones y preparados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7" name="56 Conector recto"/>
          <p:cNvCxnSpPr>
            <a:stCxn id="14" idx="3"/>
            <a:endCxn id="50" idx="1"/>
          </p:cNvCxnSpPr>
          <p:nvPr/>
        </p:nvCxnSpPr>
        <p:spPr>
          <a:xfrm flipV="1">
            <a:off x="4329082" y="4107661"/>
            <a:ext cx="357190" cy="42862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>
            <a:stCxn id="14" idx="3"/>
            <a:endCxn id="49" idx="1"/>
          </p:cNvCxnSpPr>
          <p:nvPr/>
        </p:nvCxnSpPr>
        <p:spPr>
          <a:xfrm>
            <a:off x="4329082" y="4536289"/>
            <a:ext cx="357190" cy="50006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81 Proceso"/>
          <p:cNvSpPr/>
          <p:nvPr/>
        </p:nvSpPr>
        <p:spPr>
          <a:xfrm>
            <a:off x="2828884" y="5572140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Reutilizable para…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4686272" y="5572140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…disoluciones y preparados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4" name="83 Conector recto"/>
          <p:cNvCxnSpPr>
            <a:stCxn id="82" idx="3"/>
            <a:endCxn id="83" idx="1"/>
          </p:cNvCxnSpPr>
          <p:nvPr/>
        </p:nvCxnSpPr>
        <p:spPr>
          <a:xfrm>
            <a:off x="4329082" y="5965049"/>
            <a:ext cx="357190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99 Proceso"/>
          <p:cNvSpPr/>
          <p:nvPr/>
        </p:nvSpPr>
        <p:spPr>
          <a:xfrm>
            <a:off x="6615098" y="4643446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INSERVIBLES</a:t>
            </a:r>
          </a:p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Siguiente punto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1" name="100 Conector recto"/>
          <p:cNvCxnSpPr>
            <a:stCxn id="100" idx="1"/>
            <a:endCxn id="50" idx="3"/>
          </p:cNvCxnSpPr>
          <p:nvPr/>
        </p:nvCxnSpPr>
        <p:spPr>
          <a:xfrm rot="10800000">
            <a:off x="6186470" y="4107661"/>
            <a:ext cx="428628" cy="928694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"/>
          <p:cNvCxnSpPr>
            <a:stCxn id="49" idx="3"/>
            <a:endCxn id="100" idx="1"/>
          </p:cNvCxnSpPr>
          <p:nvPr/>
        </p:nvCxnSpPr>
        <p:spPr>
          <a:xfrm>
            <a:off x="6186470" y="5036355"/>
            <a:ext cx="42862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"/>
          <p:cNvCxnSpPr>
            <a:stCxn id="83" idx="3"/>
            <a:endCxn id="100" idx="1"/>
          </p:cNvCxnSpPr>
          <p:nvPr/>
        </p:nvCxnSpPr>
        <p:spPr>
          <a:xfrm flipV="1">
            <a:off x="6186470" y="5036355"/>
            <a:ext cx="428628" cy="928694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28" grpId="0"/>
      <p:bldP spid="49" grpId="0" animBg="1"/>
      <p:bldP spid="50" grpId="0" animBg="1"/>
      <p:bldP spid="82" grpId="0" animBg="1"/>
      <p:bldP spid="83" grpId="0" animBg="1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contenido"/>
          <p:cNvSpPr>
            <a:spLocks noGrp="1"/>
          </p:cNvSpPr>
          <p:nvPr>
            <p:ph idx="1"/>
          </p:nvPr>
        </p:nvSpPr>
        <p:spPr>
          <a:xfrm>
            <a:off x="214282" y="1928802"/>
            <a:ext cx="7901014" cy="4525963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Casos especiales. Vidrio asimilable a urbano.</a:t>
            </a:r>
          </a:p>
          <a:p>
            <a:pPr lvl="0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envases de vidrio completamente vacíos, se lavarán con agua y se gestionarán como vidrio urbano. Se podrán acumular en cajas, que serán retiradas inicialmente por el SEPA para su depósito en los contenedores de vidrio urbano.</a:t>
            </a:r>
          </a:p>
          <a:p>
            <a:pPr lvl="0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Excepciones: vidrio roto y envases con restos de reactivo.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lvl="0"/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Así, se genera menor cantidad de residuo, se ocupa menos espacio en almacén y se ahorra en gestión de residuos y en adquisición de envases.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contenido"/>
          <p:cNvSpPr>
            <a:spLocks noGrp="1"/>
          </p:cNvSpPr>
          <p:nvPr>
            <p:ph idx="1"/>
          </p:nvPr>
        </p:nvSpPr>
        <p:spPr>
          <a:xfrm>
            <a:off x="142844" y="1928802"/>
            <a:ext cx="7901014" cy="45259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s-E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Casos especiales. Residuos biosanitarios.</a:t>
            </a:r>
          </a:p>
          <a:p>
            <a:pPr lvl="0"/>
            <a:r>
              <a:rPr lang="es-E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distinguen 4 tipos. Nos centramos en los dos que se dan en los laboratorios de la UCO.</a:t>
            </a:r>
          </a:p>
          <a:p>
            <a:pPr lvl="1"/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Residuos sanitarios asimilables a urbanos (grupo II):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material de un solo uso contaminado con sangre, secreciones y/o excreciones y que no estén englobados dentro del grupo de los residuos peligrosos sanitarios (grupo III).</a:t>
            </a:r>
          </a:p>
          <a:p>
            <a:pPr lvl="1"/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Dichos residuos no son peligrosos, por lo que se desecharán como residuos urbanos.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contenido"/>
          <p:cNvSpPr>
            <a:spLocks noGrp="1"/>
          </p:cNvSpPr>
          <p:nvPr>
            <p:ph idx="1"/>
          </p:nvPr>
        </p:nvSpPr>
        <p:spPr>
          <a:xfrm>
            <a:off x="142844" y="2071678"/>
            <a:ext cx="7901014" cy="4572031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es-ES" sz="5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Residuos peligrosos sanitarios (grupo III)</a:t>
            </a:r>
            <a:r>
              <a:rPr lang="es-ES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Este grupo incluye, entre otros: </a:t>
            </a:r>
          </a:p>
          <a:p>
            <a:pPr lvl="2"/>
            <a:r>
              <a:rPr lang="es-E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residuos cortantes o punzantes (agujas, bisturís, asas, capilares, portas, cubres, pipetas Pasteur y cristal roto en contacto con productos biológicos).</a:t>
            </a:r>
          </a:p>
          <a:p>
            <a:pPr lvl="2"/>
            <a:r>
              <a:rPr lang="es-E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vacunas vivas y atenuadas.</a:t>
            </a:r>
          </a:p>
          <a:p>
            <a:pPr lvl="2"/>
            <a:r>
              <a:rPr lang="es-E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sangre y </a:t>
            </a:r>
            <a:r>
              <a:rPr lang="es-ES" sz="4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homoderivados</a:t>
            </a:r>
            <a:r>
              <a:rPr lang="es-E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(&gt; 100mL) en forma líquida.</a:t>
            </a:r>
          </a:p>
          <a:p>
            <a:pPr lvl="2"/>
            <a:r>
              <a:rPr lang="es-E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residuos con agentes infecciosos.</a:t>
            </a:r>
          </a:p>
          <a:p>
            <a:r>
              <a:rPr lang="es-ES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residuos de esta naturaleza son peligrosos y se gestionarán dentro del grupo 15.</a:t>
            </a:r>
          </a:p>
          <a:p>
            <a:r>
              <a:rPr lang="es-E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estas medidas, se ahorra en envases y en cantidad de residuos gestionados</a:t>
            </a:r>
            <a:r>
              <a:rPr lang="es-ES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contenido"/>
          <p:cNvSpPr>
            <a:spLocks noGrp="1"/>
          </p:cNvSpPr>
          <p:nvPr>
            <p:ph idx="1"/>
          </p:nvPr>
        </p:nvSpPr>
        <p:spPr>
          <a:xfrm>
            <a:off x="242886" y="1500174"/>
            <a:ext cx="7901014" cy="5143536"/>
          </a:xfrm>
          <a:ln>
            <a:noFill/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Casos especiales. Residuos biosanitarios infecciosos descontaminados.</a:t>
            </a:r>
          </a:p>
          <a:p>
            <a:pPr lvl="0">
              <a:buNone/>
            </a:pPr>
            <a:endPara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endPara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endPara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endPara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endPara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esta medida se ahorra en envases y en gestión de residuos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Proceso"/>
          <p:cNvSpPr/>
          <p:nvPr/>
        </p:nvSpPr>
        <p:spPr>
          <a:xfrm>
            <a:off x="642910" y="3286124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Residuo infeccioso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4572000" y="3786190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…química:</a:t>
            </a:r>
          </a:p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LEJÍA, etc.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14 Conector recto"/>
          <p:cNvCxnSpPr>
            <a:stCxn id="49" idx="3"/>
            <a:endCxn id="14" idx="1"/>
          </p:cNvCxnSpPr>
          <p:nvPr/>
        </p:nvCxnSpPr>
        <p:spPr>
          <a:xfrm>
            <a:off x="4071934" y="3679033"/>
            <a:ext cx="500066" cy="50006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Proceso"/>
          <p:cNvSpPr/>
          <p:nvPr/>
        </p:nvSpPr>
        <p:spPr>
          <a:xfrm>
            <a:off x="6500826" y="3786190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Residuo peligroso, no </a:t>
            </a:r>
            <a:r>
              <a:rPr lang="es-E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biosanitario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Proceso"/>
          <p:cNvSpPr/>
          <p:nvPr/>
        </p:nvSpPr>
        <p:spPr>
          <a:xfrm>
            <a:off x="6500826" y="2857496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Residuo inerte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21 Conector recto"/>
          <p:cNvCxnSpPr>
            <a:stCxn id="49" idx="3"/>
            <a:endCxn id="24" idx="1"/>
          </p:cNvCxnSpPr>
          <p:nvPr/>
        </p:nvCxnSpPr>
        <p:spPr>
          <a:xfrm flipV="1">
            <a:off x="4071934" y="3250405"/>
            <a:ext cx="500066" cy="42862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stCxn id="14" idx="3"/>
            <a:endCxn id="20" idx="1"/>
          </p:cNvCxnSpPr>
          <p:nvPr/>
        </p:nvCxnSpPr>
        <p:spPr>
          <a:xfrm>
            <a:off x="6072198" y="4179099"/>
            <a:ext cx="42862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Proceso"/>
          <p:cNvSpPr/>
          <p:nvPr/>
        </p:nvSpPr>
        <p:spPr>
          <a:xfrm>
            <a:off x="4572000" y="2857496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…térmica:</a:t>
            </a:r>
          </a:p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AUTOCLAVE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25 Conector recto"/>
          <p:cNvCxnSpPr>
            <a:stCxn id="24" idx="3"/>
            <a:endCxn id="21" idx="1"/>
          </p:cNvCxnSpPr>
          <p:nvPr/>
        </p:nvCxnSpPr>
        <p:spPr>
          <a:xfrm>
            <a:off x="6072198" y="3250405"/>
            <a:ext cx="42862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Proceso"/>
          <p:cNvSpPr/>
          <p:nvPr/>
        </p:nvSpPr>
        <p:spPr>
          <a:xfrm>
            <a:off x="2571736" y="3286124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Desconta-minación</a:t>
            </a:r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6" name="55 Conector recto"/>
          <p:cNvCxnSpPr>
            <a:stCxn id="12" idx="3"/>
            <a:endCxn id="49" idx="1"/>
          </p:cNvCxnSpPr>
          <p:nvPr/>
        </p:nvCxnSpPr>
        <p:spPr>
          <a:xfrm>
            <a:off x="2143108" y="3679033"/>
            <a:ext cx="42862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  <p:bldP spid="21" grpId="0" animBg="1"/>
      <p:bldP spid="24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contenido"/>
          <p:cNvSpPr>
            <a:spLocks noGrp="1"/>
          </p:cNvSpPr>
          <p:nvPr>
            <p:ph idx="1"/>
          </p:nvPr>
        </p:nvSpPr>
        <p:spPr>
          <a:xfrm>
            <a:off x="1343060" y="2928934"/>
            <a:ext cx="8229600" cy="2571768"/>
          </a:xfrm>
        </p:spPr>
        <p:txBody>
          <a:bodyPr>
            <a:normAutofit/>
          </a:bodyPr>
          <a:lstStyle/>
          <a:p>
            <a:pPr lvl="0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de las acciones:</a:t>
            </a:r>
          </a:p>
          <a:p>
            <a:pPr lvl="0">
              <a:buNone/>
            </a:pPr>
            <a:endPara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Correcta clasificación.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Optimización de envases.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Casos especiales.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CuadroTexto"/>
          <p:cNvSpPr txBox="1"/>
          <p:nvPr/>
        </p:nvSpPr>
        <p:spPr>
          <a:xfrm>
            <a:off x="4500562" y="2443004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Marcador de contenido"/>
          <p:cNvSpPr>
            <a:spLocks noGrp="1"/>
          </p:cNvSpPr>
          <p:nvPr>
            <p:ph idx="1"/>
          </p:nvPr>
        </p:nvSpPr>
        <p:spPr>
          <a:xfrm>
            <a:off x="85751" y="1429645"/>
            <a:ext cx="8229600" cy="4525963"/>
          </a:xfrm>
        </p:spPr>
        <p:txBody>
          <a:bodyPr>
            <a:normAutofit/>
          </a:bodyPr>
          <a:lstStyle/>
          <a:p>
            <a:pPr marL="457200" lvl="0" indent="-457200">
              <a:buAutoNum type="arabicPeriod"/>
            </a:pPr>
            <a:r>
              <a:rPr lang="es-E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Correcta clasificación. Sólidos contaminados</a:t>
            </a:r>
          </a:p>
          <a:p>
            <a:pPr marL="971550" lvl="1" indent="-514350">
              <a:buNone/>
            </a:pP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214282" y="2383708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Residuo sólido contaminado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Decisión"/>
          <p:cNvSpPr/>
          <p:nvPr/>
        </p:nvSpPr>
        <p:spPr>
          <a:xfrm>
            <a:off x="2143108" y="2312270"/>
            <a:ext cx="2357454" cy="928694"/>
          </a:xfrm>
          <a:prstGeom prst="flowChartDecision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¿Cortante o punzante?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Proceso"/>
          <p:cNvSpPr/>
          <p:nvPr/>
        </p:nvSpPr>
        <p:spPr>
          <a:xfrm>
            <a:off x="4929190" y="2383708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15.</a:t>
            </a:r>
          </a:p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Residuo </a:t>
            </a:r>
            <a:r>
              <a:rPr lang="es-E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biosanitario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 descr="B6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0" t="1979"/>
          <a:stretch>
            <a:fillRect/>
          </a:stretch>
        </p:blipFill>
        <p:spPr>
          <a:xfrm>
            <a:off x="6500826" y="2383708"/>
            <a:ext cx="404580" cy="846900"/>
          </a:xfrm>
          <a:prstGeom prst="rect">
            <a:avLst/>
          </a:prstGeom>
        </p:spPr>
      </p:pic>
      <p:pic>
        <p:nvPicPr>
          <p:cNvPr id="20" name="19 Imagen" descr="Grupo 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741030"/>
            <a:ext cx="1143008" cy="808055"/>
          </a:xfrm>
          <a:prstGeom prst="rect">
            <a:avLst/>
          </a:prstGeom>
        </p:spPr>
      </p:pic>
      <p:pic>
        <p:nvPicPr>
          <p:cNvPr id="21" name="20 Imagen" descr="Grupo 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379354"/>
            <a:ext cx="1143008" cy="808055"/>
          </a:xfrm>
          <a:prstGeom prst="rect">
            <a:avLst/>
          </a:prstGeom>
        </p:spPr>
      </p:pic>
      <p:pic>
        <p:nvPicPr>
          <p:cNvPr id="22" name="21 Imagen" descr="Grupo 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5455542"/>
            <a:ext cx="1143008" cy="808055"/>
          </a:xfrm>
          <a:prstGeom prst="rect">
            <a:avLst/>
          </a:prstGeom>
        </p:spPr>
      </p:pic>
      <p:cxnSp>
        <p:nvCxnSpPr>
          <p:cNvPr id="24" name="23 Conector recto"/>
          <p:cNvCxnSpPr>
            <a:stCxn id="15" idx="3"/>
            <a:endCxn id="16" idx="1"/>
          </p:cNvCxnSpPr>
          <p:nvPr/>
        </p:nvCxnSpPr>
        <p:spPr>
          <a:xfrm>
            <a:off x="1714480" y="2776617"/>
            <a:ext cx="42862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16" idx="3"/>
            <a:endCxn id="18" idx="1"/>
          </p:cNvCxnSpPr>
          <p:nvPr/>
        </p:nvCxnSpPr>
        <p:spPr>
          <a:xfrm>
            <a:off x="4500562" y="2776617"/>
            <a:ext cx="42862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Decisión"/>
          <p:cNvSpPr/>
          <p:nvPr/>
        </p:nvSpPr>
        <p:spPr>
          <a:xfrm>
            <a:off x="214282" y="4526848"/>
            <a:ext cx="2357454" cy="928694"/>
          </a:xfrm>
          <a:prstGeom prst="flowChartDecision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Contaminado con…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Proceso"/>
          <p:cNvSpPr/>
          <p:nvPr/>
        </p:nvSpPr>
        <p:spPr>
          <a:xfrm>
            <a:off x="3000364" y="3741030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…bromuro de etidio.</a:t>
            </a:r>
          </a:p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14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3000364" y="4598286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…residuo </a:t>
            </a:r>
            <a:r>
              <a:rPr lang="es-E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biosanitario</a:t>
            </a:r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15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000364" y="5455542"/>
            <a:ext cx="1500198" cy="785818"/>
          </a:xfrm>
          <a:prstGeom prst="flowChartProcess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…otro producto químico.</a:t>
            </a:r>
          </a:p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17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37 Conector recto"/>
          <p:cNvCxnSpPr>
            <a:stCxn id="34" idx="3"/>
            <a:endCxn id="36" idx="1"/>
          </p:cNvCxnSpPr>
          <p:nvPr/>
        </p:nvCxnSpPr>
        <p:spPr>
          <a:xfrm>
            <a:off x="2571736" y="4991195"/>
            <a:ext cx="42862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stCxn id="35" idx="1"/>
            <a:endCxn id="37" idx="1"/>
          </p:cNvCxnSpPr>
          <p:nvPr/>
        </p:nvCxnSpPr>
        <p:spPr>
          <a:xfrm rot="10800000" flipV="1">
            <a:off x="3000364" y="4133939"/>
            <a:ext cx="1588" cy="1714512"/>
          </a:xfrm>
          <a:prstGeom prst="bentConnector3">
            <a:avLst>
              <a:gd name="adj1" fmla="val 14395466"/>
            </a:avLst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34" idx="0"/>
            <a:endCxn id="16" idx="2"/>
          </p:cNvCxnSpPr>
          <p:nvPr/>
        </p:nvCxnSpPr>
        <p:spPr>
          <a:xfrm rot="5400000" flipH="1" flipV="1">
            <a:off x="1714480" y="2919493"/>
            <a:ext cx="1285884" cy="192882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2000232" y="351457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54 Imagen" descr="B6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0" t="1979"/>
          <a:stretch>
            <a:fillRect/>
          </a:stretch>
        </p:blipFill>
        <p:spPr>
          <a:xfrm>
            <a:off x="4572000" y="4602640"/>
            <a:ext cx="404580" cy="846900"/>
          </a:xfrm>
          <a:prstGeom prst="rect">
            <a:avLst/>
          </a:prstGeom>
        </p:spPr>
      </p:pic>
      <p:pic>
        <p:nvPicPr>
          <p:cNvPr id="56" name="55 Imagen" descr="Grupo 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598286"/>
            <a:ext cx="1143008" cy="808055"/>
          </a:xfrm>
          <a:prstGeom prst="rect">
            <a:avLst/>
          </a:prstGeom>
        </p:spPr>
      </p:pic>
      <p:pic>
        <p:nvPicPr>
          <p:cNvPr id="57" name="56 Imagen" descr="S6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3900" y="5526980"/>
            <a:ext cx="438489" cy="720000"/>
          </a:xfrm>
          <a:prstGeom prst="rect">
            <a:avLst/>
          </a:prstGeom>
        </p:spPr>
      </p:pic>
      <p:pic>
        <p:nvPicPr>
          <p:cNvPr id="58" name="57 Imagen" descr="S6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3900" y="3812468"/>
            <a:ext cx="438489" cy="720000"/>
          </a:xfrm>
          <a:prstGeom prst="rect">
            <a:avLst/>
          </a:prstGeom>
        </p:spPr>
      </p:pic>
      <p:grpSp>
        <p:nvGrpSpPr>
          <p:cNvPr id="6" name="61 Grupo"/>
          <p:cNvGrpSpPr/>
          <p:nvPr/>
        </p:nvGrpSpPr>
        <p:grpSpPr>
          <a:xfrm>
            <a:off x="6517479" y="2945688"/>
            <a:ext cx="381000" cy="299976"/>
            <a:chOff x="7000892" y="4429132"/>
            <a:chExt cx="1794670" cy="1585860"/>
          </a:xfrm>
        </p:grpSpPr>
        <p:pic>
          <p:nvPicPr>
            <p:cNvPr id="59" name="58 Imagen" descr="P1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9586" y="4429132"/>
              <a:ext cx="865976" cy="1357298"/>
            </a:xfrm>
            <a:prstGeom prst="rect">
              <a:avLst/>
            </a:prstGeom>
          </p:spPr>
        </p:pic>
        <p:pic>
          <p:nvPicPr>
            <p:cNvPr id="60" name="59 Imagen" descr="P4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34269" y="5000636"/>
              <a:ext cx="857256" cy="896761"/>
            </a:xfrm>
            <a:prstGeom prst="rect">
              <a:avLst/>
            </a:prstGeom>
          </p:spPr>
        </p:pic>
        <p:pic>
          <p:nvPicPr>
            <p:cNvPr id="61" name="60 Imagen" descr="P10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00892" y="5286388"/>
              <a:ext cx="432775" cy="728604"/>
            </a:xfrm>
            <a:prstGeom prst="rect">
              <a:avLst/>
            </a:prstGeom>
          </p:spPr>
        </p:pic>
      </p:grpSp>
      <p:grpSp>
        <p:nvGrpSpPr>
          <p:cNvPr id="11" name="62 Grupo"/>
          <p:cNvGrpSpPr/>
          <p:nvPr/>
        </p:nvGrpSpPr>
        <p:grpSpPr>
          <a:xfrm>
            <a:off x="4581523" y="4267282"/>
            <a:ext cx="381000" cy="299976"/>
            <a:chOff x="7000892" y="4429132"/>
            <a:chExt cx="1794670" cy="1585860"/>
          </a:xfrm>
        </p:grpSpPr>
        <p:pic>
          <p:nvPicPr>
            <p:cNvPr id="64" name="63 Imagen" descr="P1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9586" y="4429132"/>
              <a:ext cx="865976" cy="1357298"/>
            </a:xfrm>
            <a:prstGeom prst="rect">
              <a:avLst/>
            </a:prstGeom>
          </p:spPr>
        </p:pic>
        <p:pic>
          <p:nvPicPr>
            <p:cNvPr id="65" name="64 Imagen" descr="P4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34269" y="5000636"/>
              <a:ext cx="857256" cy="896761"/>
            </a:xfrm>
            <a:prstGeom prst="rect">
              <a:avLst/>
            </a:prstGeom>
          </p:spPr>
        </p:pic>
        <p:pic>
          <p:nvPicPr>
            <p:cNvPr id="66" name="65 Imagen" descr="P10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00892" y="5286388"/>
              <a:ext cx="432775" cy="728604"/>
            </a:xfrm>
            <a:prstGeom prst="rect">
              <a:avLst/>
            </a:prstGeom>
          </p:spPr>
        </p:pic>
      </p:grpSp>
      <p:grpSp>
        <p:nvGrpSpPr>
          <p:cNvPr id="12" name="70 Grupo"/>
          <p:cNvGrpSpPr/>
          <p:nvPr/>
        </p:nvGrpSpPr>
        <p:grpSpPr>
          <a:xfrm>
            <a:off x="4572000" y="5169790"/>
            <a:ext cx="381000" cy="299976"/>
            <a:chOff x="7000892" y="4429132"/>
            <a:chExt cx="1794670" cy="1585860"/>
          </a:xfrm>
        </p:grpSpPr>
        <p:pic>
          <p:nvPicPr>
            <p:cNvPr id="72" name="71 Imagen" descr="P1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9586" y="4429132"/>
              <a:ext cx="865976" cy="1357298"/>
            </a:xfrm>
            <a:prstGeom prst="rect">
              <a:avLst/>
            </a:prstGeom>
          </p:spPr>
        </p:pic>
        <p:pic>
          <p:nvPicPr>
            <p:cNvPr id="73" name="72 Imagen" descr="P4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34269" y="5000636"/>
              <a:ext cx="857256" cy="896761"/>
            </a:xfrm>
            <a:prstGeom prst="rect">
              <a:avLst/>
            </a:prstGeom>
          </p:spPr>
        </p:pic>
        <p:pic>
          <p:nvPicPr>
            <p:cNvPr id="74" name="73 Imagen" descr="P10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00892" y="5286388"/>
              <a:ext cx="432775" cy="728604"/>
            </a:xfrm>
            <a:prstGeom prst="rect">
              <a:avLst/>
            </a:prstGeom>
          </p:spPr>
        </p:pic>
      </p:grpSp>
      <p:grpSp>
        <p:nvGrpSpPr>
          <p:cNvPr id="13" name="74 Grupo"/>
          <p:cNvGrpSpPr/>
          <p:nvPr/>
        </p:nvGrpSpPr>
        <p:grpSpPr>
          <a:xfrm>
            <a:off x="4571994" y="5986544"/>
            <a:ext cx="381000" cy="299976"/>
            <a:chOff x="7000892" y="4429132"/>
            <a:chExt cx="1794670" cy="1585860"/>
          </a:xfrm>
        </p:grpSpPr>
        <p:pic>
          <p:nvPicPr>
            <p:cNvPr id="76" name="75 Imagen" descr="P1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9586" y="4429132"/>
              <a:ext cx="865976" cy="1357298"/>
            </a:xfrm>
            <a:prstGeom prst="rect">
              <a:avLst/>
            </a:prstGeom>
          </p:spPr>
        </p:pic>
        <p:pic>
          <p:nvPicPr>
            <p:cNvPr id="77" name="76 Imagen" descr="P4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34269" y="5000636"/>
              <a:ext cx="857256" cy="896761"/>
            </a:xfrm>
            <a:prstGeom prst="rect">
              <a:avLst/>
            </a:prstGeom>
          </p:spPr>
        </p:pic>
        <p:pic>
          <p:nvPicPr>
            <p:cNvPr id="78" name="77 Imagen" descr="P10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00892" y="5286388"/>
              <a:ext cx="432775" cy="72860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 animBg="1"/>
      <p:bldP spid="16" grpId="0" animBg="1"/>
      <p:bldP spid="18" grpId="0" animBg="1"/>
      <p:bldP spid="34" grpId="0" animBg="1"/>
      <p:bldP spid="35" grpId="0" animBg="1"/>
      <p:bldP spid="36" grpId="0" animBg="1"/>
      <p:bldP spid="37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contenido"/>
          <p:cNvSpPr>
            <a:spLocks noGrp="1"/>
          </p:cNvSpPr>
          <p:nvPr>
            <p:ph idx="1"/>
          </p:nvPr>
        </p:nvSpPr>
        <p:spPr>
          <a:xfrm>
            <a:off x="214282" y="1831995"/>
            <a:ext cx="7901014" cy="45259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Correcta clasificación.</a:t>
            </a:r>
          </a:p>
          <a:p>
            <a:pPr lvl="0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caso de distintos compuestos líquidos mezclados, deberá determinarse cuál es el mayoritario y en qué proporción se encuentra. Se procederá a etiquetar el residuo con el grupo de dicho componente en lugar de con el grupo 1 como se hacía hasta ahora.</a:t>
            </a:r>
          </a:p>
          <a:p>
            <a:pPr lvl="0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Excepción: que exista algún compuesto especialmente tóxico o peligroso.</a:t>
            </a:r>
          </a:p>
          <a:p>
            <a:pPr lvl="0"/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Siguiendo esta medida, se ahorra en gestión de residuos.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contenido"/>
          <p:cNvSpPr>
            <a:spLocks noGrp="1"/>
          </p:cNvSpPr>
          <p:nvPr>
            <p:ph idx="1"/>
          </p:nvPr>
        </p:nvSpPr>
        <p:spPr>
          <a:xfrm>
            <a:off x="214282" y="2332061"/>
            <a:ext cx="7901014" cy="3740145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Correcta clasificación.</a:t>
            </a:r>
          </a:p>
          <a:p>
            <a:pPr lvl="0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de ahora no se admitirán para su gestión los envases etiquetados como “Residuo desconocido”. Se debe averiguar, al menos, la naturaleza del mismo (ácido, base, disolvente, sal, etc.).</a:t>
            </a:r>
          </a:p>
          <a:p>
            <a:pPr lvl="0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Siguiendo esta medida, se ahorra en gestión de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RPs.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contenido"/>
          <p:cNvSpPr>
            <a:spLocks noGrp="1"/>
          </p:cNvSpPr>
          <p:nvPr>
            <p:ph idx="1"/>
          </p:nvPr>
        </p:nvSpPr>
        <p:spPr>
          <a:xfrm>
            <a:off x="142844" y="1314096"/>
            <a:ext cx="7500990" cy="321471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Optimización de envases.</a:t>
            </a:r>
          </a:p>
          <a:p>
            <a:pPr lvl="0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se generan varios envases de tipo P1, P4 y/o P10, iguales o combinados, </a:t>
            </a: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el mismo contenido de residuos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aconseja disponer de un envase tipo B30 ó B60 o de tipo S25 ó S60 según el grupo de residuo.</a:t>
            </a:r>
          </a:p>
          <a:p>
            <a:pPr lvl="1"/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23 Imagen" descr="B6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0718" y="3971463"/>
            <a:ext cx="1143008" cy="2371616"/>
          </a:xfrm>
          <a:prstGeom prst="rect">
            <a:avLst/>
          </a:prstGeom>
        </p:spPr>
      </p:pic>
      <p:sp>
        <p:nvSpPr>
          <p:cNvPr id="31" name="30 CuadroTexto"/>
          <p:cNvSpPr txBox="1"/>
          <p:nvPr/>
        </p:nvSpPr>
        <p:spPr>
          <a:xfrm>
            <a:off x="6400784" y="4743119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B60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67 Imagen" descr="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934" y="4457367"/>
            <a:ext cx="857256" cy="896761"/>
          </a:xfrm>
          <a:prstGeom prst="rect">
            <a:avLst/>
          </a:prstGeom>
        </p:spPr>
      </p:pic>
      <p:pic>
        <p:nvPicPr>
          <p:cNvPr id="69" name="68 Imagen" descr="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438" y="4457367"/>
            <a:ext cx="857256" cy="896761"/>
          </a:xfrm>
          <a:prstGeom prst="rect">
            <a:avLst/>
          </a:prstGeom>
        </p:spPr>
      </p:pic>
      <p:pic>
        <p:nvPicPr>
          <p:cNvPr id="70" name="69 Imagen" descr="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5942" y="4457367"/>
            <a:ext cx="857256" cy="896761"/>
          </a:xfrm>
          <a:prstGeom prst="rect">
            <a:avLst/>
          </a:prstGeom>
        </p:spPr>
      </p:pic>
      <p:pic>
        <p:nvPicPr>
          <p:cNvPr id="71" name="70 Imagen" descr="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7446" y="4457367"/>
            <a:ext cx="857256" cy="896761"/>
          </a:xfrm>
          <a:prstGeom prst="rect">
            <a:avLst/>
          </a:prstGeom>
        </p:spPr>
      </p:pic>
      <p:pic>
        <p:nvPicPr>
          <p:cNvPr id="72" name="71 Imagen" descr="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8950" y="4457367"/>
            <a:ext cx="857256" cy="896761"/>
          </a:xfrm>
          <a:prstGeom prst="rect">
            <a:avLst/>
          </a:prstGeom>
        </p:spPr>
      </p:pic>
      <p:pic>
        <p:nvPicPr>
          <p:cNvPr id="74" name="73 Imagen" descr="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934" y="4885995"/>
            <a:ext cx="857256" cy="896761"/>
          </a:xfrm>
          <a:prstGeom prst="rect">
            <a:avLst/>
          </a:prstGeom>
        </p:spPr>
      </p:pic>
      <p:pic>
        <p:nvPicPr>
          <p:cNvPr id="75" name="74 Imagen" descr="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438" y="4885995"/>
            <a:ext cx="857256" cy="896761"/>
          </a:xfrm>
          <a:prstGeom prst="rect">
            <a:avLst/>
          </a:prstGeom>
        </p:spPr>
      </p:pic>
      <p:pic>
        <p:nvPicPr>
          <p:cNvPr id="76" name="75 Imagen" descr="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5942" y="4885995"/>
            <a:ext cx="857256" cy="896761"/>
          </a:xfrm>
          <a:prstGeom prst="rect">
            <a:avLst/>
          </a:prstGeom>
        </p:spPr>
      </p:pic>
      <p:pic>
        <p:nvPicPr>
          <p:cNvPr id="77" name="76 Imagen" descr="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7446" y="4885995"/>
            <a:ext cx="857256" cy="896761"/>
          </a:xfrm>
          <a:prstGeom prst="rect">
            <a:avLst/>
          </a:prstGeom>
        </p:spPr>
      </p:pic>
      <p:pic>
        <p:nvPicPr>
          <p:cNvPr id="78" name="77 Imagen" descr="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8950" y="4885995"/>
            <a:ext cx="857256" cy="896761"/>
          </a:xfrm>
          <a:prstGeom prst="rect">
            <a:avLst/>
          </a:prstGeom>
        </p:spPr>
      </p:pic>
      <p:pic>
        <p:nvPicPr>
          <p:cNvPr id="79" name="78 Imagen" descr="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934" y="5314623"/>
            <a:ext cx="857256" cy="896761"/>
          </a:xfrm>
          <a:prstGeom prst="rect">
            <a:avLst/>
          </a:prstGeom>
        </p:spPr>
      </p:pic>
      <p:pic>
        <p:nvPicPr>
          <p:cNvPr id="80" name="79 Imagen" descr="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438" y="5314623"/>
            <a:ext cx="857256" cy="896761"/>
          </a:xfrm>
          <a:prstGeom prst="rect">
            <a:avLst/>
          </a:prstGeom>
        </p:spPr>
      </p:pic>
      <p:pic>
        <p:nvPicPr>
          <p:cNvPr id="81" name="80 Imagen" descr="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5942" y="5314623"/>
            <a:ext cx="857256" cy="896761"/>
          </a:xfrm>
          <a:prstGeom prst="rect">
            <a:avLst/>
          </a:prstGeom>
        </p:spPr>
      </p:pic>
      <p:pic>
        <p:nvPicPr>
          <p:cNvPr id="82" name="81 Imagen" descr="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7446" y="5314623"/>
            <a:ext cx="857256" cy="896761"/>
          </a:xfrm>
          <a:prstGeom prst="rect">
            <a:avLst/>
          </a:prstGeom>
        </p:spPr>
      </p:pic>
      <p:pic>
        <p:nvPicPr>
          <p:cNvPr id="83" name="82 Imagen" descr="P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8950" y="5314623"/>
            <a:ext cx="857256" cy="896761"/>
          </a:xfrm>
          <a:prstGeom prst="rect">
            <a:avLst/>
          </a:prstGeom>
        </p:spPr>
      </p:pic>
      <p:sp>
        <p:nvSpPr>
          <p:cNvPr id="84" name="83 CuadroTexto"/>
          <p:cNvSpPr txBox="1"/>
          <p:nvPr/>
        </p:nvSpPr>
        <p:spPr>
          <a:xfrm>
            <a:off x="4471958" y="3957301"/>
            <a:ext cx="10001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s-E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2095454" y="50525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</a:t>
            </a:r>
            <a:endParaRPr lang="es-ES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385894" y="4097166"/>
            <a:ext cx="17859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s-E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Marcador de contenido"/>
          <p:cNvSpPr>
            <a:spLocks noGrp="1"/>
          </p:cNvSpPr>
          <p:nvPr>
            <p:ph idx="1"/>
          </p:nvPr>
        </p:nvSpPr>
        <p:spPr>
          <a:xfrm>
            <a:off x="200052" y="1668274"/>
            <a:ext cx="8229600" cy="257176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Optimización de envases.</a:t>
            </a:r>
          </a:p>
          <a:p>
            <a:pPr lvl="0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se generan varias unidades de envases B30 o S25 </a:t>
            </a: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el mismo contenido de residuos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aconseja disponer de un envase tipo B60 ó S60 para evitar generar varios envases pequeños iguales.</a:t>
            </a:r>
          </a:p>
        </p:txBody>
      </p:sp>
      <p:pic>
        <p:nvPicPr>
          <p:cNvPr id="11" name="10 Imagen" descr="S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8445" y="4125741"/>
            <a:ext cx="1445365" cy="2373290"/>
          </a:xfrm>
          <a:prstGeom prst="rect">
            <a:avLst/>
          </a:prstGeom>
        </p:spPr>
      </p:pic>
      <p:pic>
        <p:nvPicPr>
          <p:cNvPr id="12" name="11 Imagen" descr="S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" y="4611394"/>
            <a:ext cx="1143008" cy="1878917"/>
          </a:xfrm>
          <a:prstGeom prst="rect">
            <a:avLst/>
          </a:prstGeom>
        </p:spPr>
      </p:pic>
      <p:pic>
        <p:nvPicPr>
          <p:cNvPr id="13" name="12 Imagen" descr="S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7530" y="4611394"/>
            <a:ext cx="1143008" cy="1878917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6286541" y="5197311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S60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300432" y="5373399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S25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33440" y="5382925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S25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386290" y="4100177"/>
            <a:ext cx="1276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s-E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contenido"/>
          <p:cNvSpPr>
            <a:spLocks noGrp="1"/>
          </p:cNvSpPr>
          <p:nvPr>
            <p:ph idx="1"/>
          </p:nvPr>
        </p:nvSpPr>
        <p:spPr>
          <a:xfrm>
            <a:off x="171448" y="1643051"/>
            <a:ext cx="8229600" cy="2571768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Optimización de envases.</a:t>
            </a:r>
          </a:p>
          <a:p>
            <a:pPr lvl="0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se generan varias garrafas de tipo L5 ó L10 con el mismo residuo, debe valorarse la posibilidad de disponer de garrafas L25 para dicho residuo, atendiendo a la velocidad y periodicidad de generación del mismo.</a:t>
            </a:r>
          </a:p>
        </p:txBody>
      </p:sp>
      <p:pic>
        <p:nvPicPr>
          <p:cNvPr id="11" name="10 Imagen" descr="garraf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857760"/>
            <a:ext cx="1062030" cy="1376281"/>
          </a:xfrm>
          <a:prstGeom prst="rect">
            <a:avLst/>
          </a:prstGeom>
        </p:spPr>
      </p:pic>
      <p:pic>
        <p:nvPicPr>
          <p:cNvPr id="12" name="11 Imagen" descr="garraf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4572008"/>
            <a:ext cx="518116" cy="671425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428860" y="535782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L5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253042" y="5448223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L25</a:t>
            </a:r>
            <a:endParaRPr lang="es-ES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14 Imagen" descr="garraf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714884"/>
            <a:ext cx="518116" cy="671425"/>
          </a:xfrm>
          <a:prstGeom prst="rect">
            <a:avLst/>
          </a:prstGeom>
        </p:spPr>
      </p:pic>
      <p:pic>
        <p:nvPicPr>
          <p:cNvPr id="16" name="15 Imagen" descr="garraf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5286388"/>
            <a:ext cx="518116" cy="671425"/>
          </a:xfrm>
          <a:prstGeom prst="rect">
            <a:avLst/>
          </a:prstGeom>
        </p:spPr>
      </p:pic>
      <p:pic>
        <p:nvPicPr>
          <p:cNvPr id="18" name="17 Imagen" descr="garraf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857892"/>
            <a:ext cx="518116" cy="671425"/>
          </a:xfrm>
          <a:prstGeom prst="rect">
            <a:avLst/>
          </a:prstGeom>
        </p:spPr>
      </p:pic>
      <p:pic>
        <p:nvPicPr>
          <p:cNvPr id="19" name="18 Imagen" descr="garraf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5643578"/>
            <a:ext cx="518116" cy="671425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3614731" y="4214818"/>
            <a:ext cx="10001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s-E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contenido"/>
          <p:cNvSpPr>
            <a:spLocks noGrp="1"/>
          </p:cNvSpPr>
          <p:nvPr>
            <p:ph idx="1"/>
          </p:nvPr>
        </p:nvSpPr>
        <p:spPr>
          <a:xfrm>
            <a:off x="285720" y="1928802"/>
            <a:ext cx="7901014" cy="45259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Optimización de envases.</a:t>
            </a:r>
          </a:p>
          <a:p>
            <a:pPr lvl="0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envases suministrados deberán llenarse para aprovechar su capacidad al máximo, excepto los envases L25, los cuales se llenarán, como máximo, hasta el 75% por seguridad y por prevención de lesiones durante la manipulación.</a:t>
            </a:r>
          </a:p>
          <a:p>
            <a:pPr lvl="0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Siguiendo esta medida, se ahorra en envases.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3113</TotalTime>
  <Words>785</Words>
  <Application>Microsoft Office PowerPoint</Application>
  <PresentationFormat>Presentación en pantalla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Emilio</dc:creator>
  <cp:lastModifiedBy>E7300</cp:lastModifiedBy>
  <cp:revision>210</cp:revision>
  <dcterms:created xsi:type="dcterms:W3CDTF">2011-02-21T09:57:49Z</dcterms:created>
  <dcterms:modified xsi:type="dcterms:W3CDTF">2018-01-22T10:22:42Z</dcterms:modified>
</cp:coreProperties>
</file>