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xlsx" ContentType="application/vnd.openxmlformats-officedocument.spreadsheetml.sheet"/>
  <Default Extension="bin" ContentType="application/vnd.openxmlformats-officedocument.oleObject"/>
  <Default Extension="emf" ContentType="image/x-emf"/>
  <Default Extension="png" ContentType="image/png"/>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2.7-->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 id="274" r:id="rId10"/>
    <p:sldId id="276" r:id="rId11"/>
    <p:sldId id="278" r:id="rId12"/>
    <p:sldId id="280" r:id="rId13"/>
    <p:sldId id="282" r:id="rId14"/>
    <p:sldId id="284" r:id="rId15"/>
    <p:sldId id="286" r:id="rId16"/>
    <p:sldId id="288" r:id="rId17"/>
    <p:sldId id="290" r:id="rId18"/>
    <p:sldId id="292" r:id="rId19"/>
    <p:sldId id="294" r:id="rId20"/>
    <p:sldId id="296" r:id="rId21"/>
    <p:sldId id="298" r:id="rId22"/>
    <p:sldId id="300" r:id="rId23"/>
    <p:sldId id="302" r:id="rId24"/>
    <p:sldId id="304" r:id="rId25"/>
    <p:sldId id="306" r:id="rId26"/>
    <p:sldId id="308" r:id="rId27"/>
    <p:sldId id="310" r:id="rId28"/>
    <p:sldId id="312" r:id="rId29"/>
    <p:sldId id="314" r:id="rId30"/>
    <p:sldId id="316" r:id="rId31"/>
    <p:sldId id="318" r:id="rId32"/>
    <p:sldId id="320" r:id="rId33"/>
    <p:sldId id="322" r:id="rId34"/>
    <p:sldId id="324" r:id="rId35"/>
    <p:sldId id="326" r:id="rId36"/>
    <p:sldId id="328" r:id="rId37"/>
    <p:sldId id="330" r:id="rId38"/>
    <p:sldId id="332" r:id="rId39"/>
    <p:sldId id="334" r:id="rId40"/>
    <p:sldId id="336" r:id="rId41"/>
    <p:sldId id="338" r:id="rId42"/>
    <p:sldId id="340" r:id="rId43"/>
    <p:sldId id="342" r:id="rId44"/>
    <p:sldId id="344" r:id="rId45"/>
    <p:sldId id="346" r:id="rId46"/>
    <p:sldId id="348" r:id="rId47"/>
    <p:sldId id="350" r:id="rId48"/>
    <p:sldId id="352" r:id="rId49"/>
    <p:sldId id="354" r:id="rId50"/>
    <p:sldId id="356" r:id="rId51"/>
    <p:sldId id="358" r:id="rId52"/>
    <p:sldId id="360" r:id="rId53"/>
    <p:sldId id="362" r:id="rId54"/>
    <p:sldId id="364" r:id="rId55"/>
  </p:sldIdLst>
  <p:sldSz cx="12192120" cy="6858000"/>
  <p:notesSz cx="6858000" cy="91440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 Type="http://schemas.openxmlformats.org/officeDocument/2006/relationships/slide" Target="slides/slide2.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 Type="http://schemas.openxmlformats.org/officeDocument/2006/relationships/slide" Target="slides/slide3.xml" /><Relationship Id="rId40" Type="http://schemas.openxmlformats.org/officeDocument/2006/relationships/slide" Target="slides/slide39.xml" /><Relationship Id="rId41" Type="http://schemas.openxmlformats.org/officeDocument/2006/relationships/slide" Target="slides/slide40.xml" /><Relationship Id="rId42" Type="http://schemas.openxmlformats.org/officeDocument/2006/relationships/slide" Target="slides/slide41.xml" /><Relationship Id="rId43" Type="http://schemas.openxmlformats.org/officeDocument/2006/relationships/slide" Target="slides/slide42.xml" /><Relationship Id="rId44" Type="http://schemas.openxmlformats.org/officeDocument/2006/relationships/slide" Target="slides/slide43.xml" /><Relationship Id="rId45" Type="http://schemas.openxmlformats.org/officeDocument/2006/relationships/slide" Target="slides/slide44.xml" /><Relationship Id="rId46" Type="http://schemas.openxmlformats.org/officeDocument/2006/relationships/slide" Target="slides/slide45.xml" /><Relationship Id="rId47" Type="http://schemas.openxmlformats.org/officeDocument/2006/relationships/slide" Target="slides/slide46.xml" /><Relationship Id="rId48" Type="http://schemas.openxmlformats.org/officeDocument/2006/relationships/slide" Target="slides/slide47.xml" /><Relationship Id="rId49" Type="http://schemas.openxmlformats.org/officeDocument/2006/relationships/slide" Target="slides/slide48.xml" /><Relationship Id="rId5" Type="http://schemas.openxmlformats.org/officeDocument/2006/relationships/slide" Target="slides/slide4.xml" /><Relationship Id="rId50" Type="http://schemas.openxmlformats.org/officeDocument/2006/relationships/slide" Target="slides/slide49.xml" /><Relationship Id="rId51" Type="http://schemas.openxmlformats.org/officeDocument/2006/relationships/slide" Target="slides/slide50.xml" /><Relationship Id="rId52" Type="http://schemas.openxmlformats.org/officeDocument/2006/relationships/slide" Target="slides/slide51.xml" /><Relationship Id="rId53" Type="http://schemas.openxmlformats.org/officeDocument/2006/relationships/slide" Target="slides/slide52.xml" /><Relationship Id="rId54" Type="http://schemas.openxmlformats.org/officeDocument/2006/relationships/slide" Target="slides/slide53.xml" /><Relationship Id="rId55" Type="http://schemas.openxmlformats.org/officeDocument/2006/relationships/slide" Target="slides/slide54.xml" /><Relationship Id="rId56" Type="http://schemas.openxmlformats.org/officeDocument/2006/relationships/tags" Target="tags/tag1.xml" /><Relationship Id="rId57" Type="http://schemas.openxmlformats.org/officeDocument/2006/relationships/presProps" Target="presProps.xml" /><Relationship Id="rId58" Type="http://schemas.openxmlformats.org/officeDocument/2006/relationships/viewProps" Target="viewProps.xml" /><Relationship Id="rId59" Type="http://schemas.openxmlformats.org/officeDocument/2006/relationships/theme" Target="theme/theme1.xml" /><Relationship Id="rId6" Type="http://schemas.openxmlformats.org/officeDocument/2006/relationships/slide" Target="slides/slide5.xml" /><Relationship Id="rId60" Type="http://schemas.openxmlformats.org/officeDocument/2006/relationships/tableStyles" Target="tableStyles.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_rels/chart10.xml.rels>&#65279;<?xml version="1.0" encoding="utf-8" standalone="yes"?><Relationships xmlns="http://schemas.openxmlformats.org/package/2006/relationships"><Relationship Id="rId1" Type="http://schemas.openxmlformats.org/officeDocument/2006/relationships/package" Target="../embeddings/Microsoft_Excel_Worksheet13.xlsx" /></Relationships>
</file>

<file path=ppt/charts/_rels/chart11.xml.rels>&#65279;<?xml version="1.0" encoding="utf-8" standalone="yes"?><Relationships xmlns="http://schemas.openxmlformats.org/package/2006/relationships"><Relationship Id="rId1" Type="http://schemas.openxmlformats.org/officeDocument/2006/relationships/package" Target="../embeddings/Microsoft_Excel_Worksheet14.xlsx" /></Relationships>
</file>

<file path=ppt/charts/_rels/chart12.xml.rels>&#65279;<?xml version="1.0" encoding="utf-8" standalone="yes"?><Relationships xmlns="http://schemas.openxmlformats.org/package/2006/relationships"><Relationship Id="rId1" Type="http://schemas.openxmlformats.org/officeDocument/2006/relationships/package" Target="../embeddings/Microsoft_Excel_Worksheet15.xlsx" /></Relationships>
</file>

<file path=ppt/charts/_rels/chart13.xml.rels>&#65279;<?xml version="1.0" encoding="utf-8" standalone="yes"?><Relationships xmlns="http://schemas.openxmlformats.org/package/2006/relationships"><Relationship Id="rId1" Type="http://schemas.openxmlformats.org/officeDocument/2006/relationships/package" Target="../embeddings/Microsoft_Excel_Worksheet16.xlsx" /></Relationships>
</file>

<file path=ppt/charts/_rels/chart14.xml.rels>&#65279;<?xml version="1.0" encoding="utf-8" standalone="yes"?><Relationships xmlns="http://schemas.openxmlformats.org/package/2006/relationships"><Relationship Id="rId1" Type="http://schemas.openxmlformats.org/officeDocument/2006/relationships/package" Target="../embeddings/Microsoft_Excel_Worksheet17.xlsx" /></Relationships>
</file>

<file path=ppt/charts/_rels/chart15.xml.rels>&#65279;<?xml version="1.0" encoding="utf-8" standalone="yes"?><Relationships xmlns="http://schemas.openxmlformats.org/package/2006/relationships"><Relationship Id="rId1" Type="http://schemas.openxmlformats.org/officeDocument/2006/relationships/package" Target="../embeddings/Microsoft_Excel_Worksheet19.xlsx" /></Relationships>
</file>

<file path=ppt/charts/_rels/chart16.xml.rels>&#65279;<?xml version="1.0" encoding="utf-8" standalone="yes"?><Relationships xmlns="http://schemas.openxmlformats.org/package/2006/relationships"><Relationship Id="rId1" Type="http://schemas.openxmlformats.org/officeDocument/2006/relationships/package" Target="../embeddings/Microsoft_Excel_Worksheet21.xlsx" /></Relationships>
</file>

<file path=ppt/charts/_rels/chart17.xml.rels>&#65279;<?xml version="1.0" encoding="utf-8" standalone="yes"?><Relationships xmlns="http://schemas.openxmlformats.org/package/2006/relationships"><Relationship Id="rId1" Type="http://schemas.openxmlformats.org/officeDocument/2006/relationships/package" Target="../embeddings/Microsoft_Excel_Worksheet22.xlsx" /></Relationships>
</file>

<file path=ppt/charts/_rels/chart18.xml.rels>&#65279;<?xml version="1.0" encoding="utf-8" standalone="yes"?><Relationships xmlns="http://schemas.openxmlformats.org/package/2006/relationships"><Relationship Id="rId1" Type="http://schemas.openxmlformats.org/officeDocument/2006/relationships/package" Target="../embeddings/Microsoft_Excel_Worksheet24.xlsx" /></Relationships>
</file>

<file path=ppt/charts/_rels/chart19.xml.rels>&#65279;<?xml version="1.0" encoding="utf-8" standalone="yes"?><Relationships xmlns="http://schemas.openxmlformats.org/package/2006/relationships"><Relationship Id="rId1" Type="http://schemas.openxmlformats.org/officeDocument/2006/relationships/package" Target="../embeddings/Microsoft_Excel_Worksheet25.xlsx"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s>
</file>

<file path=ppt/charts/_rels/chart20.xml.rels>&#65279;<?xml version="1.0" encoding="utf-8" standalone="yes"?><Relationships xmlns="http://schemas.openxmlformats.org/package/2006/relationships"><Relationship Id="rId1" Type="http://schemas.openxmlformats.org/officeDocument/2006/relationships/package" Target="../embeddings/Microsoft_Excel_Worksheet26.xlsx" /></Relationships>
</file>

<file path=ppt/charts/_rels/chart21.xml.rels>&#65279;<?xml version="1.0" encoding="utf-8" standalone="yes"?><Relationships xmlns="http://schemas.openxmlformats.org/package/2006/relationships"><Relationship Id="rId1" Type="http://schemas.openxmlformats.org/officeDocument/2006/relationships/package" Target="../embeddings/Microsoft_Excel_Worksheet27.xlsx" /></Relationships>
</file>

<file path=ppt/charts/_rels/chart22.xml.rels>&#65279;<?xml version="1.0" encoding="utf-8" standalone="yes"?><Relationships xmlns="http://schemas.openxmlformats.org/package/2006/relationships"><Relationship Id="rId1" Type="http://schemas.openxmlformats.org/officeDocument/2006/relationships/package" Target="../embeddings/Microsoft_Excel_Worksheet28.xlsx" /></Relationships>
</file>

<file path=ppt/charts/_rels/chart23.xml.rels>&#65279;<?xml version="1.0" encoding="utf-8" standalone="yes"?><Relationships xmlns="http://schemas.openxmlformats.org/package/2006/relationships"><Relationship Id="rId1" Type="http://schemas.openxmlformats.org/officeDocument/2006/relationships/package" Target="../embeddings/Microsoft_Excel_Worksheet30.xlsx" /></Relationships>
</file>

<file path=ppt/charts/_rels/chart24.xml.rels>&#65279;<?xml version="1.0" encoding="utf-8" standalone="yes"?><Relationships xmlns="http://schemas.openxmlformats.org/package/2006/relationships"><Relationship Id="rId1" Type="http://schemas.openxmlformats.org/officeDocument/2006/relationships/package" Target="../embeddings/Microsoft_Excel_Worksheet32.xlsx" /></Relationships>
</file>

<file path=ppt/charts/_rels/chart25.xml.rels>&#65279;<?xml version="1.0" encoding="utf-8" standalone="yes"?><Relationships xmlns="http://schemas.openxmlformats.org/package/2006/relationships"><Relationship Id="rId1" Type="http://schemas.openxmlformats.org/officeDocument/2006/relationships/package" Target="../embeddings/Microsoft_Excel_Worksheet34.xlsx" /></Relationships>
</file>

<file path=ppt/charts/_rels/chart26.xml.rels>&#65279;<?xml version="1.0" encoding="utf-8" standalone="yes"?><Relationships xmlns="http://schemas.openxmlformats.org/package/2006/relationships"><Relationship Id="rId1" Type="http://schemas.openxmlformats.org/officeDocument/2006/relationships/package" Target="../embeddings/Microsoft_Excel_Worksheet36.xlsx" /></Relationships>
</file>

<file path=ppt/charts/_rels/chart27.xml.rels>&#65279;<?xml version="1.0" encoding="utf-8" standalone="yes"?><Relationships xmlns="http://schemas.openxmlformats.org/package/2006/relationships"><Relationship Id="rId1" Type="http://schemas.openxmlformats.org/officeDocument/2006/relationships/package" Target="../embeddings/Microsoft_Excel_Worksheet37.xlsx" /></Relationships>
</file>

<file path=ppt/charts/_rels/chart28.xml.rels>&#65279;<?xml version="1.0" encoding="utf-8" standalone="yes"?><Relationships xmlns="http://schemas.openxmlformats.org/package/2006/relationships"><Relationship Id="rId1" Type="http://schemas.openxmlformats.org/officeDocument/2006/relationships/package" Target="../embeddings/Microsoft_Excel_Worksheet38.xlsx" /></Relationships>
</file>

<file path=ppt/charts/_rels/chart29.xml.rels>&#65279;<?xml version="1.0" encoding="utf-8" standalone="yes"?><Relationships xmlns="http://schemas.openxmlformats.org/package/2006/relationships"><Relationship Id="rId1" Type="http://schemas.openxmlformats.org/officeDocument/2006/relationships/package" Target="../embeddings/Microsoft_Excel_Worksheet39.xlsx"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s>
</file>

<file path=ppt/charts/_rels/chart30.xml.rels>&#65279;<?xml version="1.0" encoding="utf-8" standalone="yes"?><Relationships xmlns="http://schemas.openxmlformats.org/package/2006/relationships"><Relationship Id="rId1" Type="http://schemas.openxmlformats.org/officeDocument/2006/relationships/package" Target="../embeddings/Microsoft_Excel_Worksheet41.xlsx" /></Relationships>
</file>

<file path=ppt/charts/_rels/chart31.xml.rels>&#65279;<?xml version="1.0" encoding="utf-8" standalone="yes"?><Relationships xmlns="http://schemas.openxmlformats.org/package/2006/relationships"><Relationship Id="rId1" Type="http://schemas.openxmlformats.org/officeDocument/2006/relationships/package" Target="../embeddings/Microsoft_Excel_Worksheet43.xlsx" /></Relationships>
</file>

<file path=ppt/charts/_rels/chart32.xml.rels>&#65279;<?xml version="1.0" encoding="utf-8" standalone="yes"?><Relationships xmlns="http://schemas.openxmlformats.org/package/2006/relationships"><Relationship Id="rId1" Type="http://schemas.openxmlformats.org/officeDocument/2006/relationships/package" Target="../embeddings/Microsoft_Excel_Worksheet44.xlsx" /></Relationships>
</file>

<file path=ppt/charts/_rels/chart33.xml.rels>&#65279;<?xml version="1.0" encoding="utf-8" standalone="yes"?><Relationships xmlns="http://schemas.openxmlformats.org/package/2006/relationships"><Relationship Id="rId1" Type="http://schemas.openxmlformats.org/officeDocument/2006/relationships/package" Target="../embeddings/Microsoft_Excel_Worksheet46.xlsx" /></Relationships>
</file>

<file path=ppt/charts/_rels/chart34.xml.rels>&#65279;<?xml version="1.0" encoding="utf-8" standalone="yes"?><Relationships xmlns="http://schemas.openxmlformats.org/package/2006/relationships"><Relationship Id="rId1" Type="http://schemas.openxmlformats.org/officeDocument/2006/relationships/package" Target="../embeddings/Microsoft_Excel_Worksheet47.xlsx" /></Relationships>
</file>

<file path=ppt/charts/_rels/chart35.xml.rels>&#65279;<?xml version="1.0" encoding="utf-8" standalone="yes"?><Relationships xmlns="http://schemas.openxmlformats.org/package/2006/relationships"><Relationship Id="rId1" Type="http://schemas.openxmlformats.org/officeDocument/2006/relationships/package" Target="../embeddings/Microsoft_Excel_Worksheet48.xlsx" /></Relationships>
</file>

<file path=ppt/charts/_rels/chart36.xml.rels>&#65279;<?xml version="1.0" encoding="utf-8" standalone="yes"?><Relationships xmlns="http://schemas.openxmlformats.org/package/2006/relationships"><Relationship Id="rId1" Type="http://schemas.openxmlformats.org/officeDocument/2006/relationships/package" Target="../embeddings/Microsoft_Excel_Worksheet49.xlsx" /></Relationships>
</file>

<file path=ppt/charts/_rels/chart37.xml.rels>&#65279;<?xml version="1.0" encoding="utf-8" standalone="yes"?><Relationships xmlns="http://schemas.openxmlformats.org/package/2006/relationships"><Relationship Id="rId1" Type="http://schemas.openxmlformats.org/officeDocument/2006/relationships/package" Target="../embeddings/Microsoft_Excel_Worksheet50.xlsx" /></Relationships>
</file>

<file path=ppt/charts/_rels/chart38.xml.rels>&#65279;<?xml version="1.0" encoding="utf-8" standalone="yes"?><Relationships xmlns="http://schemas.openxmlformats.org/package/2006/relationships"><Relationship Id="rId1" Type="http://schemas.openxmlformats.org/officeDocument/2006/relationships/package" Target="../embeddings/Microsoft_Excel_Worksheet51.xlsx" /></Relationships>
</file>

<file path=ppt/charts/_rels/chart39.xml.rels>&#65279;<?xml version="1.0" encoding="utf-8" standalone="yes"?><Relationships xmlns="http://schemas.openxmlformats.org/package/2006/relationships"><Relationship Id="rId1" Type="http://schemas.openxmlformats.org/officeDocument/2006/relationships/package" Target="../embeddings/Microsoft_Excel_Worksheet52.xlsx" /></Relationships>
</file>

<file path=ppt/charts/_rels/chart4.xml.rels>&#65279;<?xml version="1.0" encoding="utf-8" standalone="yes"?><Relationships xmlns="http://schemas.openxmlformats.org/package/2006/relationships"><Relationship Id="rId1" Type="http://schemas.openxmlformats.org/officeDocument/2006/relationships/package" Target="../embeddings/Microsoft_Excel_Worksheet4.xlsx" /></Relationships>
</file>

<file path=ppt/charts/_rels/chart40.xml.rels>&#65279;<?xml version="1.0" encoding="utf-8" standalone="yes"?><Relationships xmlns="http://schemas.openxmlformats.org/package/2006/relationships"><Relationship Id="rId1" Type="http://schemas.openxmlformats.org/officeDocument/2006/relationships/package" Target="../embeddings/Microsoft_Excel_Worksheet53.xlsx" /></Relationships>
</file>

<file path=ppt/charts/_rels/chart41.xml.rels>&#65279;<?xml version="1.0" encoding="utf-8" standalone="yes"?><Relationships xmlns="http://schemas.openxmlformats.org/package/2006/relationships"><Relationship Id="rId1" Type="http://schemas.openxmlformats.org/officeDocument/2006/relationships/package" Target="../embeddings/Microsoft_Excel_Worksheet54.xlsx" /></Relationships>
</file>

<file path=ppt/charts/_rels/chart42.xml.rels>&#65279;<?xml version="1.0" encoding="utf-8" standalone="yes"?><Relationships xmlns="http://schemas.openxmlformats.org/package/2006/relationships"><Relationship Id="rId1" Type="http://schemas.openxmlformats.org/officeDocument/2006/relationships/package" Target="../embeddings/Microsoft_Excel_Worksheet56.xlsx" /></Relationships>
</file>

<file path=ppt/charts/_rels/chart43.xml.rels>&#65279;<?xml version="1.0" encoding="utf-8" standalone="yes"?><Relationships xmlns="http://schemas.openxmlformats.org/package/2006/relationships"><Relationship Id="rId1" Type="http://schemas.openxmlformats.org/officeDocument/2006/relationships/package" Target="../embeddings/Microsoft_Excel_Worksheet57.xlsx" /></Relationships>
</file>

<file path=ppt/charts/_rels/chart5.xml.rels>&#65279;<?xml version="1.0" encoding="utf-8" standalone="yes"?><Relationships xmlns="http://schemas.openxmlformats.org/package/2006/relationships"><Relationship Id="rId1" Type="http://schemas.openxmlformats.org/officeDocument/2006/relationships/package" Target="../embeddings/Microsoft_Excel_Worksheet5.xlsx" /></Relationships>
</file>

<file path=ppt/charts/_rels/chart6.xml.rels>&#65279;<?xml version="1.0" encoding="utf-8" standalone="yes"?><Relationships xmlns="http://schemas.openxmlformats.org/package/2006/relationships"><Relationship Id="rId1" Type="http://schemas.openxmlformats.org/officeDocument/2006/relationships/package" Target="../embeddings/Microsoft_Excel_Worksheet6.xlsx" /></Relationships>
</file>

<file path=ppt/charts/_rels/chart7.xml.rels>&#65279;<?xml version="1.0" encoding="utf-8" standalone="yes"?><Relationships xmlns="http://schemas.openxmlformats.org/package/2006/relationships"><Relationship Id="rId1" Type="http://schemas.openxmlformats.org/officeDocument/2006/relationships/package" Target="../embeddings/Microsoft_Excel_Worksheet8.xlsx" /></Relationships>
</file>

<file path=ppt/charts/_rels/chart8.xml.rels>&#65279;<?xml version="1.0" encoding="utf-8" standalone="yes"?><Relationships xmlns="http://schemas.openxmlformats.org/package/2006/relationships"><Relationship Id="rId1" Type="http://schemas.openxmlformats.org/officeDocument/2006/relationships/package" Target="../embeddings/Microsoft_Excel_Worksheet9.xlsx" /></Relationships>
</file>

<file path=ppt/charts/_rels/chart9.xml.rels>&#65279;<?xml version="1.0" encoding="utf-8" standalone="yes"?><Relationships xmlns="http://schemas.openxmlformats.org/package/2006/relationships"><Relationship Id="rId1" Type="http://schemas.openxmlformats.org/officeDocument/2006/relationships/package" Target="../embeddings/Microsoft_Excel_Worksheet11.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stacked"/>
        <c:varyColors val="0"/>
        <c:ser>
          <c:idx val="0"/>
          <c:order val="0"/>
          <c:tx>
            <c:strRef>
              <c:f>Sheet1!$B$1</c:f>
              <c:strCache>
                <c:ptCount val="1"/>
                <c:pt idx="0">
                  <c:v>Data Center Systems</c:v>
                </c:pt>
              </c:strCache>
            </c:strRef>
          </c:tx>
          <c:spPr>
            <a:solidFill>
              <a:srgbClr val="2875DD"/>
            </a:solidFill>
            <a:ln>
              <a:solidFill>
                <a:srgbClr val="2875DD"/>
              </a:solidFill>
            </a:ln>
          </c:spPr>
          <c:invertIfNegative val="0"/>
          <c:dLbls>
            <c:dLbl>
              <c:idx val="0"/>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1"/>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2"/>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3"/>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4"/>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5"/>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6"/>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7"/>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8"/>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9"/>
              <c:numFmt formatCode="#,##0.0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10"/>
              <c:numFmt formatCode="#,##0.0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11"/>
              <c:numFmt formatCode="#,##0.0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12"/>
              <c:numFmt formatCode="#,##0.0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elete val="1"/>
            <c:extLst/>
          </c:dLbls>
          <c:cat>
            <c:strRef>
              <c:f>Sheet1!$A$2:$A$14</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f>Sheet1!$B$2:$B$14</c:f>
              <c:numCache>
                <c:ptCount val="13"/>
                <c:pt idx="0">
                  <c:v>140</c:v>
                </c:pt>
                <c:pt idx="1">
                  <c:v>140</c:v>
                </c:pt>
                <c:pt idx="2">
                  <c:v>166</c:v>
                </c:pt>
                <c:pt idx="3">
                  <c:v>171</c:v>
                </c:pt>
                <c:pt idx="4">
                  <c:v>170</c:v>
                </c:pt>
                <c:pt idx="5">
                  <c:v>181</c:v>
                </c:pt>
                <c:pt idx="6">
                  <c:v>210</c:v>
                </c:pt>
                <c:pt idx="7">
                  <c:v>215</c:v>
                </c:pt>
                <c:pt idx="8">
                  <c:v>179</c:v>
                </c:pt>
                <c:pt idx="9">
                  <c:v>189.51</c:v>
                </c:pt>
                <c:pt idx="10">
                  <c:v>227.02</c:v>
                </c:pt>
                <c:pt idx="11">
                  <c:v>243.06</c:v>
                </c:pt>
                <c:pt idx="12">
                  <c:v>261.33</c:v>
                </c:pt>
              </c:numCache>
            </c:numRef>
          </c:val>
        </c:ser>
        <c:ser>
          <c:idx val="1"/>
          <c:order val="1"/>
          <c:tx>
            <c:strRef>
              <c:f>Sheet1!$C$1</c:f>
              <c:strCache>
                <c:ptCount val="1"/>
                <c:pt idx="0">
                  <c:v>Devices</c:v>
                </c:pt>
              </c:strCache>
            </c:strRef>
          </c:tx>
          <c:spPr>
            <a:solidFill>
              <a:srgbClr val="0F283E"/>
            </a:solidFill>
            <a:ln>
              <a:solidFill>
                <a:srgbClr val="0F283E"/>
              </a:solidFill>
            </a:ln>
          </c:spPr>
          <c:invertIfNegative val="0"/>
          <c:dLbls>
            <c:dLbl>
              <c:idx val="0"/>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1"/>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2"/>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3"/>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4"/>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5"/>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6"/>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7"/>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8"/>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9"/>
              <c:numFmt formatCode="#,##0.0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10"/>
              <c:numFmt formatCode="#,##0.0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11"/>
              <c:numFmt formatCode="#,##0.0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12"/>
              <c:numFmt formatCode="#,##0.0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elete val="1"/>
            <c:extLst/>
          </c:dLbls>
          <c:cat>
            <c:strRef>
              <c:f>Sheet1!$A$2:$A$14</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f>Sheet1!$C$2:$C$14</c:f>
              <c:numCache>
                <c:ptCount val="13"/>
                <c:pt idx="0">
                  <c:v>285</c:v>
                </c:pt>
                <c:pt idx="1">
                  <c:v>300</c:v>
                </c:pt>
                <c:pt idx="2">
                  <c:v>310</c:v>
                </c:pt>
                <c:pt idx="3">
                  <c:v>310</c:v>
                </c:pt>
                <c:pt idx="4">
                  <c:v>326</c:v>
                </c:pt>
                <c:pt idx="5">
                  <c:v>369</c:v>
                </c:pt>
                <c:pt idx="6">
                  <c:v>419</c:v>
                </c:pt>
                <c:pt idx="7">
                  <c:v>477</c:v>
                </c:pt>
                <c:pt idx="8">
                  <c:v>529</c:v>
                </c:pt>
                <c:pt idx="9">
                  <c:v>732.03</c:v>
                </c:pt>
                <c:pt idx="10">
                  <c:v>766.28</c:v>
                </c:pt>
                <c:pt idx="11">
                  <c:v>699.79</c:v>
                </c:pt>
                <c:pt idx="12">
                  <c:v>732.29</c:v>
                </c:pt>
              </c:numCache>
            </c:numRef>
          </c:val>
        </c:ser>
        <c:ser>
          <c:idx val="2"/>
          <c:order val="2"/>
          <c:tx>
            <c:strRef>
              <c:f>Sheet1!$D$1</c:f>
              <c:strCache>
                <c:ptCount val="1"/>
                <c:pt idx="0">
                  <c:v>Enterprise software</c:v>
                </c:pt>
              </c:strCache>
            </c:strRef>
          </c:tx>
          <c:spPr>
            <a:solidFill>
              <a:srgbClr val="BABABA"/>
            </a:solidFill>
            <a:ln>
              <a:solidFill>
                <a:srgbClr val="BABABA"/>
              </a:solidFill>
            </a:ln>
          </c:spPr>
          <c:invertIfNegative val="0"/>
          <c:dLbls>
            <c:dLbl>
              <c:idx val="0"/>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1"/>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2"/>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3"/>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4"/>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5"/>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6"/>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7"/>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8"/>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9"/>
              <c:numFmt formatCode="#,##0.0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10"/>
              <c:numFmt formatCode="#,##0.0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11"/>
              <c:numFmt formatCode="#,##0.0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12"/>
              <c:numFmt formatCode="#,##0.0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elete val="1"/>
            <c:extLst/>
          </c:dLbls>
          <c:cat>
            <c:strRef>
              <c:f>Sheet1!$A$2:$A$14</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f>Sheet1!$D$2:$D$14</c:f>
              <c:numCache>
                <c:ptCount val="13"/>
                <c:pt idx="0">
                  <c:v>676</c:v>
                </c:pt>
                <c:pt idx="1">
                  <c:v>677</c:v>
                </c:pt>
                <c:pt idx="2">
                  <c:v>649</c:v>
                </c:pt>
                <c:pt idx="3">
                  <c:v>646</c:v>
                </c:pt>
                <c:pt idx="4">
                  <c:v>630</c:v>
                </c:pt>
                <c:pt idx="5">
                  <c:v>665</c:v>
                </c:pt>
                <c:pt idx="6">
                  <c:v>712</c:v>
                </c:pt>
                <c:pt idx="7">
                  <c:v>712</c:v>
                </c:pt>
                <c:pt idx="8">
                  <c:v>697</c:v>
                </c:pt>
                <c:pt idx="9">
                  <c:v>807.58</c:v>
                </c:pt>
                <c:pt idx="10">
                  <c:v>811.31</c:v>
                </c:pt>
                <c:pt idx="11">
                  <c:v>913.33</c:v>
                </c:pt>
                <c:pt idx="12">
                  <c:v>1029.42</c:v>
                </c:pt>
              </c:numCache>
            </c:numRef>
          </c:val>
        </c:ser>
        <c:ser>
          <c:idx val="3"/>
          <c:order val="3"/>
          <c:tx>
            <c:strRef>
              <c:f>Sheet1!$E$1</c:f>
              <c:strCache>
                <c:ptCount val="1"/>
                <c:pt idx="0">
                  <c:v>IT Services</c:v>
                </c:pt>
              </c:strCache>
            </c:strRef>
          </c:tx>
          <c:spPr>
            <a:solidFill>
              <a:srgbClr val="A60B0B"/>
            </a:solidFill>
            <a:ln>
              <a:solidFill>
                <a:srgbClr val="A60B0B"/>
              </a:solidFill>
            </a:ln>
          </c:spPr>
          <c:invertIfNegative val="0"/>
          <c:dLbls>
            <c:dLbl>
              <c:idx val="0"/>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1"/>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2"/>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3"/>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4"/>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5"/>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6"/>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7"/>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8"/>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9"/>
              <c:numFmt formatCode="#,##0.0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10"/>
              <c:numFmt formatCode="#,##0.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11"/>
              <c:numFmt formatCode="#,##0.0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12"/>
              <c:numFmt formatCode="#,##0.0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elete val="1"/>
            <c:extLst/>
          </c:dLbls>
          <c:cat>
            <c:strRef>
              <c:f>Sheet1!$A$2:$A$14</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f>Sheet1!$E$2:$E$14</c:f>
              <c:numCache>
                <c:ptCount val="13"/>
                <c:pt idx="0">
                  <c:v>906</c:v>
                </c:pt>
                <c:pt idx="1">
                  <c:v>922</c:v>
                </c:pt>
                <c:pt idx="2">
                  <c:v>897</c:v>
                </c:pt>
                <c:pt idx="3">
                  <c:v>866</c:v>
                </c:pt>
                <c:pt idx="4">
                  <c:v>894</c:v>
                </c:pt>
                <c:pt idx="5">
                  <c:v>931</c:v>
                </c:pt>
                <c:pt idx="6">
                  <c:v>993</c:v>
                </c:pt>
                <c:pt idx="7">
                  <c:v>1040</c:v>
                </c:pt>
                <c:pt idx="8">
                  <c:v>1071</c:v>
                </c:pt>
                <c:pt idx="9">
                  <c:v>1207.97</c:v>
                </c:pt>
                <c:pt idx="10">
                  <c:v>1305.7</c:v>
                </c:pt>
                <c:pt idx="11">
                  <c:v>1381.83</c:v>
                </c:pt>
                <c:pt idx="12">
                  <c:v>1501.37</c:v>
                </c:pt>
              </c:numCache>
            </c:numRef>
          </c:val>
        </c:ser>
        <c:ser>
          <c:idx val="4"/>
          <c:order val="4"/>
          <c:tx>
            <c:strRef>
              <c:f>Sheet1!$F$1</c:f>
              <c:strCache>
                <c:ptCount val="1"/>
                <c:pt idx="0">
                  <c:v>Communication Services</c:v>
                </c:pt>
              </c:strCache>
            </c:strRef>
          </c:tx>
          <c:spPr>
            <a:solidFill>
              <a:srgbClr val="87BC24"/>
            </a:solidFill>
            <a:ln>
              <a:solidFill>
                <a:srgbClr val="87BC24"/>
              </a:solidFill>
            </a:ln>
          </c:spPr>
          <c:invertIfNegative val="0"/>
          <c:dLbls>
            <c:dLbl>
              <c:idx val="0"/>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1"/>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2"/>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3"/>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4"/>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5"/>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6"/>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7"/>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8"/>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9"/>
              <c:numFmt formatCode="#,##0.0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10"/>
              <c:numFmt formatCode="#,##0.0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11"/>
              <c:numFmt formatCode="#,##0.0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Lbl>
              <c:idx val="12"/>
              <c:numFmt formatCode="#,##0.0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0"/>
              <c:showCatName val="0"/>
              <c:showSerName val="0"/>
              <c:showPercent val="0"/>
              <c:showBubbleSize val="0"/>
              <c:extLst/>
            </c:dLbl>
            <c:delete val="1"/>
            <c:extLst/>
          </c:dLbls>
          <c:cat>
            <c:strRef>
              <c:f>Sheet1!$A$2:$A$14</c:f>
              <c:strCach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strCache>
            </c:strRef>
          </c:cat>
          <c:val>
            <c:numRef>
              <c:f>Sheet1!$F$2:$F$14</c:f>
              <c:numCache>
                <c:ptCount val="13"/>
                <c:pt idx="0">
                  <c:v>1641</c:v>
                </c:pt>
                <c:pt idx="1">
                  <c:v>1624</c:v>
                </c:pt>
                <c:pt idx="2">
                  <c:v>1541</c:v>
                </c:pt>
                <c:pt idx="3">
                  <c:v>1392</c:v>
                </c:pt>
                <c:pt idx="4">
                  <c:v>1374</c:v>
                </c:pt>
                <c:pt idx="5">
                  <c:v>1392</c:v>
                </c:pt>
                <c:pt idx="6">
                  <c:v>1380</c:v>
                </c:pt>
                <c:pt idx="7">
                  <c:v>1373</c:v>
                </c:pt>
                <c:pt idx="8">
                  <c:v>1396</c:v>
                </c:pt>
                <c:pt idx="9">
                  <c:v>1459.48</c:v>
                </c:pt>
                <c:pt idx="10">
                  <c:v>1423.13</c:v>
                </c:pt>
                <c:pt idx="11">
                  <c:v>1440.83</c:v>
                </c:pt>
                <c:pt idx="12">
                  <c:v>1473.31</c:v>
                </c:pt>
              </c:numCache>
            </c:numRef>
          </c:val>
        </c:ser>
        <c:dLbls>
          <c:showLegendKey val="0"/>
          <c:showVal val="0"/>
          <c:showCatName val="0"/>
          <c:showSerName val="0"/>
          <c:showPercent val="0"/>
          <c:showBubbleSize val="0"/>
          <c:showLeaderLines val="0"/>
        </c:dLbls>
        <c:gapWidth val="80"/>
        <c:overlap val="100"/>
        <c:axId val="67451136"/>
        <c:axId val="66437120"/>
      </c:barChart>
      <c:catAx>
        <c:axId val="67451136"/>
        <c:scaling>
          <c:orientation/>
        </c:scaling>
        <c:delete val="0"/>
        <c:axPos val="b"/>
        <c:majorTickMark val="none"/>
        <c:minorTickMark val="none"/>
        <c:tickLblPos val="low"/>
        <c:spPr>
          <a:ln w="25400">
            <a:solidFill>
              <a:srgbClr val="000000"/>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Spending in billion U.S. dollars</a:t>
                </a:r>
              </a:p>
            </c:rich>
          </c:tx>
          <c:overlay val="0"/>
        </c:title>
        <c:numFmt formatCode="#,##0" sourceLinked="0"/>
        <c:majorTickMark val="none"/>
        <c:minorTickMark val="none"/>
        <c:tickLblPos val="low"/>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legend>
      <c:legendPos val="t"/>
      <c:overlay val="0"/>
      <c:txPr>
        <a:bodyPr/>
        <a:p>
          <a:pPr>
            <a:defRPr sz="1100" smtId="4294967295">
              <a:solidFill>
                <a:srgbClr val="0F2741"/>
              </a:solidFill>
              <a:latin typeface="Open Sans"/>
            </a:defRPr>
          </a:pPr>
          <a:endParaRPr sz="1100" smtId="4294967295">
            <a:solidFill>
              <a:srgbClr val="0F2741"/>
            </a:solidFill>
            <a:latin typeface="Open Sans"/>
          </a:endParaRPr>
        </a:p>
      </c:txPr>
    </c:legend>
    <c:plotVisOnly val="1"/>
    <c:dispBlanksAs val="gap"/>
    <c:showDLblsOverMax val="1"/>
  </c:chart>
  <c:txPr>
    <a:bodyPr/>
    <a:p>
      <a:pPr>
        <a:defRPr sz="1800" smtId="4294967295"/>
      </a:pPr>
      <a:endParaRPr sz="1800" smtId="4294967295"/>
    </a:p>
  </c:txPr>
  <c:externalData r:id="rId1"/>
</c:chartSpace>
</file>

<file path=ppt/charts/chart10.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1"/>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2"/>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3"/>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4"/>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5"/>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6"/>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7"/>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8"/>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9"/>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10"/>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11"/>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txPr>
              <a:bodyPr/>
              <a:p>
                <a:pPr>
                  <a:defRPr sz="1100" b="0" smtId="4294967295">
                    <a:solidFill>
                      <a:srgbClr val="0F2741"/>
                    </a:solidFill>
                    <a:latin typeface="Open Sans"/>
                  </a:defRPr>
                </a:pPr>
                <a:endParaRPr sz="1100" b="0" smtId="4294967295">
                  <a:solidFill>
                    <a:srgbClr val="0F2741"/>
                  </a:solidFill>
                  <a:latin typeface="Open Sans"/>
                </a:endParaRPr>
              </a:p>
            </c:txPr>
            <c:showLegendKey val="0"/>
            <c:showVal val="1"/>
            <c:showCatName val="0"/>
            <c:showSerName val="0"/>
            <c:showPercent val="0"/>
            <c:showBubbleSize val="0"/>
            <c:showLeaderLines val="0"/>
            <c:extLst/>
          </c:dLbls>
          <c:cat>
            <c:strRef>
              <c:f>Sheet1!$A$2:$A$13</c:f>
              <c:strCache>
                <c:ptCount val="12"/>
                <c:pt idx="0">
                  <c:v>Less than 1 year</c:v>
                </c:pt>
                <c:pt idx="1">
                  <c:v>1 to 4 years</c:v>
                </c:pt>
                <c:pt idx="2">
                  <c:v>5 to 9 years</c:v>
                </c:pt>
                <c:pt idx="3">
                  <c:v>10 to 14 years</c:v>
                </c:pt>
                <c:pt idx="4">
                  <c:v>15 to 19 years</c:v>
                </c:pt>
                <c:pt idx="5">
                  <c:v>20 to 24 years</c:v>
                </c:pt>
                <c:pt idx="6">
                  <c:v>25 to 29 years</c:v>
                </c:pt>
                <c:pt idx="7">
                  <c:v>30 to 34 years</c:v>
                </c:pt>
                <c:pt idx="8">
                  <c:v>35 to 39 years</c:v>
                </c:pt>
                <c:pt idx="9">
                  <c:v>40 to 44 years</c:v>
                </c:pt>
                <c:pt idx="10">
                  <c:v>45 to 49 years</c:v>
                </c:pt>
                <c:pt idx="11">
                  <c:v>More than 50 years</c:v>
                </c:pt>
              </c:strCache>
            </c:strRef>
          </c:cat>
          <c:val>
            <c:numRef>
              <c:f>Sheet1!$B$2:$B$13</c:f>
              <c:numCache>
                <c:ptCount val="12"/>
                <c:pt idx="0">
                  <c:v>0.0111</c:v>
                </c:pt>
                <c:pt idx="1">
                  <c:v>0.147</c:v>
                </c:pt>
                <c:pt idx="2">
                  <c:v>0.2644</c:v>
                </c:pt>
                <c:pt idx="3">
                  <c:v>0.1989</c:v>
                </c:pt>
                <c:pt idx="4">
                  <c:v>0.1171</c:v>
                </c:pt>
                <c:pt idx="5">
                  <c:v>0.0947</c:v>
                </c:pt>
                <c:pt idx="6">
                  <c:v>0.0588</c:v>
                </c:pt>
                <c:pt idx="7">
                  <c:v>0.0414</c:v>
                </c:pt>
                <c:pt idx="8">
                  <c:v>0.0271</c:v>
                </c:pt>
                <c:pt idx="9">
                  <c:v>0.0263</c:v>
                </c:pt>
                <c:pt idx="10">
                  <c:v>0.0078</c:v>
                </c:pt>
                <c:pt idx="11">
                  <c:v>0.0055</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plotVisOnly val="1"/>
    <c:dispBlanksAs val="gap"/>
    <c:showDLblsOverMax val="1"/>
  </c:chart>
  <c:txPr>
    <a:bodyPr/>
    <a:p>
      <a:pPr>
        <a:defRPr sz="1800" smtId="4294967295"/>
      </a:pPr>
      <a:endParaRPr sz="1800" smtId="4294967295"/>
    </a:p>
  </c:txPr>
  <c:externalData r:id="rId1"/>
</c:chartSpace>
</file>

<file path=ppt/charts/chart1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1"/>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2"/>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3"/>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4"/>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5"/>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6"/>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7"/>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8"/>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9"/>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txPr>
              <a:bodyPr/>
              <a:p>
                <a:pPr>
                  <a:defRPr sz="1100" b="0" smtId="4294967295">
                    <a:solidFill>
                      <a:srgbClr val="0F2741"/>
                    </a:solidFill>
                    <a:latin typeface="Open Sans"/>
                  </a:defRPr>
                </a:pPr>
                <a:endParaRPr sz="1100" b="0" smtId="4294967295">
                  <a:solidFill>
                    <a:srgbClr val="0F2741"/>
                  </a:solidFill>
                  <a:latin typeface="Open Sans"/>
                </a:endParaRPr>
              </a:p>
            </c:txPr>
            <c:showLegendKey val="0"/>
            <c:showVal val="1"/>
            <c:showCatName val="0"/>
            <c:showSerName val="0"/>
            <c:showPercent val="0"/>
            <c:showBubbleSize val="0"/>
            <c:showLeaderLines val="0"/>
            <c:extLst/>
          </c:dLbls>
          <c:cat>
            <c:strRef>
              <c:f>Sheet1!$A$2:$A$11</c:f>
              <c:strCache>
                <c:ptCount val="10"/>
                <c:pt idx="0">
                  <c:v>Rework, changes, unplanned work, unplanned problems</c:v>
                </c:pt>
                <c:pt idx="1">
                  <c:v>Unclear direction</c:v>
                </c:pt>
                <c:pt idx="2">
                  <c:v>Inadequate technical knowledge or experience</c:v>
                </c:pt>
                <c:pt idx="3">
                  <c:v>Unrealistic deadlines</c:v>
                </c:pt>
                <c:pt idx="4">
                  <c:v>Inadequate of insufficient work tools</c:v>
                </c:pt>
                <c:pt idx="5">
                  <c:v>Difficult cooperation with other teams within the company</c:v>
                </c:pt>
                <c:pt idx="6">
                  <c:v>Management relations</c:v>
                </c:pt>
                <c:pt idx="7">
                  <c:v>Working as part of a remote or part-remote team</c:v>
                </c:pt>
                <c:pt idx="8">
                  <c:v>Team relations</c:v>
                </c:pt>
                <c:pt idx="9">
                  <c:v>Other</c:v>
                </c:pt>
              </c:strCache>
            </c:strRef>
          </c:cat>
          <c:val>
            <c:numRef>
              <c:f>Sheet1!$B$2:$B$11</c:f>
              <c:numCache>
                <c:ptCount val="10"/>
                <c:pt idx="0">
                  <c:v>0.4239</c:v>
                </c:pt>
                <c:pt idx="1">
                  <c:v>0.343</c:v>
                </c:pt>
                <c:pt idx="2">
                  <c:v>0.2852</c:v>
                </c:pt>
                <c:pt idx="3">
                  <c:v>0.1999</c:v>
                </c:pt>
                <c:pt idx="4">
                  <c:v>0.1951</c:v>
                </c:pt>
                <c:pt idx="5">
                  <c:v>0.1815</c:v>
                </c:pt>
                <c:pt idx="6">
                  <c:v>0.1574</c:v>
                </c:pt>
                <c:pt idx="7">
                  <c:v>0.1397</c:v>
                </c:pt>
                <c:pt idx="8">
                  <c:v>0.0894</c:v>
                </c:pt>
                <c:pt idx="9">
                  <c:v>0.084</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plotVisOnly val="1"/>
    <c:dispBlanksAs val="gap"/>
    <c:showDLblsOverMax val="1"/>
  </c:chart>
  <c:txPr>
    <a:bodyPr/>
    <a:p>
      <a:pPr>
        <a:defRPr sz="1800" smtId="4294967295"/>
      </a:pPr>
      <a:endParaRPr sz="1800" smtId="4294967295"/>
    </a:p>
  </c:txPr>
  <c:externalData r:id="rId1"/>
</c:chartSpace>
</file>

<file path=ppt/charts/chart1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1"/>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2"/>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3"/>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4"/>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5"/>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6"/>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txPr>
              <a:bodyPr/>
              <a:p>
                <a:pPr>
                  <a:defRPr sz="1100" b="0" smtId="4294967295">
                    <a:solidFill>
                      <a:srgbClr val="0F2741"/>
                    </a:solidFill>
                    <a:latin typeface="Open Sans"/>
                  </a:defRPr>
                </a:pPr>
                <a:endParaRPr sz="1100" b="0" smtId="4294967295">
                  <a:solidFill>
                    <a:srgbClr val="0F2741"/>
                  </a:solidFill>
                  <a:latin typeface="Open Sans"/>
                </a:endParaRPr>
              </a:p>
            </c:txPr>
            <c:showLegendKey val="0"/>
            <c:showVal val="1"/>
            <c:showCatName val="0"/>
            <c:showSerName val="0"/>
            <c:showPercent val="0"/>
            <c:showBubbleSize val="0"/>
            <c:showLeaderLines val="0"/>
            <c:extLst/>
          </c:dLbls>
          <c:cat>
            <c:strRef>
              <c:f>Sheet1!$A$2:$A$8</c:f>
              <c:strCache>
                <c:ptCount val="7"/>
                <c:pt idx="0">
                  <c:v>IT security administrator</c:v>
                </c:pt>
                <c:pt idx="1">
                  <c:v>IT security architect/ engineer</c:v>
                </c:pt>
                <c:pt idx="2">
                  <c:v>IT security analyst/ operator/ incident responder</c:v>
                </c:pt>
                <c:pt idx="3">
                  <c:v>Application security tester</c:v>
                </c:pt>
                <c:pt idx="4">
                  <c:v>IT security/ compliance auditor</c:v>
                </c:pt>
                <c:pt idx="5">
                  <c:v>DevSecOps engineer</c:v>
                </c:pt>
                <c:pt idx="6">
                  <c:v>Risk/ fraud analyst</c:v>
                </c:pt>
              </c:strCache>
            </c:strRef>
          </c:cat>
          <c:val>
            <c:numRef>
              <c:f>Sheet1!$B$2:$B$8</c:f>
              <c:numCache>
                <c:ptCount val="7"/>
                <c:pt idx="0">
                  <c:v>0.401</c:v>
                </c:pt>
                <c:pt idx="1">
                  <c:v>0.356</c:v>
                </c:pt>
                <c:pt idx="2">
                  <c:v>0.355</c:v>
                </c:pt>
                <c:pt idx="3">
                  <c:v>0.268</c:v>
                </c:pt>
                <c:pt idx="4">
                  <c:v>0.266</c:v>
                </c:pt>
                <c:pt idx="5">
                  <c:v>0.266</c:v>
                </c:pt>
                <c:pt idx="6">
                  <c:v>0.257</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plotVisOnly val="1"/>
    <c:dispBlanksAs val="gap"/>
    <c:showDLblsOverMax val="1"/>
  </c:chart>
  <c:txPr>
    <a:bodyPr/>
    <a:p>
      <a:pPr>
        <a:defRPr sz="1800" smtId="4294967295"/>
      </a:pPr>
      <a:endParaRPr sz="1800" smtId="4294967295"/>
    </a:p>
  </c:txPr>
  <c:externalData r:id="rId1"/>
</c:chartSpace>
</file>

<file path=ppt/charts/chart1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1"/>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2"/>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3"/>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4"/>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txPr>
              <a:bodyPr/>
              <a:p>
                <a:pPr>
                  <a:defRPr sz="1100" b="0" smtId="4294967295">
                    <a:solidFill>
                      <a:srgbClr val="0F2741"/>
                    </a:solidFill>
                    <a:latin typeface="Open Sans"/>
                  </a:defRPr>
                </a:pPr>
                <a:endParaRPr sz="1100" b="0" smtId="4294967295">
                  <a:solidFill>
                    <a:srgbClr val="0F2741"/>
                  </a:solidFill>
                  <a:latin typeface="Open Sans"/>
                </a:endParaRPr>
              </a:p>
            </c:txPr>
            <c:showLegendKey val="0"/>
            <c:showVal val="1"/>
            <c:showCatName val="0"/>
            <c:showSerName val="0"/>
            <c:showPercent val="0"/>
            <c:showBubbleSize val="0"/>
            <c:showLeaderLines val="0"/>
            <c:extLst/>
          </c:dLbls>
          <c:cat>
            <c:strRef>
              <c:f>Sheet1!$A$2:$A$6</c:f>
              <c:strCache>
                <c:ptCount val="5"/>
                <c:pt idx="0">
                  <c:v>APAC</c:v>
                </c:pt>
                <c:pt idx="1">
                  <c:v>North America</c:v>
                </c:pt>
                <c:pt idx="2">
                  <c:v>LATAM</c:v>
                </c:pt>
                <c:pt idx="3">
                  <c:v>Europe</c:v>
                </c:pt>
                <c:pt idx="4">
                  <c:v>Middle East &amp; Africa</c:v>
                </c:pt>
              </c:strCache>
            </c:strRef>
          </c:cat>
          <c:val>
            <c:numRef>
              <c:f>Sheet1!$B$2:$B$6</c:f>
              <c:numCache>
                <c:ptCount val="5"/>
                <c:pt idx="0">
                  <c:v>2670.32</c:v>
                </c:pt>
                <c:pt idx="1">
                  <c:v>521.83</c:v>
                </c:pt>
                <c:pt idx="2">
                  <c:v>348.26</c:v>
                </c:pt>
                <c:pt idx="3">
                  <c:v>347.76</c:v>
                </c:pt>
                <c:pt idx="4">
                  <c:v>111.8</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c:scaling>
        <c:delete val="0"/>
        <c:axPos val="b"/>
        <c:majorTickMark val="none"/>
        <c:minorTickMark val="none"/>
        <c:tickLblPos val="low"/>
        <c:spPr>
          <a:ln w="25400">
            <a:solidFill>
              <a:srgbClr val="000000"/>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Number of professionals in thousands</a:t>
                </a:r>
              </a:p>
            </c:rich>
          </c:tx>
          <c:overlay val="0"/>
        </c:title>
        <c:numFmt formatCode="#,##0" sourceLinked="0"/>
        <c:majorTickMark val="none"/>
        <c:minorTickMark val="none"/>
        <c:tickLblPos val="low"/>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plotVisOnly val="1"/>
    <c:dispBlanksAs val="gap"/>
    <c:showDLblsOverMax val="1"/>
  </c:chart>
  <c:txPr>
    <a:bodyPr/>
    <a:p>
      <a:pPr>
        <a:defRPr sz="1800" smtId="4294967295"/>
      </a:pPr>
      <a:endParaRPr sz="1800" smtId="4294967295"/>
    </a:p>
  </c:txPr>
  <c:externalData r:id="rId1"/>
</c:chartSpace>
</file>

<file path=ppt/charts/chart1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2"/>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3"/>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4"/>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5"/>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6"/>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7"/>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8"/>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9"/>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0"/>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1"/>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2"/>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3"/>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4"/>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txPr>
              <a:bodyPr/>
              <a:p>
                <a:pPr>
                  <a:defRPr sz="900" b="0" smtId="4294967295">
                    <a:solidFill>
                      <a:srgbClr val="0F2741"/>
                    </a:solidFill>
                    <a:latin typeface="Open Sans"/>
                  </a:defRPr>
                </a:pPr>
                <a:endParaRPr sz="900" b="0" smtId="4294967295">
                  <a:solidFill>
                    <a:srgbClr val="0F2741"/>
                  </a:solidFill>
                  <a:latin typeface="Open Sans"/>
                </a:endParaRPr>
              </a:p>
            </c:txPr>
            <c:showLegendKey val="0"/>
            <c:showVal val="1"/>
            <c:showCatName val="0"/>
            <c:showSerName val="0"/>
            <c:showPercent val="0"/>
            <c:showBubbleSize val="0"/>
            <c:showLeaderLines val="0"/>
            <c:extLst/>
          </c:dLbls>
          <c:cat>
            <c:strRef>
              <c:f>Sheet1!$A$2:$A$16</c:f>
              <c:strCache>
                <c:ptCount val="15"/>
                <c:pt idx="0">
                  <c:v>China</c:v>
                </c:pt>
                <c:pt idx="1">
                  <c:v>India</c:v>
                </c:pt>
                <c:pt idx="2">
                  <c:v>United States</c:v>
                </c:pt>
                <c:pt idx="3">
                  <c:v>Brazil</c:v>
                </c:pt>
                <c:pt idx="4">
                  <c:v>Mexico</c:v>
                </c:pt>
                <c:pt idx="5">
                  <c:v>Japan</c:v>
                </c:pt>
                <c:pt idx="6">
                  <c:v>Germany</c:v>
                </c:pt>
                <c:pt idx="7">
                  <c:v>Spain</c:v>
                </c:pt>
                <c:pt idx="8">
                  <c:v>United Kingdom</c:v>
                </c:pt>
                <c:pt idx="9">
                  <c:v>France</c:v>
                </c:pt>
                <c:pt idx="10">
                  <c:v>South Africa</c:v>
                </c:pt>
                <c:pt idx="11">
                  <c:v>Canada</c:v>
                </c:pt>
                <c:pt idx="12">
                  <c:v>United Arab Emirates</c:v>
                </c:pt>
                <c:pt idx="13">
                  <c:v>The Netherlands</c:v>
                </c:pt>
                <c:pt idx="14">
                  <c:v>Australia</c:v>
                </c:pt>
              </c:strCache>
            </c:strRef>
          </c:cat>
          <c:val>
            <c:numRef>
              <c:f>Sheet1!$B$2:$B$16</c:f>
              <c:numCache>
                <c:ptCount val="15"/>
                <c:pt idx="0">
                  <c:v>1720941</c:v>
                </c:pt>
                <c:pt idx="1">
                  <c:v>789793</c:v>
                </c:pt>
                <c:pt idx="2">
                  <c:v>482985</c:v>
                </c:pt>
                <c:pt idx="3">
                  <c:v>231927</c:v>
                </c:pt>
                <c:pt idx="4">
                  <c:v>116331</c:v>
                </c:pt>
                <c:pt idx="5">
                  <c:v>110254</c:v>
                </c:pt>
                <c:pt idx="6">
                  <c:v>104660</c:v>
                </c:pt>
                <c:pt idx="7">
                  <c:v>74498</c:v>
                </c:pt>
                <c:pt idx="8">
                  <c:v>73439</c:v>
                </c:pt>
                <c:pt idx="9">
                  <c:v>59117</c:v>
                </c:pt>
                <c:pt idx="10">
                  <c:v>57269</c:v>
                </c:pt>
                <c:pt idx="11">
                  <c:v>38842</c:v>
                </c:pt>
                <c:pt idx="12">
                  <c:v>31928</c:v>
                </c:pt>
                <c:pt idx="13">
                  <c:v>29058</c:v>
                </c:pt>
                <c:pt idx="14">
                  <c:v>27756</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plotVisOnly val="1"/>
    <c:dispBlanksAs val="gap"/>
    <c:showDLblsOverMax val="1"/>
  </c:chart>
  <c:txPr>
    <a:bodyPr/>
    <a:p>
      <a:pPr>
        <a:defRPr sz="1800" smtId="4294967295"/>
      </a:pPr>
      <a:endParaRPr sz="1800" smtId="4294967295"/>
    </a:p>
  </c:txPr>
  <c:externalData r:id="rId1"/>
</c:chartSpace>
</file>

<file path=ppt/charts/chart1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2"/>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3"/>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4"/>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5"/>
              <c:numFmt formatCode="#,##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6"/>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7"/>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8"/>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9"/>
              <c:numFmt formatCode="#,##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0"/>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1"/>
              <c:numFmt formatCode="#,##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2"/>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3"/>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4"/>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txPr>
              <a:bodyPr/>
              <a:p>
                <a:pPr>
                  <a:defRPr sz="900" b="0" smtId="4294967295">
                    <a:solidFill>
                      <a:srgbClr val="0F2741"/>
                    </a:solidFill>
                    <a:latin typeface="Open Sans"/>
                  </a:defRPr>
                </a:pPr>
                <a:endParaRPr sz="900" b="0" smtId="4294967295">
                  <a:solidFill>
                    <a:srgbClr val="0F2741"/>
                  </a:solidFill>
                  <a:latin typeface="Open Sans"/>
                </a:endParaRPr>
              </a:p>
            </c:txPr>
            <c:showLegendKey val="0"/>
            <c:showVal val="1"/>
            <c:showCatName val="0"/>
            <c:showSerName val="0"/>
            <c:showPercent val="0"/>
            <c:showBubbleSize val="0"/>
            <c:showLeaderLines val="0"/>
            <c:extLst/>
          </c:dLbls>
          <c:cat>
            <c:strRef>
              <c:f>Sheet1!$A$2:$A$16</c:f>
              <c:strCache>
                <c:ptCount val="15"/>
                <c:pt idx="0">
                  <c:v>United States</c:v>
                </c:pt>
                <c:pt idx="1">
                  <c:v>Brazil</c:v>
                </c:pt>
                <c:pt idx="2">
                  <c:v>Mexico</c:v>
                </c:pt>
                <c:pt idx="3">
                  <c:v>Germany</c:v>
                </c:pt>
                <c:pt idx="4">
                  <c:v>Japan</c:v>
                </c:pt>
                <c:pt idx="5">
                  <c:v>United Kingdom</c:v>
                </c:pt>
                <c:pt idx="6">
                  <c:v>South Korea</c:v>
                </c:pt>
                <c:pt idx="7">
                  <c:v>France</c:v>
                </c:pt>
                <c:pt idx="8">
                  <c:v>Spain</c:v>
                </c:pt>
                <c:pt idx="9">
                  <c:v>South Africa</c:v>
                </c:pt>
                <c:pt idx="10">
                  <c:v>Canada</c:v>
                </c:pt>
                <c:pt idx="11">
                  <c:v>United Arab Emirates</c:v>
                </c:pt>
                <c:pt idx="12">
                  <c:v>Australia</c:v>
                </c:pt>
                <c:pt idx="13">
                  <c:v>Singapore</c:v>
                </c:pt>
                <c:pt idx="14">
                  <c:v>Netherlands</c:v>
                </c:pt>
              </c:strCache>
            </c:strRef>
          </c:cat>
          <c:val>
            <c:numRef>
              <c:f>Sheet1!$B$2:$B$16</c:f>
              <c:numCache>
                <c:ptCount val="15"/>
                <c:pt idx="0">
                  <c:v>1338.51</c:v>
                </c:pt>
                <c:pt idx="1">
                  <c:v>749.48</c:v>
                </c:pt>
                <c:pt idx="2">
                  <c:v>536.03</c:v>
                </c:pt>
                <c:pt idx="3">
                  <c:v>455.95</c:v>
                </c:pt>
                <c:pt idx="4">
                  <c:v>480.66</c:v>
                </c:pt>
                <c:pt idx="5">
                  <c:v>367.3</c:v>
                </c:pt>
                <c:pt idx="6">
                  <c:v>263.77</c:v>
                </c:pt>
                <c:pt idx="7">
                  <c:v>217.19</c:v>
                </c:pt>
                <c:pt idx="8">
                  <c:v>182.14</c:v>
                </c:pt>
                <c:pt idx="9">
                  <c:v>177.8</c:v>
                </c:pt>
                <c:pt idx="10">
                  <c:v>157.32</c:v>
                </c:pt>
                <c:pt idx="11">
                  <c:v>144.3</c:v>
                </c:pt>
                <c:pt idx="12">
                  <c:v>138.86</c:v>
                </c:pt>
                <c:pt idx="13">
                  <c:v>76.94</c:v>
                </c:pt>
                <c:pt idx="14">
                  <c:v>67.53</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plotVisOnly val="1"/>
    <c:dispBlanksAs val="gap"/>
    <c:showDLblsOverMax val="1"/>
  </c:chart>
  <c:txPr>
    <a:bodyPr/>
    <a:p>
      <a:pPr>
        <a:defRPr sz="1800" smtId="4294967295"/>
      </a:pPr>
      <a:endParaRPr sz="1800" smtId="4294967295"/>
    </a:p>
  </c:txPr>
  <c:externalData r:id="rId1"/>
</c:chartSpace>
</file>

<file path=ppt/charts/chart1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1"/>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2"/>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3"/>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4"/>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txPr>
              <a:bodyPr/>
              <a:p>
                <a:pPr>
                  <a:defRPr sz="1100" b="0" smtId="4294967295">
                    <a:solidFill>
                      <a:srgbClr val="0F2741"/>
                    </a:solidFill>
                    <a:latin typeface="Open Sans"/>
                  </a:defRPr>
                </a:pPr>
                <a:endParaRPr sz="1100" b="0" smtId="4294967295">
                  <a:solidFill>
                    <a:srgbClr val="0F2741"/>
                  </a:solidFill>
                  <a:latin typeface="Open Sans"/>
                </a:endParaRPr>
              </a:p>
            </c:txPr>
            <c:showLegendKey val="0"/>
            <c:showVal val="1"/>
            <c:showCatName val="0"/>
            <c:showSerName val="0"/>
            <c:showPercent val="0"/>
            <c:showBubbleSize val="0"/>
            <c:showLeaderLines val="0"/>
            <c:extLst/>
          </c:dLbls>
          <c:cat>
            <c:strRef>
              <c:f>Sheet1!$A$2:$A$6</c:f>
              <c:strCache>
                <c:ptCount val="5"/>
                <c:pt idx="0">
                  <c:v>Cloud Security</c:v>
                </c:pt>
                <c:pt idx="1">
                  <c:v>Security Operations</c:v>
                </c:pt>
                <c:pt idx="2">
                  <c:v>Network Security</c:v>
                </c:pt>
                <c:pt idx="3">
                  <c:v>Software Development Security</c:v>
                </c:pt>
                <c:pt idx="4">
                  <c:v>Risk Management</c:v>
                </c:pt>
              </c:strCache>
            </c:strRef>
          </c:cat>
          <c:val>
            <c:numRef>
              <c:f>Sheet1!$B$2:$B$6</c:f>
              <c:numCache>
                <c:ptCount val="5"/>
                <c:pt idx="0">
                  <c:v>0.44</c:v>
                </c:pt>
                <c:pt idx="1">
                  <c:v>0.44</c:v>
                </c:pt>
                <c:pt idx="2">
                  <c:v>0.37</c:v>
                </c:pt>
                <c:pt idx="3">
                  <c:v>0.32</c:v>
                </c:pt>
                <c:pt idx="4">
                  <c:v>0.27</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plotVisOnly val="1"/>
    <c:dispBlanksAs val="gap"/>
    <c:showDLblsOverMax val="1"/>
  </c:chart>
  <c:txPr>
    <a:bodyPr/>
    <a:p>
      <a:pPr>
        <a:defRPr sz="1800" smtId="4294967295"/>
      </a:pPr>
      <a:endParaRPr sz="1800" smtId="4294967295"/>
    </a:p>
  </c:txPr>
  <c:externalData r:id="rId1"/>
</c:chartSpace>
</file>

<file path=ppt/charts/chart17.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2"/>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3"/>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4"/>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5"/>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6"/>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7"/>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8"/>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9"/>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0"/>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1"/>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2"/>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3"/>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4"/>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txPr>
              <a:bodyPr/>
              <a:p>
                <a:pPr>
                  <a:defRPr sz="900" b="0" smtId="4294967295">
                    <a:solidFill>
                      <a:srgbClr val="0F2741"/>
                    </a:solidFill>
                    <a:latin typeface="Open Sans"/>
                  </a:defRPr>
                </a:pPr>
                <a:endParaRPr sz="900" b="0" smtId="4294967295">
                  <a:solidFill>
                    <a:srgbClr val="0F2741"/>
                  </a:solidFill>
                  <a:latin typeface="Open Sans"/>
                </a:endParaRPr>
              </a:p>
            </c:txPr>
            <c:showLegendKey val="0"/>
            <c:showVal val="1"/>
            <c:showCatName val="0"/>
            <c:showSerName val="0"/>
            <c:showPercent val="0"/>
            <c:showBubbleSize val="0"/>
            <c:showLeaderLines val="0"/>
            <c:extLst/>
          </c:dLbls>
          <c:cat>
            <c:strRef>
              <c:f>Sheet1!$A$2:$A$16</c:f>
              <c:strCache>
                <c:ptCount val="15"/>
                <c:pt idx="0">
                  <c:v>Recruited by other companies</c:v>
                </c:pt>
                <c:pt idx="1">
                  <c:v>Poor financial incentives (e.g., salaries or bonuses)</c:v>
                </c:pt>
                <c:pt idx="2">
                  <c:v>Limited promotion and development opportunities</c:v>
                </c:pt>
                <c:pt idx="3">
                  <c:v>High work stress levels</c:v>
                </c:pt>
                <c:pt idx="4">
                  <c:v>Lack of management support</c:v>
                </c:pt>
                <c:pt idx="5">
                  <c:v>Poor work culture/environment</c:v>
                </c:pt>
                <c:pt idx="6">
                  <c:v>Limited remote work possibilities</c:v>
                </c:pt>
                <c:pt idx="7">
                  <c:v>Inflexible work policies</c:v>
                </c:pt>
                <c:pt idx="8">
                  <c:v>Limited opportunities to work with latest technologies (e.g., AI)</c:v>
                </c:pt>
                <c:pt idx="9">
                  <c:v>Desire to work in new industry</c:v>
                </c:pt>
                <c:pt idx="10">
                  <c:v>Family situation changes (e.g., children born, marriage)</c:v>
                </c:pt>
                <c:pt idx="11">
                  <c:v>Retirement</c:v>
                </c:pt>
                <c:pt idx="12">
                  <c:v>Switching careers (e.g., leaving cybersecurity entirely)</c:v>
                </c:pt>
                <c:pt idx="13">
                  <c:v>Lack of workplace diversity</c:v>
                </c:pt>
                <c:pt idx="14">
                  <c:v>Don't know</c:v>
                </c:pt>
              </c:strCache>
            </c:strRef>
          </c:cat>
          <c:val>
            <c:numRef>
              <c:f>Sheet1!$B$2:$B$16</c:f>
              <c:numCache>
                <c:ptCount val="15"/>
                <c:pt idx="0">
                  <c:v>0.58</c:v>
                </c:pt>
                <c:pt idx="1">
                  <c:v>0.54</c:v>
                </c:pt>
                <c:pt idx="2">
                  <c:v>0.48</c:v>
                </c:pt>
                <c:pt idx="3">
                  <c:v>0.43</c:v>
                </c:pt>
                <c:pt idx="4">
                  <c:v>0.34</c:v>
                </c:pt>
                <c:pt idx="5">
                  <c:v>0.33</c:v>
                </c:pt>
                <c:pt idx="6">
                  <c:v>0.28</c:v>
                </c:pt>
                <c:pt idx="7">
                  <c:v>0.21</c:v>
                </c:pt>
                <c:pt idx="8">
                  <c:v>0.2</c:v>
                </c:pt>
                <c:pt idx="9">
                  <c:v>0.16</c:v>
                </c:pt>
                <c:pt idx="10">
                  <c:v>0.14</c:v>
                </c:pt>
                <c:pt idx="11">
                  <c:v>0.13</c:v>
                </c:pt>
                <c:pt idx="12">
                  <c:v>0.09</c:v>
                </c:pt>
                <c:pt idx="13">
                  <c:v>0.09</c:v>
                </c:pt>
                <c:pt idx="14">
                  <c:v>0.06</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plotVisOnly val="1"/>
    <c:dispBlanksAs val="gap"/>
    <c:showDLblsOverMax val="1"/>
  </c:chart>
  <c:txPr>
    <a:bodyPr/>
    <a:p>
      <a:pPr>
        <a:defRPr sz="1800" smtId="4294967295"/>
      </a:pPr>
      <a:endParaRPr sz="1800" smtId="4294967295"/>
    </a:p>
  </c:txPr>
  <c:externalData r:id="rId1"/>
</c:chartSpace>
</file>

<file path=ppt/charts/chart18.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1"/>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2"/>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3"/>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txPr>
              <a:bodyPr/>
              <a:p>
                <a:pPr>
                  <a:defRPr sz="1100" b="0" smtId="4294967295">
                    <a:solidFill>
                      <a:srgbClr val="0F2741"/>
                    </a:solidFill>
                    <a:latin typeface="Open Sans"/>
                  </a:defRPr>
                </a:pPr>
                <a:endParaRPr sz="1100" b="0" smtId="4294967295">
                  <a:solidFill>
                    <a:srgbClr val="0F2741"/>
                  </a:solidFill>
                  <a:latin typeface="Open Sans"/>
                </a:endParaRPr>
              </a:p>
            </c:txPr>
            <c:showLegendKey val="0"/>
            <c:showVal val="1"/>
            <c:showCatName val="0"/>
            <c:showSerName val="0"/>
            <c:showPercent val="0"/>
            <c:showBubbleSize val="0"/>
            <c:showLeaderLines val="0"/>
            <c:extLst/>
          </c:dLbls>
          <c:cat>
            <c:strRef>
              <c:f>Sheet1!$A$2:$A$5</c:f>
              <c:strCache>
                <c:ptCount val="4"/>
                <c:pt idx="0">
                  <c:v>Increased cybersecurity knowledge</c:v>
                </c:pt>
                <c:pt idx="1">
                  <c:v>Better performance of duties</c:v>
                </c:pt>
                <c:pt idx="2">
                  <c:v>Career growth</c:v>
                </c:pt>
                <c:pt idx="3">
                  <c:v>Higher salary</c:v>
                </c:pt>
              </c:strCache>
            </c:strRef>
          </c:cat>
          <c:val>
            <c:numRef>
              <c:f>Sheet1!$B$2:$B$5</c:f>
              <c:numCache>
                <c:ptCount val="4"/>
                <c:pt idx="0">
                  <c:v>0.72</c:v>
                </c:pt>
                <c:pt idx="1">
                  <c:v>0.62</c:v>
                </c:pt>
                <c:pt idx="2">
                  <c:v>0.55</c:v>
                </c:pt>
                <c:pt idx="3">
                  <c:v>0.47</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plotVisOnly val="1"/>
    <c:dispBlanksAs val="gap"/>
    <c:showDLblsOverMax val="1"/>
  </c:chart>
  <c:txPr>
    <a:bodyPr/>
    <a:p>
      <a:pPr>
        <a:defRPr sz="1800" smtId="4294967295"/>
      </a:pPr>
      <a:endParaRPr sz="1800" smtId="4294967295"/>
    </a:p>
  </c:txPr>
  <c:externalData r:id="rId1"/>
</c:chartSpace>
</file>

<file path=ppt/charts/chart19.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1"/>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2"/>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3"/>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4"/>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5"/>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txPr>
              <a:bodyPr/>
              <a:p>
                <a:pPr>
                  <a:defRPr sz="1100" b="0" smtId="4294967295">
                    <a:solidFill>
                      <a:srgbClr val="0F2741"/>
                    </a:solidFill>
                    <a:latin typeface="Open Sans"/>
                  </a:defRPr>
                </a:pPr>
                <a:endParaRPr sz="1100" b="0" smtId="4294967295">
                  <a:solidFill>
                    <a:srgbClr val="0F2741"/>
                  </a:solidFill>
                  <a:latin typeface="Open Sans"/>
                </a:endParaRPr>
              </a:p>
            </c:txPr>
            <c:showLegendKey val="0"/>
            <c:showVal val="1"/>
            <c:showCatName val="0"/>
            <c:showSerName val="0"/>
            <c:showPercent val="0"/>
            <c:showBubbleSize val="0"/>
            <c:showLeaderLines val="0"/>
            <c:extLst/>
          </c:dLbls>
          <c:cat>
            <c:strRef>
              <c:f>Sheet1!$A$2:$A$7</c:f>
              <c:strCache>
                <c:ptCount val="6"/>
                <c:pt idx="0">
                  <c:v>Candidates lack necessary skills or experience</c:v>
                </c:pt>
                <c:pt idx="1">
                  <c:v>Overall shortage of candidates</c:v>
                </c:pt>
                <c:pt idx="2">
                  <c:v>Difficulty meeting candidates’ salary expectations</c:v>
                </c:pt>
                <c:pt idx="3">
                  <c:v>Candidates lack necessary credentials</c:v>
                </c:pt>
                <c:pt idx="4">
                  <c:v>Difficulty meeting candidates’ nonsalary expectations</c:v>
                </c:pt>
                <c:pt idx="5">
                  <c:v>Candidates are not a good fit for our organization</c:v>
                </c:pt>
              </c:strCache>
            </c:strRef>
          </c:cat>
          <c:val>
            <c:numRef>
              <c:f>Sheet1!$B$2:$B$7</c:f>
              <c:numCache>
                <c:ptCount val="6"/>
                <c:pt idx="0">
                  <c:v>0.64</c:v>
                </c:pt>
                <c:pt idx="1">
                  <c:v>0.56</c:v>
                </c:pt>
                <c:pt idx="2">
                  <c:v>0.54</c:v>
                </c:pt>
                <c:pt idx="3">
                  <c:v>0.31</c:v>
                </c:pt>
                <c:pt idx="4">
                  <c:v>0.3</c:v>
                </c:pt>
                <c:pt idx="5">
                  <c:v>0.29</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plotVisOnly val="1"/>
    <c:dispBlanksAs val="gap"/>
    <c:showDLblsOverMax val="1"/>
  </c:chart>
  <c:txPr>
    <a:bodyPr/>
    <a:p>
      <a:pPr>
        <a:defRPr sz="1800" smtId="4294967295"/>
      </a:pPr>
      <a:endParaRPr sz="1800" smtId="4294967295"/>
    </a:p>
  </c:txPr>
  <c:externalData r:id="rId1"/>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2023</c:v>
                </c:pt>
              </c:strCache>
            </c:strRef>
          </c:tx>
          <c:spPr>
            <a:solidFill>
              <a:srgbClr val="2875DD"/>
            </a:solidFill>
            <a:ln>
              <a:solidFill>
                <a:srgbClr val="2875DD"/>
              </a:solidFill>
            </a:ln>
          </c:spPr>
          <c:invertIfNegative val="0"/>
          <c:dLbls>
            <c:dLbl>
              <c:idx val="0"/>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2"/>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3"/>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4"/>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5"/>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6"/>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7"/>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8"/>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9"/>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0"/>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1"/>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2"/>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txPr>
              <a:bodyPr/>
              <a:p>
                <a:pPr>
                  <a:defRPr sz="900" b="0" smtId="4294967295">
                    <a:solidFill>
                      <a:srgbClr val="0F2741"/>
                    </a:solidFill>
                    <a:latin typeface="Open Sans"/>
                  </a:defRPr>
                </a:pPr>
                <a:endParaRPr sz="900" b="0" smtId="4294967295">
                  <a:solidFill>
                    <a:srgbClr val="0F2741"/>
                  </a:solidFill>
                  <a:latin typeface="Open Sans"/>
                </a:endParaRPr>
              </a:p>
            </c:txPr>
            <c:showLegendKey val="0"/>
            <c:showVal val="1"/>
            <c:showCatName val="0"/>
            <c:showSerName val="0"/>
            <c:showPercent val="0"/>
            <c:showBubbleSize val="0"/>
            <c:showLeaderLines val="0"/>
            <c:extLst/>
          </c:dLbls>
          <c:cat>
            <c:strRef>
              <c:f>Sheet1!$A$2:$A$14</c:f>
              <c:strCache>
                <c:ptCount val="13"/>
                <c:pt idx="0">
                  <c:v>Manufacturing/ Automotive</c:v>
                </c:pt>
                <c:pt idx="1">
                  <c:v>Technology</c:v>
                </c:pt>
                <c:pt idx="2">
                  <c:v>Power &amp; Utilities</c:v>
                </c:pt>
                <c:pt idx="3">
                  <c:v>Business / Professional Services</c:v>
                </c:pt>
                <c:pt idx="4">
                  <c:v>Education</c:v>
                </c:pt>
                <c:pt idx="5">
                  <c:v>Transport/ Logistics</c:v>
                </c:pt>
                <c:pt idx="6">
                  <c:v>Charity/ Non-profit</c:v>
                </c:pt>
                <c:pt idx="7">
                  <c:v>Healthcare</c:v>
                </c:pt>
                <c:pt idx="8">
                  <c:v>Global average</c:v>
                </c:pt>
                <c:pt idx="9">
                  <c:v>Financial Services</c:v>
                </c:pt>
                <c:pt idx="10">
                  <c:v>Construction / Engineering</c:v>
                </c:pt>
                <c:pt idx="11">
                  <c:v>Retail</c:v>
                </c:pt>
                <c:pt idx="12">
                  <c:v>Government</c:v>
                </c:pt>
              </c:strCache>
            </c:strRef>
          </c:cat>
          <c:val>
            <c:numRef>
              <c:f>Sheet1!$B$2:$B$14</c:f>
              <c:numCache>
                <c:ptCount val="13"/>
                <c:pt idx="0">
                  <c:v>0.53</c:v>
                </c:pt>
                <c:pt idx="1">
                  <c:v>0.53</c:v>
                </c:pt>
                <c:pt idx="2">
                  <c:v>0.5</c:v>
                </c:pt>
                <c:pt idx="3">
                  <c:v>0.49</c:v>
                </c:pt>
                <c:pt idx="4">
                  <c:v>0.49</c:v>
                </c:pt>
                <c:pt idx="5">
                  <c:v>0.49</c:v>
                </c:pt>
                <c:pt idx="6">
                  <c:v>0.48</c:v>
                </c:pt>
                <c:pt idx="7">
                  <c:v>0.47</c:v>
                </c:pt>
                <c:pt idx="8">
                  <c:v>0.45</c:v>
                </c:pt>
                <c:pt idx="9">
                  <c:v>0.42</c:v>
                </c:pt>
                <c:pt idx="10">
                  <c:v>0.4</c:v>
                </c:pt>
                <c:pt idx="11">
                  <c:v>0.36</c:v>
                </c:pt>
                <c:pt idx="12">
                  <c:v>0.34</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plotVisOnly val="1"/>
    <c:dispBlanksAs val="gap"/>
    <c:showDLblsOverMax val="1"/>
  </c:chart>
  <c:txPr>
    <a:bodyPr/>
    <a:p>
      <a:pPr>
        <a:defRPr sz="1800" smtId="4294967295"/>
      </a:pPr>
      <a:endParaRPr sz="1800" smtId="4294967295"/>
    </a:p>
  </c:txPr>
  <c:externalData r:id="rId1"/>
</c:chartSpace>
</file>

<file path=ppt/charts/chart20.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1"/>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2"/>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3"/>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4"/>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5"/>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6"/>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7"/>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8"/>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9"/>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10"/>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11"/>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txPr>
              <a:bodyPr/>
              <a:p>
                <a:pPr>
                  <a:defRPr sz="1100" b="0" smtId="4294967295">
                    <a:solidFill>
                      <a:srgbClr val="0F2741"/>
                    </a:solidFill>
                    <a:latin typeface="Open Sans"/>
                  </a:defRPr>
                </a:pPr>
                <a:endParaRPr sz="1100" b="0" smtId="4294967295">
                  <a:solidFill>
                    <a:srgbClr val="0F2741"/>
                  </a:solidFill>
                  <a:latin typeface="Open Sans"/>
                </a:endParaRPr>
              </a:p>
            </c:txPr>
            <c:showLegendKey val="0"/>
            <c:showVal val="1"/>
            <c:showCatName val="0"/>
            <c:showSerName val="0"/>
            <c:showPercent val="0"/>
            <c:showBubbleSize val="0"/>
            <c:showLeaderLines val="0"/>
            <c:extLst/>
          </c:dLbls>
          <c:cat>
            <c:strRef>
              <c:f>Sheet1!$A$2:$A$13</c:f>
              <c:strCache>
                <c:ptCount val="12"/>
                <c:pt idx="0">
                  <c:v>Finding qualified candidates</c:v>
                </c:pt>
                <c:pt idx="1">
                  <c:v>Identifying potential even if candidates don't have the perfect matching skillset</c:v>
                </c:pt>
                <c:pt idx="2">
                  <c:v>Standing out from other companies to attract talent</c:v>
                </c:pt>
                <c:pt idx="3">
                  <c:v>Closing candidates</c:v>
                </c:pt>
                <c:pt idx="4">
                  <c:v>Matching the appropriate candidate with the right job</c:v>
                </c:pt>
                <c:pt idx="5">
                  <c:v>Recruiting within tight time frames</c:v>
                </c:pt>
                <c:pt idx="6">
                  <c:v>Meeting recruitment volume targets</c:v>
                </c:pt>
                <c:pt idx="7">
                  <c:v>Aligning with hiring managers' demands / job requirements</c:v>
                </c:pt>
                <c:pt idx="8">
                  <c:v>Knowing developers' culture and mindset to engage with them</c:v>
                </c:pt>
                <c:pt idx="9">
                  <c:v>Conducting technical interviews</c:v>
                </c:pt>
                <c:pt idx="10">
                  <c:v>Evaluating/screening candidates without having the necessary technical skills</c:v>
                </c:pt>
                <c:pt idx="11">
                  <c:v>Mitigating bias in the recruitment process</c:v>
                </c:pt>
              </c:strCache>
            </c:strRef>
          </c:cat>
          <c:val>
            <c:numRef>
              <c:f>Sheet1!$B$2:$B$13</c:f>
              <c:numCache>
                <c:ptCount val="12"/>
                <c:pt idx="0">
                  <c:v>0.5644</c:v>
                </c:pt>
                <c:pt idx="1">
                  <c:v>0.2931</c:v>
                </c:pt>
                <c:pt idx="2">
                  <c:v>0.2764</c:v>
                </c:pt>
                <c:pt idx="3">
                  <c:v>0.1833</c:v>
                </c:pt>
                <c:pt idx="4">
                  <c:v>0.1673</c:v>
                </c:pt>
                <c:pt idx="5">
                  <c:v>0.1571</c:v>
                </c:pt>
                <c:pt idx="6">
                  <c:v>0.1353</c:v>
                </c:pt>
                <c:pt idx="7">
                  <c:v>0.1331</c:v>
                </c:pt>
                <c:pt idx="8">
                  <c:v>0.1295</c:v>
                </c:pt>
                <c:pt idx="9">
                  <c:v>0.1236</c:v>
                </c:pt>
                <c:pt idx="10">
                  <c:v>0.1062</c:v>
                </c:pt>
                <c:pt idx="11">
                  <c:v>0.0756</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plotVisOnly val="1"/>
    <c:dispBlanksAs val="gap"/>
    <c:showDLblsOverMax val="1"/>
  </c:chart>
  <c:txPr>
    <a:bodyPr/>
    <a:p>
      <a:pPr>
        <a:defRPr sz="1800" smtId="4294967295"/>
      </a:pPr>
      <a:endParaRPr sz="1800" smtId="4294967295"/>
    </a:p>
  </c:txPr>
  <c:externalData r:id="rId1"/>
</c:chartSpace>
</file>

<file path=ppt/charts/chart2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Currently using</c:v>
                </c:pt>
              </c:strCache>
            </c:strRef>
          </c:tx>
          <c:spPr>
            <a:solidFill>
              <a:srgbClr val="2875DD"/>
            </a:solidFill>
            <a:ln>
              <a:solidFill>
                <a:srgbClr val="2875DD"/>
              </a:solidFill>
            </a:ln>
          </c:spPr>
          <c:invertIfNegative val="0"/>
          <c:dLbls>
            <c:dLbl>
              <c:idx val="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1"/>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2"/>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3"/>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4"/>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txPr>
              <a:bodyPr/>
              <a:p>
                <a:pPr>
                  <a:defRPr sz="1100" b="0" smtId="4294967295">
                    <a:solidFill>
                      <a:srgbClr val="0F2741"/>
                    </a:solidFill>
                    <a:latin typeface="Open Sans"/>
                  </a:defRPr>
                </a:pPr>
                <a:endParaRPr sz="1100" b="0" smtId="4294967295">
                  <a:solidFill>
                    <a:srgbClr val="0F2741"/>
                  </a:solidFill>
                  <a:latin typeface="Open Sans"/>
                </a:endParaRPr>
              </a:p>
            </c:txPr>
            <c:showLegendKey val="0"/>
            <c:showVal val="1"/>
            <c:showCatName val="0"/>
            <c:showSerName val="0"/>
            <c:showPercent val="0"/>
            <c:showBubbleSize val="0"/>
            <c:showLeaderLines val="0"/>
            <c:extLst/>
          </c:dLbls>
          <c:cat>
            <c:strRef>
              <c:f>Sheet1!$A$2:$A$6</c:f>
              <c:strCache>
                <c:ptCount val="5"/>
                <c:pt idx="0">
                  <c:v>On-the-job training</c:v>
                </c:pt>
                <c:pt idx="1">
                  <c:v>Internships/co-ops</c:v>
                </c:pt>
                <c:pt idx="2">
                  <c:v>Partnership with educational institution</c:v>
                </c:pt>
                <c:pt idx="3">
                  <c:v>Formal apprenticeship</c:v>
                </c:pt>
                <c:pt idx="4">
                  <c:v>Partnership with workforce development organization</c:v>
                </c:pt>
              </c:strCache>
            </c:strRef>
          </c:cat>
          <c:val>
            <c:numRef>
              <c:f>Sheet1!$B$2:$B$6</c:f>
              <c:numCache>
                <c:ptCount val="5"/>
                <c:pt idx="0">
                  <c:v>0.69</c:v>
                </c:pt>
                <c:pt idx="1">
                  <c:v>0.5</c:v>
                </c:pt>
                <c:pt idx="2">
                  <c:v>0.41</c:v>
                </c:pt>
                <c:pt idx="3">
                  <c:v>0.32</c:v>
                </c:pt>
                <c:pt idx="4">
                  <c:v>0.2</c:v>
                </c:pt>
              </c:numCache>
            </c:numRef>
          </c:val>
        </c:ser>
        <c:ser>
          <c:idx val="1"/>
          <c:order val="1"/>
          <c:tx>
            <c:strRef>
              <c:f>Sheet1!$C$1</c:f>
              <c:strCache>
                <c:ptCount val="1"/>
                <c:pt idx="0">
                  <c:v>Plan to implement</c:v>
                </c:pt>
              </c:strCache>
            </c:strRef>
          </c:tx>
          <c:spPr>
            <a:solidFill>
              <a:srgbClr val="0F283E"/>
            </a:solidFill>
            <a:ln>
              <a:solidFill>
                <a:srgbClr val="0F283E"/>
              </a:solidFill>
            </a:ln>
          </c:spPr>
          <c:invertIfNegative val="0"/>
          <c:dLbls>
            <c:dLbl>
              <c:idx val="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1"/>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2"/>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3"/>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4"/>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txPr>
              <a:bodyPr/>
              <a:p>
                <a:pPr>
                  <a:defRPr sz="1100" b="0" smtId="4294967295">
                    <a:solidFill>
                      <a:srgbClr val="0F2741"/>
                    </a:solidFill>
                    <a:latin typeface="Open Sans"/>
                  </a:defRPr>
                </a:pPr>
                <a:endParaRPr sz="1100" b="0" smtId="4294967295">
                  <a:solidFill>
                    <a:srgbClr val="0F2741"/>
                  </a:solidFill>
                  <a:latin typeface="Open Sans"/>
                </a:endParaRPr>
              </a:p>
            </c:txPr>
            <c:showLegendKey val="0"/>
            <c:showVal val="1"/>
            <c:showCatName val="0"/>
            <c:showSerName val="0"/>
            <c:showPercent val="0"/>
            <c:showBubbleSize val="0"/>
            <c:showLeaderLines val="0"/>
            <c:extLst/>
          </c:dLbls>
          <c:cat>
            <c:strRef>
              <c:f>Sheet1!$A$2:$A$6</c:f>
              <c:strCache>
                <c:ptCount val="5"/>
                <c:pt idx="0">
                  <c:v>On-the-job training</c:v>
                </c:pt>
                <c:pt idx="1">
                  <c:v>Internships/co-ops</c:v>
                </c:pt>
                <c:pt idx="2">
                  <c:v>Partnership with educational institution</c:v>
                </c:pt>
                <c:pt idx="3">
                  <c:v>Formal apprenticeship</c:v>
                </c:pt>
                <c:pt idx="4">
                  <c:v>Partnership with workforce development organization</c:v>
                </c:pt>
              </c:strCache>
            </c:strRef>
          </c:cat>
          <c:val>
            <c:numRef>
              <c:f>Sheet1!$C$2:$C$6</c:f>
              <c:numCache>
                <c:ptCount val="5"/>
                <c:pt idx="0">
                  <c:v>0.13</c:v>
                </c:pt>
                <c:pt idx="1">
                  <c:v>0.2</c:v>
                </c:pt>
                <c:pt idx="2">
                  <c:v>0.22</c:v>
                </c:pt>
                <c:pt idx="3">
                  <c:v>0.19</c:v>
                </c:pt>
                <c:pt idx="4">
                  <c:v>0.22</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c:scaling>
        <c:delete val="0"/>
        <c:axPos val="b"/>
        <c:majorTickMark val="none"/>
        <c:minorTickMark val="none"/>
        <c:tickLblPos val="low"/>
        <c:spPr>
          <a:ln w="25400">
            <a:solidFill>
              <a:srgbClr val="000000"/>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Percentage of respondents</a:t>
                </a:r>
              </a:p>
            </c:rich>
          </c:tx>
          <c:overlay val="0"/>
        </c:title>
        <c:numFmt formatCode="#,##0%" sourceLinked="0"/>
        <c:majorTickMark val="none"/>
        <c:minorTickMark val="none"/>
        <c:tickLblPos val="low"/>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legend>
      <c:legendPos val="t"/>
      <c:overlay val="0"/>
      <c:txPr>
        <a:bodyPr/>
        <a:p>
          <a:pPr>
            <a:defRPr sz="1100" smtId="4294967295">
              <a:solidFill>
                <a:srgbClr val="0F2741"/>
              </a:solidFill>
              <a:latin typeface="Open Sans"/>
            </a:defRPr>
          </a:pPr>
          <a:endParaRPr sz="1100" smtId="4294967295">
            <a:solidFill>
              <a:srgbClr val="0F2741"/>
            </a:solidFill>
            <a:latin typeface="Open Sans"/>
          </a:endParaRPr>
        </a:p>
      </c:txPr>
    </c:legend>
    <c:plotVisOnly val="1"/>
    <c:dispBlanksAs val="gap"/>
    <c:showDLblsOverMax val="1"/>
  </c:chart>
  <c:txPr>
    <a:bodyPr/>
    <a:p>
      <a:pPr>
        <a:defRPr sz="1800" smtId="4294967295"/>
      </a:pPr>
      <a:endParaRPr sz="1800" smtId="4294967295"/>
    </a:p>
  </c:txPr>
  <c:externalData r:id="rId1"/>
</c:chartSpace>
</file>

<file path=ppt/charts/chart2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2"/>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3"/>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4"/>
              <c:numFmt formatCode="#,##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5"/>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6"/>
              <c:numFmt formatCode="#,##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7"/>
              <c:numFmt formatCode="#,##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8"/>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9"/>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0"/>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1"/>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2"/>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3"/>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4"/>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txPr>
              <a:bodyPr/>
              <a:p>
                <a:pPr>
                  <a:defRPr sz="900" b="0" smtId="4294967295">
                    <a:solidFill>
                      <a:srgbClr val="0F2741"/>
                    </a:solidFill>
                    <a:latin typeface="Open Sans"/>
                  </a:defRPr>
                </a:pPr>
                <a:endParaRPr sz="900" b="0" smtId="4294967295">
                  <a:solidFill>
                    <a:srgbClr val="0F2741"/>
                  </a:solidFill>
                  <a:latin typeface="Open Sans"/>
                </a:endParaRPr>
              </a:p>
            </c:txPr>
            <c:showLegendKey val="0"/>
            <c:showVal val="1"/>
            <c:showCatName val="0"/>
            <c:showSerName val="0"/>
            <c:showPercent val="0"/>
            <c:showBubbleSize val="0"/>
            <c:showLeaderLines val="0"/>
            <c:extLst/>
          </c:dLbls>
          <c:cat>
            <c:strRef>
              <c:f>Sheet1!$A$2:$A$16</c:f>
              <c:strCache>
                <c:ptCount val="15"/>
                <c:pt idx="0">
                  <c:v>Back-end developer/ engineer</c:v>
                </c:pt>
                <c:pt idx="1">
                  <c:v>Full-stack developer/ engineer</c:v>
                </c:pt>
                <c:pt idx="2">
                  <c:v>Applications developer</c:v>
                </c:pt>
                <c:pt idx="3">
                  <c:v>Front-end developer/ engineer</c:v>
                </c:pt>
                <c:pt idx="4">
                  <c:v>DevOps</c:v>
                </c:pt>
                <c:pt idx="5">
                  <c:v>Architect</c:v>
                </c:pt>
                <c:pt idx="6">
                  <c:v>Tester</c:v>
                </c:pt>
                <c:pt idx="7">
                  <c:v>Mobile developer/ engineer</c:v>
                </c:pt>
                <c:pt idx="8">
                  <c:v>Data scientist/ machine learning</c:v>
                </c:pt>
                <c:pt idx="9">
                  <c:v>Project manager</c:v>
                </c:pt>
                <c:pt idx="10">
                  <c:v>Data or business analyst</c:v>
                </c:pt>
                <c:pt idx="11">
                  <c:v>Product manager</c:v>
                </c:pt>
                <c:pt idx="12">
                  <c:v>Cybersecurity engineer</c:v>
                </c:pt>
                <c:pt idx="13">
                  <c:v>Sysadmin</c:v>
                </c:pt>
                <c:pt idx="14">
                  <c:v>Systems engineer</c:v>
                </c:pt>
              </c:strCache>
            </c:strRef>
          </c:cat>
          <c:val>
            <c:numRef>
              <c:f>Sheet1!$B$2:$B$16</c:f>
              <c:numCache>
                <c:ptCount val="15"/>
                <c:pt idx="0">
                  <c:v>0.5504</c:v>
                </c:pt>
                <c:pt idx="1">
                  <c:v>0.5433</c:v>
                </c:pt>
                <c:pt idx="2">
                  <c:v>0.4512</c:v>
                </c:pt>
                <c:pt idx="3">
                  <c:v>0.4278</c:v>
                </c:pt>
                <c:pt idx="4">
                  <c:v>0.381</c:v>
                </c:pt>
                <c:pt idx="5">
                  <c:v>0.2545</c:v>
                </c:pt>
                <c:pt idx="6">
                  <c:v>0.203</c:v>
                </c:pt>
                <c:pt idx="7">
                  <c:v>0.178</c:v>
                </c:pt>
                <c:pt idx="8">
                  <c:v>0.1756</c:v>
                </c:pt>
                <c:pt idx="9">
                  <c:v>0.1717</c:v>
                </c:pt>
                <c:pt idx="10">
                  <c:v>0.1546</c:v>
                </c:pt>
                <c:pt idx="11">
                  <c:v>0.1436</c:v>
                </c:pt>
                <c:pt idx="12">
                  <c:v>0.1405</c:v>
                </c:pt>
                <c:pt idx="13">
                  <c:v>0.1327</c:v>
                </c:pt>
                <c:pt idx="14">
                  <c:v>0.1155</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plotVisOnly val="1"/>
    <c:dispBlanksAs val="gap"/>
    <c:showDLblsOverMax val="1"/>
  </c:chart>
  <c:txPr>
    <a:bodyPr/>
    <a:p>
      <a:pPr>
        <a:defRPr sz="1800" smtId="4294967295"/>
      </a:pPr>
      <a:endParaRPr sz="1800" smtId="4294967295"/>
    </a:p>
  </c:txPr>
  <c:externalData r:id="rId1"/>
</c:chartSpace>
</file>

<file path=ppt/charts/chart2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2"/>
              <c:numFmt formatCode="#,##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3"/>
              <c:numFmt formatCode="#,##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4"/>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5"/>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6"/>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7"/>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8"/>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9"/>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0"/>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1"/>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2"/>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3"/>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4"/>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txPr>
              <a:bodyPr/>
              <a:p>
                <a:pPr>
                  <a:defRPr sz="900" b="0" smtId="4294967295">
                    <a:solidFill>
                      <a:srgbClr val="0F2741"/>
                    </a:solidFill>
                    <a:latin typeface="Open Sans"/>
                  </a:defRPr>
                </a:pPr>
                <a:endParaRPr sz="900" b="0" smtId="4294967295">
                  <a:solidFill>
                    <a:srgbClr val="0F2741"/>
                  </a:solidFill>
                  <a:latin typeface="Open Sans"/>
                </a:endParaRPr>
              </a:p>
            </c:txPr>
            <c:showLegendKey val="0"/>
            <c:showVal val="1"/>
            <c:showCatName val="0"/>
            <c:showSerName val="0"/>
            <c:showPercent val="0"/>
            <c:showBubbleSize val="0"/>
            <c:showLeaderLines val="0"/>
            <c:extLst/>
          </c:dLbls>
          <c:cat>
            <c:strRef>
              <c:f>Sheet1!$A$2:$A$16</c:f>
              <c:strCache>
                <c:ptCount val="15"/>
                <c:pt idx="0">
                  <c:v>Web development</c:v>
                </c:pt>
                <c:pt idx="1">
                  <c:v>DevOps</c:v>
                </c:pt>
                <c:pt idx="2">
                  <c:v>Database software</c:v>
                </c:pt>
                <c:pt idx="3">
                  <c:v>AI / Machine learning / Deep learning</c:v>
                </c:pt>
                <c:pt idx="4">
                  <c:v>Mobile development</c:v>
                </c:pt>
                <c:pt idx="5">
                  <c:v>Cloud computing</c:v>
                </c:pt>
                <c:pt idx="6">
                  <c:v>UI/UX</c:v>
                </c:pt>
                <c:pt idx="7">
                  <c:v>Functional programming</c:v>
                </c:pt>
                <c:pt idx="8">
                  <c:v>Big data</c:v>
                </c:pt>
                <c:pt idx="9">
                  <c:v>Cybersecurity</c:v>
                </c:pt>
                <c:pt idx="10">
                  <c:v>Container technology</c:v>
                </c:pt>
                <c:pt idx="11">
                  <c:v>Game development</c:v>
                </c:pt>
                <c:pt idx="12">
                  <c:v>Business intelligence</c:v>
                </c:pt>
                <c:pt idx="13">
                  <c:v>Internet of Things (IoT)</c:v>
                </c:pt>
                <c:pt idx="14">
                  <c:v>Other</c:v>
                </c:pt>
              </c:strCache>
            </c:strRef>
          </c:cat>
          <c:val>
            <c:numRef>
              <c:f>Sheet1!$B$2:$B$16</c:f>
              <c:numCache>
                <c:ptCount val="15"/>
                <c:pt idx="0">
                  <c:v>0.5853</c:v>
                </c:pt>
                <c:pt idx="1">
                  <c:v>0.3555</c:v>
                </c:pt>
                <c:pt idx="2">
                  <c:v>0.275</c:v>
                </c:pt>
                <c:pt idx="3">
                  <c:v>0.246</c:v>
                </c:pt>
                <c:pt idx="4">
                  <c:v>0.2337</c:v>
                </c:pt>
                <c:pt idx="5">
                  <c:v>0.2262</c:v>
                </c:pt>
                <c:pt idx="6">
                  <c:v>0.2004</c:v>
                </c:pt>
                <c:pt idx="7">
                  <c:v>0.1894</c:v>
                </c:pt>
                <c:pt idx="8">
                  <c:v>0.1878</c:v>
                </c:pt>
                <c:pt idx="9">
                  <c:v>0.1629</c:v>
                </c:pt>
                <c:pt idx="10">
                  <c:v>0.1529</c:v>
                </c:pt>
                <c:pt idx="11">
                  <c:v>0.1351</c:v>
                </c:pt>
                <c:pt idx="12">
                  <c:v>0.1073</c:v>
                </c:pt>
                <c:pt idx="13">
                  <c:v>0.1005</c:v>
                </c:pt>
                <c:pt idx="14">
                  <c:v>0.0866</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plotVisOnly val="1"/>
    <c:dispBlanksAs val="gap"/>
    <c:showDLblsOverMax val="1"/>
  </c:chart>
  <c:txPr>
    <a:bodyPr/>
    <a:p>
      <a:pPr>
        <a:defRPr sz="1800" smtId="4294967295"/>
      </a:pPr>
      <a:endParaRPr sz="1800" smtId="4294967295"/>
    </a:p>
  </c:txPr>
  <c:externalData r:id="rId1"/>
</c:chartSpace>
</file>

<file path=ppt/charts/chart2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2"/>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3"/>
              <c:numFmt formatCode="#,##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4"/>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5"/>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6"/>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7"/>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8"/>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9"/>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0"/>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1"/>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2"/>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3"/>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4"/>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txPr>
              <a:bodyPr/>
              <a:p>
                <a:pPr>
                  <a:defRPr sz="900" b="0" smtId="4294967295">
                    <a:solidFill>
                      <a:srgbClr val="0F2741"/>
                    </a:solidFill>
                    <a:latin typeface="Open Sans"/>
                  </a:defRPr>
                </a:pPr>
                <a:endParaRPr sz="900" b="0" smtId="4294967295">
                  <a:solidFill>
                    <a:srgbClr val="0F2741"/>
                  </a:solidFill>
                  <a:latin typeface="Open Sans"/>
                </a:endParaRPr>
              </a:p>
            </c:txPr>
            <c:showLegendKey val="0"/>
            <c:showVal val="1"/>
            <c:showCatName val="0"/>
            <c:showSerName val="0"/>
            <c:showPercent val="0"/>
            <c:showBubbleSize val="0"/>
            <c:showLeaderLines val="0"/>
            <c:extLst/>
          </c:dLbls>
          <c:cat>
            <c:strRef>
              <c:f>Sheet1!$A$2:$A$16</c:f>
              <c:strCache>
                <c:ptCount val="15"/>
                <c:pt idx="0">
                  <c:v>Javascript</c:v>
                </c:pt>
                <c:pt idx="1">
                  <c:v>Java</c:v>
                </c:pt>
                <c:pt idx="2">
                  <c:v>Python</c:v>
                </c:pt>
                <c:pt idx="3">
                  <c:v>Typescript</c:v>
                </c:pt>
                <c:pt idx="4">
                  <c:v>C#</c:v>
                </c:pt>
                <c:pt idx="5">
                  <c:v>C++</c:v>
                </c:pt>
                <c:pt idx="6">
                  <c:v>PHP</c:v>
                </c:pt>
                <c:pt idx="7">
                  <c:v>C</c:v>
                </c:pt>
                <c:pt idx="8">
                  <c:v>Kotlin</c:v>
                </c:pt>
                <c:pt idx="9">
                  <c:v>Go</c:v>
                </c:pt>
                <c:pt idx="10">
                  <c:v>Bash</c:v>
                </c:pt>
                <c:pt idx="11">
                  <c:v>VB.NET</c:v>
                </c:pt>
                <c:pt idx="12">
                  <c:v>Swift</c:v>
                </c:pt>
                <c:pt idx="13">
                  <c:v>Scala</c:v>
                </c:pt>
                <c:pt idx="14">
                  <c:v>Ruby</c:v>
                </c:pt>
              </c:strCache>
            </c:strRef>
          </c:cat>
          <c:val>
            <c:numRef>
              <c:f>Sheet1!$B$2:$B$16</c:f>
              <c:numCache>
                <c:ptCount val="15"/>
                <c:pt idx="0">
                  <c:v>0.5293</c:v>
                </c:pt>
                <c:pt idx="1">
                  <c:v>0.4254</c:v>
                </c:pt>
                <c:pt idx="2">
                  <c:v>0.3966</c:v>
                </c:pt>
                <c:pt idx="3">
                  <c:v>0.313</c:v>
                </c:pt>
                <c:pt idx="4">
                  <c:v>0.2818</c:v>
                </c:pt>
                <c:pt idx="5">
                  <c:v>0.2311</c:v>
                </c:pt>
                <c:pt idx="6">
                  <c:v>0.1897</c:v>
                </c:pt>
                <c:pt idx="7">
                  <c:v>0.0929</c:v>
                </c:pt>
                <c:pt idx="8">
                  <c:v>0.0867</c:v>
                </c:pt>
                <c:pt idx="9">
                  <c:v>0.0843</c:v>
                </c:pt>
                <c:pt idx="10">
                  <c:v>0.0679</c:v>
                </c:pt>
                <c:pt idx="11">
                  <c:v>0.0515</c:v>
                </c:pt>
                <c:pt idx="12">
                  <c:v>0.0507</c:v>
                </c:pt>
                <c:pt idx="13">
                  <c:v>0.0468</c:v>
                </c:pt>
                <c:pt idx="14">
                  <c:v>0.0422</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plotVisOnly val="1"/>
    <c:dispBlanksAs val="gap"/>
    <c:showDLblsOverMax val="1"/>
  </c:chart>
  <c:txPr>
    <a:bodyPr/>
    <a:p>
      <a:pPr>
        <a:defRPr sz="1800" smtId="4294967295"/>
      </a:pPr>
      <a:endParaRPr sz="1800" smtId="4294967295"/>
    </a:p>
  </c:txPr>
  <c:externalData r:id="rId1"/>
</c:chartSpace>
</file>

<file path=ppt/charts/chart2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2"/>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3"/>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4"/>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5"/>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6"/>
              <c:numFmt formatCode="#,##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7"/>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8"/>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9"/>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0"/>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1"/>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2"/>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3"/>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4"/>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txPr>
              <a:bodyPr/>
              <a:p>
                <a:pPr>
                  <a:defRPr sz="900" b="0" smtId="4294967295">
                    <a:solidFill>
                      <a:srgbClr val="0F2741"/>
                    </a:solidFill>
                    <a:latin typeface="Open Sans"/>
                  </a:defRPr>
                </a:pPr>
                <a:endParaRPr sz="900" b="0" smtId="4294967295">
                  <a:solidFill>
                    <a:srgbClr val="0F2741"/>
                  </a:solidFill>
                  <a:latin typeface="Open Sans"/>
                </a:endParaRPr>
              </a:p>
            </c:txPr>
            <c:showLegendKey val="0"/>
            <c:showVal val="1"/>
            <c:showCatName val="0"/>
            <c:showSerName val="0"/>
            <c:showPercent val="0"/>
            <c:showBubbleSize val="0"/>
            <c:showLeaderLines val="0"/>
            <c:extLst/>
          </c:dLbls>
          <c:cat>
            <c:strRef>
              <c:f>Sheet1!$A$2:$A$16</c:f>
              <c:strCache>
                <c:ptCount val="15"/>
                <c:pt idx="0">
                  <c:v>Full-stack developer/ engineer</c:v>
                </c:pt>
                <c:pt idx="1">
                  <c:v>Back-end developer/ engineer</c:v>
                </c:pt>
                <c:pt idx="2">
                  <c:v>DevOps</c:v>
                </c:pt>
                <c:pt idx="3">
                  <c:v>Architect</c:v>
                </c:pt>
                <c:pt idx="4">
                  <c:v>Applications developer</c:v>
                </c:pt>
                <c:pt idx="5">
                  <c:v>Front-end developer/ engineer</c:v>
                </c:pt>
                <c:pt idx="6">
                  <c:v>Data scientist or machine learning specialist</c:v>
                </c:pt>
                <c:pt idx="7">
                  <c:v>Cybersecurity engineer</c:v>
                </c:pt>
                <c:pt idx="8">
                  <c:v>Tester</c:v>
                </c:pt>
                <c:pt idx="9">
                  <c:v>Mobile developer/ engineer</c:v>
                </c:pt>
                <c:pt idx="10">
                  <c:v>CTO</c:v>
                </c:pt>
                <c:pt idx="11">
                  <c:v>Sysadmin</c:v>
                </c:pt>
                <c:pt idx="12">
                  <c:v>Other</c:v>
                </c:pt>
                <c:pt idx="13">
                  <c:v>Product manager</c:v>
                </c:pt>
                <c:pt idx="14">
                  <c:v>Information security analyst</c:v>
                </c:pt>
              </c:strCache>
            </c:strRef>
          </c:cat>
          <c:val>
            <c:numRef>
              <c:f>Sheet1!$B$2:$B$16</c:f>
              <c:numCache>
                <c:ptCount val="15"/>
                <c:pt idx="0">
                  <c:v>0.3044</c:v>
                </c:pt>
                <c:pt idx="1">
                  <c:v>0.26</c:v>
                </c:pt>
                <c:pt idx="2">
                  <c:v>0.1858</c:v>
                </c:pt>
                <c:pt idx="3">
                  <c:v>0.1577</c:v>
                </c:pt>
                <c:pt idx="4">
                  <c:v>0.1561</c:v>
                </c:pt>
                <c:pt idx="5">
                  <c:v>0.1444</c:v>
                </c:pt>
                <c:pt idx="6">
                  <c:v>0.089</c:v>
                </c:pt>
                <c:pt idx="7">
                  <c:v>0.0632</c:v>
                </c:pt>
                <c:pt idx="8">
                  <c:v>0.0531</c:v>
                </c:pt>
                <c:pt idx="9">
                  <c:v>0.0468</c:v>
                </c:pt>
                <c:pt idx="10">
                  <c:v>0.0461</c:v>
                </c:pt>
                <c:pt idx="11">
                  <c:v>0.0429</c:v>
                </c:pt>
                <c:pt idx="12">
                  <c:v>0.0422</c:v>
                </c:pt>
                <c:pt idx="13">
                  <c:v>0.0398</c:v>
                </c:pt>
                <c:pt idx="14">
                  <c:v>0.0398</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plotVisOnly val="1"/>
    <c:dispBlanksAs val="gap"/>
    <c:showDLblsOverMax val="1"/>
  </c:chart>
  <c:txPr>
    <a:bodyPr/>
    <a:p>
      <a:pPr>
        <a:defRPr sz="1800" smtId="4294967295"/>
      </a:pPr>
      <a:endParaRPr sz="1800" smtId="4294967295"/>
    </a:p>
  </c:txPr>
  <c:externalData r:id="rId1"/>
</c:chartSpace>
</file>

<file path=ppt/charts/chart2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Decreasing technical staff in 2023</c:v>
                </c:pt>
              </c:strCache>
            </c:strRef>
          </c:tx>
          <c:spPr>
            <a:solidFill>
              <a:srgbClr val="BABABA"/>
            </a:solidFill>
            <a:ln>
              <a:solidFill>
                <a:srgbClr val="BABABA"/>
              </a:solidFill>
            </a:ln>
          </c:spPr>
          <c:invertIfNegative val="0"/>
          <c:dLbls>
            <c:dLbl>
              <c:idx val="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1"/>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2"/>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3"/>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4"/>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5"/>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txPr>
              <a:bodyPr/>
              <a:p>
                <a:pPr>
                  <a:defRPr sz="1100" b="0" smtId="4294967295">
                    <a:solidFill>
                      <a:srgbClr val="0F2741"/>
                    </a:solidFill>
                    <a:latin typeface="Open Sans"/>
                  </a:defRPr>
                </a:pPr>
                <a:endParaRPr sz="1100" b="0" smtId="4294967295">
                  <a:solidFill>
                    <a:srgbClr val="0F2741"/>
                  </a:solidFill>
                  <a:latin typeface="Open Sans"/>
                </a:endParaRPr>
              </a:p>
            </c:txPr>
            <c:showLegendKey val="0"/>
            <c:showVal val="1"/>
            <c:showCatName val="0"/>
            <c:showSerName val="0"/>
            <c:showPercent val="0"/>
            <c:showBubbleSize val="0"/>
            <c:showLeaderLines val="0"/>
            <c:extLst/>
          </c:dLbls>
          <c:cat>
            <c:strRef>
              <c:f>Sheet1!$A$2:$A$7</c:f>
              <c:strCache>
                <c:ptCount val="6"/>
                <c:pt idx="0">
                  <c:v>Cloud service provider or managed service provider</c:v>
                </c:pt>
                <c:pt idx="1">
                  <c:v>Telecommunications / Internet service provider (ISP) / web</c:v>
                </c:pt>
                <c:pt idx="2">
                  <c:v>Healthcare</c:v>
                </c:pt>
                <c:pt idx="3">
                  <c:v>System integrator or IT consulting firm</c:v>
                </c:pt>
                <c:pt idx="4">
                  <c:v>Manufacturing (discrete or process)</c:v>
                </c:pt>
                <c:pt idx="5">
                  <c:v>Hardware and/or software vendor/supplier</c:v>
                </c:pt>
              </c:strCache>
            </c:strRef>
          </c:cat>
          <c:val>
            <c:numRef>
              <c:f>Sheet1!$B$2:$B$7</c:f>
              <c:numCache>
                <c:ptCount val="6"/>
                <c:pt idx="0">
                  <c:v>0.22</c:v>
                </c:pt>
                <c:pt idx="1">
                  <c:v>0.29</c:v>
                </c:pt>
                <c:pt idx="2">
                  <c:v>0.27</c:v>
                </c:pt>
                <c:pt idx="3">
                  <c:v>0.21</c:v>
                </c:pt>
                <c:pt idx="4">
                  <c:v>0.19</c:v>
                </c:pt>
                <c:pt idx="5">
                  <c:v>0.19</c:v>
                </c:pt>
              </c:numCache>
            </c:numRef>
          </c:val>
        </c:ser>
        <c:ser>
          <c:idx val="1"/>
          <c:order val="1"/>
          <c:tx>
            <c:strRef>
              <c:f>Sheet1!$C$1</c:f>
              <c:strCache>
                <c:ptCount val="1"/>
                <c:pt idx="0">
                  <c:v>Freezing technical hiring plans in 2023</c:v>
                </c:pt>
              </c:strCache>
            </c:strRef>
          </c:tx>
          <c:spPr>
            <a:solidFill>
              <a:srgbClr val="0F283E"/>
            </a:solidFill>
            <a:ln>
              <a:solidFill>
                <a:srgbClr val="0F283E"/>
              </a:solidFill>
            </a:ln>
          </c:spPr>
          <c:invertIfNegative val="0"/>
          <c:dLbls>
            <c:dLbl>
              <c:idx val="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1"/>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2"/>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3"/>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4"/>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5"/>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txPr>
              <a:bodyPr/>
              <a:p>
                <a:pPr>
                  <a:defRPr sz="1100" b="0" smtId="4294967295">
                    <a:solidFill>
                      <a:srgbClr val="0F2741"/>
                    </a:solidFill>
                    <a:latin typeface="Open Sans"/>
                  </a:defRPr>
                </a:pPr>
                <a:endParaRPr sz="1100" b="0" smtId="4294967295">
                  <a:solidFill>
                    <a:srgbClr val="0F2741"/>
                  </a:solidFill>
                  <a:latin typeface="Open Sans"/>
                </a:endParaRPr>
              </a:p>
            </c:txPr>
            <c:showLegendKey val="0"/>
            <c:showVal val="1"/>
            <c:showCatName val="0"/>
            <c:showSerName val="0"/>
            <c:showPercent val="0"/>
            <c:showBubbleSize val="0"/>
            <c:showLeaderLines val="0"/>
            <c:extLst/>
          </c:dLbls>
          <c:cat>
            <c:strRef>
              <c:f>Sheet1!$A$2:$A$7</c:f>
              <c:strCache>
                <c:ptCount val="6"/>
                <c:pt idx="0">
                  <c:v>Cloud service provider or managed service provider</c:v>
                </c:pt>
                <c:pt idx="1">
                  <c:v>Telecommunications / Internet service provider (ISP) / web</c:v>
                </c:pt>
                <c:pt idx="2">
                  <c:v>Healthcare</c:v>
                </c:pt>
                <c:pt idx="3">
                  <c:v>System integrator or IT consulting firm</c:v>
                </c:pt>
                <c:pt idx="4">
                  <c:v>Manufacturing (discrete or process)</c:v>
                </c:pt>
                <c:pt idx="5">
                  <c:v>Hardware and/or software vendor/supplier</c:v>
                </c:pt>
              </c:strCache>
            </c:strRef>
          </c:cat>
          <c:val>
            <c:numRef>
              <c:f>Sheet1!$C$2:$C$7</c:f>
              <c:numCache>
                <c:ptCount val="6"/>
                <c:pt idx="0">
                  <c:v>0.35</c:v>
                </c:pt>
                <c:pt idx="1">
                  <c:v>0.43</c:v>
                </c:pt>
                <c:pt idx="2">
                  <c:v>0.46</c:v>
                </c:pt>
                <c:pt idx="3">
                  <c:v>0.49</c:v>
                </c:pt>
                <c:pt idx="4">
                  <c:v>0.39</c:v>
                </c:pt>
                <c:pt idx="5">
                  <c:v>0.58</c:v>
                </c:pt>
              </c:numCache>
            </c:numRef>
          </c:val>
        </c:ser>
        <c:ser>
          <c:idx val="2"/>
          <c:order val="2"/>
          <c:tx>
            <c:strRef>
              <c:f>Sheet1!$D$1</c:f>
              <c:strCache>
                <c:ptCount val="1"/>
                <c:pt idx="0">
                  <c:v>Increasing technical staff in 2023</c:v>
                </c:pt>
              </c:strCache>
            </c:strRef>
          </c:tx>
          <c:spPr>
            <a:solidFill>
              <a:srgbClr val="2875DD"/>
            </a:solidFill>
            <a:ln>
              <a:solidFill>
                <a:srgbClr val="2875DD"/>
              </a:solidFill>
            </a:ln>
          </c:spPr>
          <c:invertIfNegative val="0"/>
          <c:dLbls>
            <c:dLbl>
              <c:idx val="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1"/>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2"/>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3"/>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4"/>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5"/>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txPr>
              <a:bodyPr/>
              <a:p>
                <a:pPr>
                  <a:defRPr sz="1100" b="0" smtId="4294967295">
                    <a:solidFill>
                      <a:srgbClr val="0F2741"/>
                    </a:solidFill>
                    <a:latin typeface="Open Sans"/>
                  </a:defRPr>
                </a:pPr>
                <a:endParaRPr sz="1100" b="0" smtId="4294967295">
                  <a:solidFill>
                    <a:srgbClr val="0F2741"/>
                  </a:solidFill>
                  <a:latin typeface="Open Sans"/>
                </a:endParaRPr>
              </a:p>
            </c:txPr>
            <c:showLegendKey val="0"/>
            <c:showVal val="1"/>
            <c:showCatName val="0"/>
            <c:showSerName val="0"/>
            <c:showPercent val="0"/>
            <c:showBubbleSize val="0"/>
            <c:showLeaderLines val="0"/>
            <c:extLst/>
          </c:dLbls>
          <c:cat>
            <c:strRef>
              <c:f>Sheet1!$A$2:$A$7</c:f>
              <c:strCache>
                <c:ptCount val="6"/>
                <c:pt idx="0">
                  <c:v>Cloud service provider or managed service provider</c:v>
                </c:pt>
                <c:pt idx="1">
                  <c:v>Telecommunications / Internet service provider (ISP) / web</c:v>
                </c:pt>
                <c:pt idx="2">
                  <c:v>Healthcare</c:v>
                </c:pt>
                <c:pt idx="3">
                  <c:v>System integrator or IT consulting firm</c:v>
                </c:pt>
                <c:pt idx="4">
                  <c:v>Manufacturing (discrete or process)</c:v>
                </c:pt>
                <c:pt idx="5">
                  <c:v>Hardware and/or software vendor/supplier</c:v>
                </c:pt>
              </c:strCache>
            </c:strRef>
          </c:cat>
          <c:val>
            <c:numRef>
              <c:f>Sheet1!$D$2:$D$7</c:f>
              <c:numCache>
                <c:ptCount val="6"/>
                <c:pt idx="0">
                  <c:v>0.65</c:v>
                </c:pt>
                <c:pt idx="1">
                  <c:v>0.65</c:v>
                </c:pt>
                <c:pt idx="2">
                  <c:v>0.59</c:v>
                </c:pt>
                <c:pt idx="3">
                  <c:v>0.57</c:v>
                </c:pt>
                <c:pt idx="4">
                  <c:v>0.53</c:v>
                </c:pt>
                <c:pt idx="5">
                  <c:v>0.43</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legend>
      <c:legendPos val="t"/>
      <c:overlay val="0"/>
      <c:txPr>
        <a:bodyPr/>
        <a:p>
          <a:pPr>
            <a:defRPr sz="1100" smtId="4294967295">
              <a:solidFill>
                <a:srgbClr val="0F2741"/>
              </a:solidFill>
              <a:latin typeface="Open Sans"/>
            </a:defRPr>
          </a:pPr>
          <a:endParaRPr sz="1100" smtId="4294967295">
            <a:solidFill>
              <a:srgbClr val="0F2741"/>
            </a:solidFill>
            <a:latin typeface="Open Sans"/>
          </a:endParaRPr>
        </a:p>
      </c:txPr>
    </c:legend>
    <c:plotVisOnly val="1"/>
    <c:dispBlanksAs val="gap"/>
    <c:showDLblsOverMax val="1"/>
  </c:chart>
  <c:txPr>
    <a:bodyPr/>
    <a:p>
      <a:pPr>
        <a:defRPr sz="1800" smtId="4294967295"/>
      </a:pPr>
      <a:endParaRPr sz="1800" smtId="4294967295"/>
    </a:p>
  </c:txPr>
  <c:externalData r:id="rId1"/>
</c:chartSpace>
</file>

<file path=ppt/charts/chart27.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1"/>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2"/>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3"/>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4"/>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5"/>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txPr>
              <a:bodyPr/>
              <a:p>
                <a:pPr>
                  <a:defRPr sz="1100" b="0" smtId="4294967295">
                    <a:solidFill>
                      <a:srgbClr val="0F2741"/>
                    </a:solidFill>
                    <a:latin typeface="Open Sans"/>
                  </a:defRPr>
                </a:pPr>
                <a:endParaRPr sz="1100" b="0" smtId="4294967295">
                  <a:solidFill>
                    <a:srgbClr val="0F2741"/>
                  </a:solidFill>
                  <a:latin typeface="Open Sans"/>
                </a:endParaRPr>
              </a:p>
            </c:txPr>
            <c:showLegendKey val="0"/>
            <c:showVal val="1"/>
            <c:showCatName val="0"/>
            <c:showSerName val="0"/>
            <c:showPercent val="0"/>
            <c:showBubbleSize val="0"/>
            <c:showLeaderLines val="0"/>
            <c:extLst/>
          </c:dLbls>
          <c:cat>
            <c:strRef>
              <c:f>Sheet1!$A$2:$A$7</c:f>
              <c:strCache>
                <c:ptCount val="6"/>
                <c:pt idx="0">
                  <c:v>0-10</c:v>
                </c:pt>
                <c:pt idx="1">
                  <c:v>11-50</c:v>
                </c:pt>
                <c:pt idx="2">
                  <c:v>51-100</c:v>
                </c:pt>
                <c:pt idx="3">
                  <c:v>101-200</c:v>
                </c:pt>
                <c:pt idx="4">
                  <c:v>201-500</c:v>
                </c:pt>
                <c:pt idx="5">
                  <c:v>Over 500</c:v>
                </c:pt>
              </c:strCache>
            </c:strRef>
          </c:cat>
          <c:val>
            <c:numRef>
              <c:f>Sheet1!$B$2:$B$7</c:f>
              <c:numCache>
                <c:ptCount val="6"/>
                <c:pt idx="0">
                  <c:v>0.4774</c:v>
                </c:pt>
                <c:pt idx="1">
                  <c:v>0.2914</c:v>
                </c:pt>
                <c:pt idx="2">
                  <c:v>0.0903</c:v>
                </c:pt>
                <c:pt idx="3">
                  <c:v>0.054</c:v>
                </c:pt>
                <c:pt idx="4">
                  <c:v>0.0363</c:v>
                </c:pt>
                <c:pt idx="5">
                  <c:v>0.0505</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plotVisOnly val="1"/>
    <c:dispBlanksAs val="gap"/>
    <c:showDLblsOverMax val="1"/>
  </c:chart>
  <c:txPr>
    <a:bodyPr/>
    <a:p>
      <a:pPr>
        <a:defRPr sz="1800" smtId="4294967295"/>
      </a:pPr>
      <a:endParaRPr sz="1800" smtId="4294967295"/>
    </a:p>
  </c:txPr>
  <c:externalData r:id="rId1"/>
</c:chartSpace>
</file>

<file path=ppt/charts/chart28.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1"/>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2"/>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3"/>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4"/>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5"/>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txPr>
              <a:bodyPr/>
              <a:p>
                <a:pPr>
                  <a:defRPr sz="1100" b="0" smtId="4294967295">
                    <a:solidFill>
                      <a:srgbClr val="0F2741"/>
                    </a:solidFill>
                    <a:latin typeface="Open Sans"/>
                  </a:defRPr>
                </a:pPr>
                <a:endParaRPr sz="1100" b="0" smtId="4294967295">
                  <a:solidFill>
                    <a:srgbClr val="0F2741"/>
                  </a:solidFill>
                  <a:latin typeface="Open Sans"/>
                </a:endParaRPr>
              </a:p>
            </c:txPr>
            <c:showLegendKey val="0"/>
            <c:showVal val="1"/>
            <c:showCatName val="0"/>
            <c:showSerName val="0"/>
            <c:showPercent val="0"/>
            <c:showBubbleSize val="0"/>
            <c:showLeaderLines val="0"/>
            <c:extLst/>
          </c:dLbls>
          <c:cat>
            <c:strRef>
              <c:f>Sheet1!$A$2:$A$7</c:f>
              <c:strCache>
                <c:ptCount val="6"/>
                <c:pt idx="0">
                  <c:v>Significantly understaffed</c:v>
                </c:pt>
                <c:pt idx="1">
                  <c:v>Somewhat undestaffed</c:v>
                </c:pt>
                <c:pt idx="2">
                  <c:v>Appropriately staffed</c:v>
                </c:pt>
                <c:pt idx="3">
                  <c:v>Somewhat overstaffed</c:v>
                </c:pt>
                <c:pt idx="4">
                  <c:v>Significantly overstaffed</c:v>
                </c:pt>
                <c:pt idx="5">
                  <c:v>Not applicable</c:v>
                </c:pt>
              </c:strCache>
            </c:strRef>
          </c:cat>
          <c:val>
            <c:numRef>
              <c:f>Sheet1!$B$2:$B$7</c:f>
              <c:numCache>
                <c:ptCount val="6"/>
                <c:pt idx="0">
                  <c:v>0.13</c:v>
                </c:pt>
                <c:pt idx="1">
                  <c:v>0.46</c:v>
                </c:pt>
                <c:pt idx="2">
                  <c:v>0.36</c:v>
                </c:pt>
                <c:pt idx="3">
                  <c:v>0.02</c:v>
                </c:pt>
                <c:pt idx="4">
                  <c:v>0.01</c:v>
                </c:pt>
                <c:pt idx="5">
                  <c:v>0.02</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c:scaling>
        <c:delete val="0"/>
        <c:axPos val="b"/>
        <c:majorTickMark val="none"/>
        <c:minorTickMark val="none"/>
        <c:tickLblPos val="low"/>
        <c:spPr>
          <a:ln w="25400">
            <a:solidFill>
              <a:srgbClr val="000000"/>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Share of respondents</a:t>
                </a:r>
              </a:p>
            </c:rich>
          </c:tx>
          <c:overlay val="0"/>
        </c:title>
        <c:numFmt formatCode="#,##0%" sourceLinked="0"/>
        <c:majorTickMark val="none"/>
        <c:minorTickMark val="none"/>
        <c:tickLblPos val="low"/>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plotVisOnly val="1"/>
    <c:dispBlanksAs val="gap"/>
    <c:showDLblsOverMax val="1"/>
  </c:chart>
  <c:txPr>
    <a:bodyPr/>
    <a:p>
      <a:pPr>
        <a:defRPr sz="1800" smtId="4294967295"/>
      </a:pPr>
      <a:endParaRPr sz="1800" smtId="4294967295"/>
    </a:p>
  </c:txPr>
  <c:externalData r:id="rId1"/>
</c:chartSpace>
</file>

<file path=ppt/charts/chart29.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2"/>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3"/>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4"/>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5"/>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6"/>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7"/>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8"/>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9"/>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0"/>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1"/>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2"/>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3"/>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4"/>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txPr>
              <a:bodyPr/>
              <a:p>
                <a:pPr>
                  <a:defRPr sz="900" b="0" smtId="4294967295">
                    <a:solidFill>
                      <a:srgbClr val="0F2741"/>
                    </a:solidFill>
                    <a:latin typeface="Open Sans"/>
                  </a:defRPr>
                </a:pPr>
                <a:endParaRPr sz="900" b="0" smtId="4294967295">
                  <a:solidFill>
                    <a:srgbClr val="0F2741"/>
                  </a:solidFill>
                  <a:latin typeface="Open Sans"/>
                </a:endParaRPr>
              </a:p>
            </c:txPr>
            <c:showLegendKey val="0"/>
            <c:showVal val="1"/>
            <c:showCatName val="0"/>
            <c:showSerName val="0"/>
            <c:showPercent val="0"/>
            <c:showBubbleSize val="0"/>
            <c:showLeaderLines val="0"/>
            <c:extLst/>
          </c:dLbls>
          <c:cat>
            <c:strRef>
              <c:f>Sheet1!$A$2:$A$16</c:f>
              <c:strCache>
                <c:ptCount val="15"/>
                <c:pt idx="0">
                  <c:v>Invest in training</c:v>
                </c:pt>
                <c:pt idx="1">
                  <c:v>Provide more flexible working conditions (e.g., Work From Home/Work From Anywhere)</c:v>
                </c:pt>
                <c:pt idx="2">
                  <c:v>Invest in diversity, equity, and inclusion intiatives (e.g., attract more women and minorities to enter the cybersecurity profession)</c:v>
                </c:pt>
                <c:pt idx="3">
                  <c:v>Invest in certification</c:v>
                </c:pt>
                <c:pt idx="4">
                  <c:v>Recruiting, hiring, and onboarding new staff</c:v>
                </c:pt>
                <c:pt idx="5">
                  <c:v>Use technology to automate aspects of the security job</c:v>
                </c:pt>
                <c:pt idx="6">
                  <c:v>Hire for attitude and aptitude and train for technical skills</c:v>
                </c:pt>
                <c:pt idx="7">
                  <c:v>Be more willing to hire entry-level employees who can grow with us</c:v>
                </c:pt>
                <c:pt idx="8">
                  <c:v>Use of outsourcing/services</c:v>
                </c:pt>
                <c:pt idx="9">
                  <c:v>Create mentorship programs</c:v>
                </c:pt>
                <c:pt idx="10">
                  <c:v>Encourage employees at your organization outside IT and security to consider a career in cybersecurity</c:v>
                </c:pt>
                <c:pt idx="11">
                  <c:v>Address pay and promotion gaps. if they exist</c:v>
                </c:pt>
                <c:pt idx="12">
                  <c:v>Hire from outside the geographic regions we typically have hired from because of WFH</c:v>
                </c:pt>
                <c:pt idx="13">
                  <c:v>Be more willing to hire people with non-traditional backgrounds</c:v>
                </c:pt>
                <c:pt idx="14">
                  <c:v>Implement rotational job assignments</c:v>
                </c:pt>
              </c:strCache>
            </c:strRef>
          </c:cat>
          <c:val>
            <c:numRef>
              <c:f>Sheet1!$B$2:$B$16</c:f>
              <c:numCache>
                <c:ptCount val="15"/>
                <c:pt idx="0">
                  <c:v>0.72</c:v>
                </c:pt>
                <c:pt idx="1">
                  <c:v>0.69</c:v>
                </c:pt>
                <c:pt idx="2">
                  <c:v>0.67</c:v>
                </c:pt>
                <c:pt idx="3">
                  <c:v>0.67</c:v>
                </c:pt>
                <c:pt idx="4">
                  <c:v>0.67</c:v>
                </c:pt>
                <c:pt idx="5">
                  <c:v>0.65</c:v>
                </c:pt>
                <c:pt idx="6">
                  <c:v>0.61</c:v>
                </c:pt>
                <c:pt idx="7">
                  <c:v>0.6</c:v>
                </c:pt>
                <c:pt idx="8">
                  <c:v>0.56</c:v>
                </c:pt>
                <c:pt idx="9">
                  <c:v>0.55</c:v>
                </c:pt>
                <c:pt idx="10">
                  <c:v>0.5</c:v>
                </c:pt>
                <c:pt idx="11">
                  <c:v>0.5</c:v>
                </c:pt>
                <c:pt idx="12">
                  <c:v>0.5</c:v>
                </c:pt>
                <c:pt idx="13">
                  <c:v>0.43</c:v>
                </c:pt>
                <c:pt idx="14">
                  <c:v>0.41</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plotVisOnly val="1"/>
    <c:dispBlanksAs val="gap"/>
    <c:showDLblsOverMax val="1"/>
  </c:chart>
  <c:txPr>
    <a:bodyPr/>
    <a:p>
      <a:pPr>
        <a:defRPr sz="1800" smtId="4294967295"/>
      </a:pPr>
      <a:endParaRPr sz="1800" smtId="4294967295"/>
    </a:p>
  </c:txPr>
  <c:externalData r:id="rId1"/>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Sheet1!$B$1</c:f>
              <c:strCache>
                <c:ptCount val="1"/>
                <c:pt idx="0">
                  <c:v>Column1</c:v>
                </c:pt>
              </c:strCache>
            </c:strRef>
          </c:tx>
          <c:spPr>
            <a:ln>
              <a:solidFill>
                <a:srgbClr val="2875DD"/>
              </a:solidFill>
            </a:ln>
          </c:spPr>
          <c:marker>
            <c:symbol val="circle"/>
            <c:spPr>
              <a:solidFill>
                <a:srgbClr val="2875DD"/>
              </a:solidFill>
              <a:ln>
                <a:solidFill>
                  <a:srgbClr val="2875DD"/>
                </a:solidFill>
              </a:ln>
            </c:spPr>
          </c:marker>
          <c:dLbls>
            <c:dLbl>
              <c:idx val="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1"/>
              <c:showCatName val="0"/>
              <c:showSerName val="0"/>
              <c:showPercent val="0"/>
              <c:showBubbleSize val="0"/>
              <c:extLst/>
            </c:dLbl>
            <c:dLbl>
              <c:idx val="1"/>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1"/>
              <c:showCatName val="0"/>
              <c:showSerName val="0"/>
              <c:showPercent val="0"/>
              <c:showBubbleSize val="0"/>
              <c:extLst/>
            </c:dLbl>
            <c:dLbl>
              <c:idx val="2"/>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1"/>
              <c:showCatName val="0"/>
              <c:showSerName val="0"/>
              <c:showPercent val="0"/>
              <c:showBubbleSize val="0"/>
              <c:extLst/>
            </c:dLbl>
            <c:dLbl>
              <c:idx val="3"/>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1"/>
              <c:showCatName val="0"/>
              <c:showSerName val="0"/>
              <c:showPercent val="0"/>
              <c:showBubbleSize val="0"/>
              <c:extLst/>
            </c:dLbl>
            <c:dLbl>
              <c:idx val="4"/>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1"/>
              <c:showCatName val="0"/>
              <c:showSerName val="0"/>
              <c:showPercent val="0"/>
              <c:showBubbleSize val="0"/>
              <c:extLst/>
            </c:dLbl>
            <c:dLbl>
              <c:idx val="5"/>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1"/>
              <c:showCatName val="0"/>
              <c:showSerName val="0"/>
              <c:showPercent val="0"/>
              <c:showBubbleSize val="0"/>
              <c:extLst/>
            </c:dLbl>
            <c:dLbl>
              <c:idx val="6"/>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1"/>
              <c:showCatName val="0"/>
              <c:showSerName val="0"/>
              <c:showPercent val="0"/>
              <c:showBubbleSize val="0"/>
              <c:extLst/>
            </c:dLbl>
            <c:dLbl>
              <c:idx val="7"/>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1"/>
              <c:showCatName val="0"/>
              <c:showSerName val="0"/>
              <c:showPercent val="0"/>
              <c:showBubbleSize val="0"/>
              <c:extLst/>
            </c:dLbl>
            <c:dLbl>
              <c:idx val="8"/>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1"/>
              <c:showCatName val="0"/>
              <c:showSerName val="0"/>
              <c:showPercent val="0"/>
              <c:showBubbleSize val="0"/>
              <c:extLst/>
            </c:dLbl>
            <c:dLbl>
              <c:idx val="9"/>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1"/>
              <c:showCatName val="0"/>
              <c:showSerName val="0"/>
              <c:showPercent val="0"/>
              <c:showBubbleSize val="0"/>
              <c:extLst/>
            </c:dLbl>
            <c:dLbl>
              <c:idx val="1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1"/>
              <c:showCatName val="0"/>
              <c:showSerName val="0"/>
              <c:showPercent val="0"/>
              <c:showBubbleSize val="0"/>
              <c:extLst/>
            </c:dLbl>
            <c:dLbl>
              <c:idx val="11"/>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1"/>
              <c:showCatName val="0"/>
              <c:showSerName val="0"/>
              <c:showPercent val="0"/>
              <c:showBubbleSize val="0"/>
              <c:extLst/>
            </c:dLbl>
            <c:dLbl>
              <c:idx val="12"/>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1"/>
              <c:showCatName val="0"/>
              <c:showSerName val="0"/>
              <c:showPercent val="0"/>
              <c:showBubbleSize val="0"/>
              <c:extLst/>
            </c:dLbl>
            <c:dLbl>
              <c:idx val="13"/>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1"/>
              <c:showCatName val="0"/>
              <c:showSerName val="0"/>
              <c:showPercent val="0"/>
              <c:showBubbleSize val="0"/>
              <c:extLst/>
            </c:dLbl>
            <c:dLbl>
              <c:idx val="14"/>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1"/>
              <c:showCatName val="0"/>
              <c:showSerName val="0"/>
              <c:showPercent val="0"/>
              <c:showBubbleSize val="0"/>
              <c:extLst/>
            </c:dLbl>
            <c:dLbl>
              <c:idx val="15"/>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1"/>
              <c:showCatName val="0"/>
              <c:showSerName val="0"/>
              <c:showPercent val="0"/>
              <c:showBubbleSize val="0"/>
              <c:extLst/>
            </c:dLbl>
            <c:dLbl>
              <c:idx val="16"/>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1"/>
              <c:showCatName val="0"/>
              <c:showSerName val="0"/>
              <c:showPercent val="0"/>
              <c:showBubbleSize val="0"/>
              <c:extLst/>
            </c:dLbl>
            <c:txPr>
              <a:bodyPr/>
              <a:p>
                <a:pPr>
                  <a:defRPr sz="900" b="0" smtId="4294967295">
                    <a:solidFill>
                      <a:srgbClr val="0F2741"/>
                    </a:solidFill>
                    <a:latin typeface="Open Sans"/>
                  </a:defRPr>
                </a:pPr>
                <a:endParaRPr sz="900" b="0" smtId="4294967295">
                  <a:solidFill>
                    <a:srgbClr val="0F2741"/>
                  </a:solidFill>
                  <a:latin typeface="Open Sans"/>
                </a:endParaRPr>
              </a:p>
            </c:txPr>
            <c:showLegendKey val="0"/>
            <c:showVal val="1"/>
            <c:showCatName val="0"/>
            <c:showSerName val="0"/>
            <c:showPercent val="0"/>
            <c:showBubbleSize val="0"/>
            <c:showLeaderLines val="0"/>
            <c:extLst/>
          </c:dLbls>
          <c:cat>
            <c:strRef>
              <c:f>Sheet1!$A$2:$A$18</c:f>
              <c:strCache>
                <c:ptCount val="17"/>
                <c:pt idx="0">
                  <c:v>Q1 '20</c:v>
                </c:pt>
                <c:pt idx="1">
                  <c:v>Q2 '20</c:v>
                </c:pt>
                <c:pt idx="2">
                  <c:v>Q3 '20</c:v>
                </c:pt>
                <c:pt idx="3">
                  <c:v>Q4 '20</c:v>
                </c:pt>
                <c:pt idx="4">
                  <c:v>Q1 '21</c:v>
                </c:pt>
                <c:pt idx="5">
                  <c:v>Q2 '21</c:v>
                </c:pt>
                <c:pt idx="6">
                  <c:v>Q3 '21</c:v>
                </c:pt>
                <c:pt idx="7">
                  <c:v>Q4 '21</c:v>
                </c:pt>
                <c:pt idx="8">
                  <c:v>Q1 '22</c:v>
                </c:pt>
                <c:pt idx="9">
                  <c:v>Q2 '22</c:v>
                </c:pt>
                <c:pt idx="10">
                  <c:v>Q3 '22</c:v>
                </c:pt>
                <c:pt idx="11">
                  <c:v>Q4 '22</c:v>
                </c:pt>
                <c:pt idx="12">
                  <c:v>Q1 '23</c:v>
                </c:pt>
                <c:pt idx="13">
                  <c:v>Q2 '23</c:v>
                </c:pt>
                <c:pt idx="14">
                  <c:v>Q3 '23</c:v>
                </c:pt>
                <c:pt idx="15">
                  <c:v>Q4 '23</c:v>
                </c:pt>
                <c:pt idx="16">
                  <c:v>Q1 '24*</c:v>
                </c:pt>
              </c:strCache>
            </c:strRef>
          </c:cat>
          <c:val>
            <c:numRef>
              <c:f>Sheet1!$B$2:$B$18</c:f>
              <c:numCache>
                <c:ptCount val="17"/>
                <c:pt idx="0">
                  <c:v>9628</c:v>
                </c:pt>
                <c:pt idx="1">
                  <c:v>60141</c:v>
                </c:pt>
                <c:pt idx="2">
                  <c:v>9690</c:v>
                </c:pt>
                <c:pt idx="3">
                  <c:v>1509</c:v>
                </c:pt>
                <c:pt idx="4">
                  <c:v>6928</c:v>
                </c:pt>
                <c:pt idx="5">
                  <c:v>2695</c:v>
                </c:pt>
                <c:pt idx="6">
                  <c:v>2108</c:v>
                </c:pt>
                <c:pt idx="7">
                  <c:v>3292</c:v>
                </c:pt>
                <c:pt idx="8">
                  <c:v>9829</c:v>
                </c:pt>
                <c:pt idx="9">
                  <c:v>34183</c:v>
                </c:pt>
                <c:pt idx="10">
                  <c:v>35174</c:v>
                </c:pt>
                <c:pt idx="11">
                  <c:v>84429</c:v>
                </c:pt>
                <c:pt idx="12">
                  <c:v>168398</c:v>
                </c:pt>
                <c:pt idx="13">
                  <c:v>56872</c:v>
                </c:pt>
                <c:pt idx="14">
                  <c:v>24873</c:v>
                </c:pt>
                <c:pt idx="15">
                  <c:v>23588</c:v>
                </c:pt>
                <c:pt idx="16">
                  <c:v>52424</c:v>
                </c:pt>
              </c:numCache>
            </c:numRef>
          </c:val>
          <c:smooth val="0"/>
        </c:ser>
        <c:dLbls>
          <c:showLegendKey val="0"/>
          <c:showVal val="0"/>
          <c:showCatName val="0"/>
          <c:showSerName val="0"/>
          <c:showPercent val="0"/>
          <c:showBubbleSize val="0"/>
          <c:showLeaderLines val="0"/>
        </c:dLbls>
        <c:axId val="67451136"/>
        <c:axId val="66437120"/>
      </c:lineChart>
      <c:catAx>
        <c:axId val="67451136"/>
        <c:scaling>
          <c:orientation/>
        </c:scaling>
        <c:delete val="0"/>
        <c:axPos val="b"/>
        <c:majorTickMark val="none"/>
        <c:minorTickMark val="none"/>
        <c:tickLblPos val="low"/>
        <c:spPr>
          <a:ln w="25400">
            <a:solidFill>
              <a:srgbClr val="000000"/>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Number of employees</a:t>
                </a:r>
              </a:p>
            </c:rich>
          </c:tx>
          <c:overlay val="0"/>
        </c:title>
        <c:numFmt formatCode="#,##0" sourceLinked="0"/>
        <c:majorTickMark val="none"/>
        <c:minorTickMark val="none"/>
        <c:tickLblPos val="low"/>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plotVisOnly val="1"/>
    <c:dispBlanksAs val="gap"/>
    <c:showDLblsOverMax val="1"/>
  </c:chart>
  <c:txPr>
    <a:bodyPr/>
    <a:p>
      <a:pPr>
        <a:defRPr sz="800" smtId="4294967295"/>
      </a:pPr>
      <a:endParaRPr sz="800" smtId="4294967295"/>
    </a:p>
  </c:txPr>
  <c:externalData r:id="rId1"/>
</c:chartSpace>
</file>

<file path=ppt/charts/chart30.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2"/>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3"/>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4"/>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5"/>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6"/>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7"/>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8"/>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9"/>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0"/>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1"/>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2"/>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3"/>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4"/>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txPr>
              <a:bodyPr/>
              <a:p>
                <a:pPr>
                  <a:defRPr sz="900" b="0" smtId="4294967295">
                    <a:solidFill>
                      <a:srgbClr val="0F2741"/>
                    </a:solidFill>
                    <a:latin typeface="Open Sans"/>
                  </a:defRPr>
                </a:pPr>
                <a:endParaRPr sz="900" b="0" smtId="4294967295">
                  <a:solidFill>
                    <a:srgbClr val="0F2741"/>
                  </a:solidFill>
                  <a:latin typeface="Open Sans"/>
                </a:endParaRPr>
              </a:p>
            </c:txPr>
            <c:showLegendKey val="0"/>
            <c:showVal val="1"/>
            <c:showCatName val="0"/>
            <c:showSerName val="0"/>
            <c:showPercent val="0"/>
            <c:showBubbleSize val="0"/>
            <c:showLeaderLines val="0"/>
            <c:extLst/>
          </c:dLbls>
          <c:cat>
            <c:strRef>
              <c:f>Sheet1!$A$2:$A$16</c:f>
              <c:strCache>
                <c:ptCount val="15"/>
                <c:pt idx="0">
                  <c:v>Senior Executive (C-Suite, VP, etc.)</c:v>
                </c:pt>
                <c:pt idx="1">
                  <c:v>Engineering manager</c:v>
                </c:pt>
                <c:pt idx="2">
                  <c:v>Marketing or sales professional</c:v>
                </c:pt>
                <c:pt idx="3">
                  <c:v>Engineer, site reliability</c:v>
                </c:pt>
                <c:pt idx="4">
                  <c:v>Developer Experience</c:v>
                </c:pt>
                <c:pt idx="5">
                  <c:v>Cloud infrastructure engineer</c:v>
                </c:pt>
                <c:pt idx="6">
                  <c:v>Blockchain</c:v>
                </c:pt>
                <c:pt idx="7">
                  <c:v>Developer Advocate</c:v>
                </c:pt>
                <c:pt idx="8">
                  <c:v>Security professional</c:v>
                </c:pt>
                <c:pt idx="9">
                  <c:v>Scientist</c:v>
                </c:pt>
                <c:pt idx="10">
                  <c:v>Product manager</c:v>
                </c:pt>
                <c:pt idx="11">
                  <c:v>Hardware Engineer</c:v>
                </c:pt>
                <c:pt idx="12">
                  <c:v>Research &amp; Development role</c:v>
                </c:pt>
                <c:pt idx="13">
                  <c:v>Engineer, data</c:v>
                </c:pt>
                <c:pt idx="14">
                  <c:v>Data scientist or machine learning specialist</c:v>
                </c:pt>
              </c:strCache>
            </c:strRef>
          </c:cat>
          <c:val>
            <c:numRef>
              <c:f>Sheet1!$B$2:$B$16</c:f>
              <c:numCache>
                <c:ptCount val="15"/>
                <c:pt idx="0">
                  <c:v>124.75</c:v>
                </c:pt>
                <c:pt idx="1">
                  <c:v>124.14</c:v>
                </c:pt>
                <c:pt idx="2">
                  <c:v>116</c:v>
                </c:pt>
                <c:pt idx="3">
                  <c:v>115.66</c:v>
                </c:pt>
                <c:pt idx="4">
                  <c:v>107.09</c:v>
                </c:pt>
                <c:pt idx="5">
                  <c:v>105</c:v>
                </c:pt>
                <c:pt idx="6">
                  <c:v>103.74</c:v>
                </c:pt>
                <c:pt idx="7">
                  <c:v>100.31</c:v>
                </c:pt>
                <c:pt idx="8">
                  <c:v>99.31</c:v>
                </c:pt>
                <c:pt idx="9">
                  <c:v>92.32</c:v>
                </c:pt>
                <c:pt idx="10">
                  <c:v>88.93</c:v>
                </c:pt>
                <c:pt idx="11">
                  <c:v>85.67</c:v>
                </c:pt>
                <c:pt idx="12">
                  <c:v>85.67</c:v>
                </c:pt>
                <c:pt idx="13">
                  <c:v>83.52</c:v>
                </c:pt>
                <c:pt idx="14">
                  <c:v>80.32</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plotVisOnly val="1"/>
    <c:dispBlanksAs val="gap"/>
    <c:showDLblsOverMax val="1"/>
  </c:chart>
  <c:txPr>
    <a:bodyPr/>
    <a:p>
      <a:pPr>
        <a:defRPr sz="1800" smtId="4294967295"/>
      </a:pPr>
      <a:endParaRPr sz="1800" smtId="4294967295"/>
    </a:p>
  </c:txPr>
  <c:externalData r:id="rId1"/>
</c:chartSpace>
</file>

<file path=ppt/charts/chart3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1"/>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2"/>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3"/>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4"/>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5"/>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6"/>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txPr>
              <a:bodyPr/>
              <a:p>
                <a:pPr>
                  <a:defRPr sz="1100" b="0" smtId="4294967295">
                    <a:solidFill>
                      <a:srgbClr val="0F2741"/>
                    </a:solidFill>
                    <a:latin typeface="Open Sans"/>
                  </a:defRPr>
                </a:pPr>
                <a:endParaRPr sz="1100" b="0" smtId="4294967295">
                  <a:solidFill>
                    <a:srgbClr val="0F2741"/>
                  </a:solidFill>
                  <a:latin typeface="Open Sans"/>
                </a:endParaRPr>
              </a:p>
            </c:txPr>
            <c:showLegendKey val="0"/>
            <c:showVal val="1"/>
            <c:showCatName val="0"/>
            <c:showSerName val="0"/>
            <c:showPercent val="0"/>
            <c:showBubbleSize val="0"/>
            <c:showLeaderLines val="0"/>
            <c:extLst/>
          </c:dLbls>
          <c:cat>
            <c:strRef>
              <c:f>Sheet1!$A$2:$A$8</c:f>
              <c:strCache>
                <c:ptCount val="7"/>
                <c:pt idx="0">
                  <c:v>Switzerland</c:v>
                </c:pt>
                <c:pt idx="1">
                  <c:v>United States</c:v>
                </c:pt>
                <c:pt idx="2">
                  <c:v>Denmark</c:v>
                </c:pt>
                <c:pt idx="3">
                  <c:v>Norway</c:v>
                </c:pt>
                <c:pt idx="4">
                  <c:v>Germany</c:v>
                </c:pt>
                <c:pt idx="5">
                  <c:v>Australia</c:v>
                </c:pt>
                <c:pt idx="6">
                  <c:v>Netherlands</c:v>
                </c:pt>
              </c:strCache>
            </c:strRef>
          </c:cat>
          <c:val>
            <c:numRef>
              <c:f>Sheet1!$B$2:$B$8</c:f>
              <c:numCache>
                <c:ptCount val="7"/>
                <c:pt idx="0">
                  <c:v>90.3</c:v>
                </c:pt>
                <c:pt idx="1">
                  <c:v>77.43</c:v>
                </c:pt>
                <c:pt idx="2">
                  <c:v>63.47</c:v>
                </c:pt>
                <c:pt idx="3">
                  <c:v>52.38</c:v>
                </c:pt>
                <c:pt idx="4">
                  <c:v>54.68</c:v>
                </c:pt>
                <c:pt idx="5">
                  <c:v>47.35</c:v>
                </c:pt>
                <c:pt idx="6">
                  <c:v>46.95</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c:scaling>
        <c:delete val="0"/>
        <c:axPos val="b"/>
        <c:majorTickMark val="none"/>
        <c:minorTickMark val="none"/>
        <c:tickLblPos val="low"/>
        <c:spPr>
          <a:ln w="25400">
            <a:solidFill>
              <a:srgbClr val="000000"/>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Average salary in thousand U.S. dollars</a:t>
                </a:r>
              </a:p>
            </c:rich>
          </c:tx>
          <c:overlay val="0"/>
        </c:title>
        <c:numFmt formatCode="#,##0" sourceLinked="0"/>
        <c:majorTickMark val="none"/>
        <c:minorTickMark val="none"/>
        <c:tickLblPos val="low"/>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plotVisOnly val="1"/>
    <c:dispBlanksAs val="gap"/>
    <c:showDLblsOverMax val="1"/>
  </c:chart>
  <c:txPr>
    <a:bodyPr/>
    <a:p>
      <a:pPr>
        <a:defRPr sz="1800" smtId="4294967295"/>
      </a:pPr>
      <a:endParaRPr sz="1800" smtId="4294967295"/>
    </a:p>
  </c:txPr>
  <c:externalData r:id="rId1"/>
</c:chartSpace>
</file>

<file path=ppt/charts/chart3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0"/>
              <c:showCatName val="0"/>
              <c:showSerName val="0"/>
              <c:showPercent val="0"/>
              <c:showBubbleSize val="0"/>
              <c:extLst/>
            </c:dLbl>
            <c:dLbl>
              <c:idx val="1"/>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0"/>
              <c:showCatName val="0"/>
              <c:showSerName val="0"/>
              <c:showPercent val="0"/>
              <c:showBubbleSize val="0"/>
              <c:extLst/>
            </c:dLbl>
            <c:dLbl>
              <c:idx val="2"/>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0"/>
              <c:showCatName val="0"/>
              <c:showSerName val="0"/>
              <c:showPercent val="0"/>
              <c:showBubbleSize val="0"/>
              <c:extLst/>
            </c:dLbl>
            <c:dLbl>
              <c:idx val="3"/>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0"/>
              <c:showCatName val="0"/>
              <c:showSerName val="0"/>
              <c:showPercent val="0"/>
              <c:showBubbleSize val="0"/>
              <c:extLst/>
            </c:dLbl>
            <c:dLbl>
              <c:idx val="4"/>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0"/>
              <c:showCatName val="0"/>
              <c:showSerName val="0"/>
              <c:showPercent val="0"/>
              <c:showBubbleSize val="0"/>
              <c:extLst/>
            </c:dLbl>
            <c:dLbl>
              <c:idx val="5"/>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0"/>
              <c:showCatName val="0"/>
              <c:showSerName val="0"/>
              <c:showPercent val="0"/>
              <c:showBubbleSize val="0"/>
              <c:extLst/>
            </c:dLbl>
            <c:dLbl>
              <c:idx val="6"/>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0"/>
              <c:showCatName val="0"/>
              <c:showSerName val="0"/>
              <c:showPercent val="0"/>
              <c:showBubbleSize val="0"/>
              <c:extLst/>
            </c:dLbl>
            <c:dLbl>
              <c:idx val="7"/>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0"/>
              <c:showCatName val="0"/>
              <c:showSerName val="0"/>
              <c:showPercent val="0"/>
              <c:showBubbleSize val="0"/>
              <c:extLst/>
            </c:dLbl>
            <c:dLbl>
              <c:idx val="8"/>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0"/>
              <c:showCatName val="0"/>
              <c:showSerName val="0"/>
              <c:showPercent val="0"/>
              <c:showBubbleSize val="0"/>
              <c:extLst/>
            </c:dLbl>
            <c:dLbl>
              <c:idx val="9"/>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0"/>
              <c:showCatName val="0"/>
              <c:showSerName val="0"/>
              <c:showPercent val="0"/>
              <c:showBubbleSize val="0"/>
              <c:extLst/>
            </c:dLbl>
            <c:dLbl>
              <c:idx val="10"/>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0"/>
              <c:showCatName val="0"/>
              <c:showSerName val="0"/>
              <c:showPercent val="0"/>
              <c:showBubbleSize val="0"/>
              <c:extLst/>
            </c:dLbl>
            <c:dLbl>
              <c:idx val="11"/>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0"/>
              <c:showCatName val="0"/>
              <c:showSerName val="0"/>
              <c:showPercent val="0"/>
              <c:showBubbleSize val="0"/>
              <c:extLst/>
            </c:dLbl>
            <c:dLbl>
              <c:idx val="12"/>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0"/>
              <c:showCatName val="0"/>
              <c:showSerName val="0"/>
              <c:showPercent val="0"/>
              <c:showBubbleSize val="0"/>
              <c:extLst/>
            </c:dLbl>
            <c:dLbl>
              <c:idx val="13"/>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0"/>
              <c:showCatName val="0"/>
              <c:showSerName val="0"/>
              <c:showPercent val="0"/>
              <c:showBubbleSize val="0"/>
              <c:extLst/>
            </c:dLbl>
            <c:dLbl>
              <c:idx val="14"/>
              <c:numFmt formatCode="#,##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0"/>
              <c:showCatName val="0"/>
              <c:showSerName val="0"/>
              <c:showPercent val="0"/>
              <c:showBubbleSize val="0"/>
              <c:extLst/>
            </c:dLbl>
            <c:delete val="1"/>
            <c:extLst/>
          </c:dLbls>
          <c:cat>
            <c:strRef>
              <c:f>Sheet1!$A$2:$A$16</c:f>
              <c:strCache>
                <c:ptCount val="15"/>
                <c:pt idx="0">
                  <c:v>Zig</c:v>
                </c:pt>
                <c:pt idx="1">
                  <c:v>Erlang</c:v>
                </c:pt>
                <c:pt idx="2">
                  <c:v>F#</c:v>
                </c:pt>
                <c:pt idx="3">
                  <c:v>Ruby</c:v>
                </c:pt>
                <c:pt idx="4">
                  <c:v>Clojure</c:v>
                </c:pt>
                <c:pt idx="5">
                  <c:v>Elixir</c:v>
                </c:pt>
                <c:pt idx="6">
                  <c:v>Lisp</c:v>
                </c:pt>
                <c:pt idx="7">
                  <c:v>Scala</c:v>
                </c:pt>
                <c:pt idx="8">
                  <c:v>Perl</c:v>
                </c:pt>
                <c:pt idx="9">
                  <c:v>Go</c:v>
                </c:pt>
                <c:pt idx="10">
                  <c:v>OCaml</c:v>
                </c:pt>
                <c:pt idx="11">
                  <c:v>Objective-C</c:v>
                </c:pt>
                <c:pt idx="12">
                  <c:v>Flow</c:v>
                </c:pt>
                <c:pt idx="13">
                  <c:v>Rust</c:v>
                </c:pt>
                <c:pt idx="14">
                  <c:v>Swift</c:v>
                </c:pt>
              </c:strCache>
            </c:strRef>
          </c:cat>
          <c:val>
            <c:numRef>
              <c:f>Sheet1!$B$2:$B$16</c:f>
              <c:numCache>
                <c:ptCount val="15"/>
                <c:pt idx="0">
                  <c:v>103.61</c:v>
                </c:pt>
                <c:pt idx="1">
                  <c:v>99.49</c:v>
                </c:pt>
                <c:pt idx="2">
                  <c:v>99.31</c:v>
                </c:pt>
                <c:pt idx="3">
                  <c:v>98.52</c:v>
                </c:pt>
                <c:pt idx="4">
                  <c:v>96.38</c:v>
                </c:pt>
                <c:pt idx="5">
                  <c:v>96.38</c:v>
                </c:pt>
                <c:pt idx="6">
                  <c:v>96.38</c:v>
                </c:pt>
                <c:pt idx="7">
                  <c:v>96.38</c:v>
                </c:pt>
                <c:pt idx="8">
                  <c:v>94.54</c:v>
                </c:pt>
                <c:pt idx="9">
                  <c:v>92.76</c:v>
                </c:pt>
                <c:pt idx="10">
                  <c:v>91.03</c:v>
                </c:pt>
                <c:pt idx="11">
                  <c:v>90</c:v>
                </c:pt>
                <c:pt idx="12">
                  <c:v>88.93</c:v>
                </c:pt>
                <c:pt idx="13">
                  <c:v>87.01</c:v>
                </c:pt>
                <c:pt idx="14">
                  <c:v>86.9</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plotVisOnly val="1"/>
    <c:dispBlanksAs val="gap"/>
    <c:showDLblsOverMax val="1"/>
  </c:chart>
  <c:txPr>
    <a:bodyPr/>
    <a:p>
      <a:pPr>
        <a:defRPr sz="1800" smtId="4294967295"/>
      </a:pPr>
      <a:endParaRPr sz="1800" smtId="4294967295"/>
    </a:p>
  </c:txPr>
  <c:externalData r:id="rId1"/>
</c:chartSpace>
</file>

<file path=ppt/charts/chart3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1"/>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2"/>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3"/>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4"/>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5"/>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6"/>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7"/>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8"/>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elete val="1"/>
            <c:extLst/>
          </c:dLbls>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Sheet1!$B$2:$B$10</c:f>
              <c:numCache>
                <c:ptCount val="9"/>
                <c:pt idx="0">
                  <c:v>0.08</c:v>
                </c:pt>
                <c:pt idx="1">
                  <c:v>0.11</c:v>
                </c:pt>
                <c:pt idx="2">
                  <c:v>0.1</c:v>
                </c:pt>
                <c:pt idx="3">
                  <c:v>0.12</c:v>
                </c:pt>
                <c:pt idx="4">
                  <c:v>0.12</c:v>
                </c:pt>
                <c:pt idx="5">
                  <c:v>0.11</c:v>
                </c:pt>
                <c:pt idx="6">
                  <c:v>0.12</c:v>
                </c:pt>
                <c:pt idx="7">
                  <c:v>0.14</c:v>
                </c:pt>
                <c:pt idx="8">
                  <c:v>0.14</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c:scaling>
        <c:delete val="0"/>
        <c:axPos val="b"/>
        <c:majorTickMark val="none"/>
        <c:minorTickMark val="none"/>
        <c:tickLblPos val="low"/>
        <c:spPr>
          <a:ln w="25400">
            <a:solidFill>
              <a:srgbClr val="000000"/>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Share of female leaders</a:t>
                </a:r>
              </a:p>
            </c:rich>
          </c:tx>
          <c:overlay val="0"/>
        </c:title>
        <c:numFmt formatCode="#,##0%" sourceLinked="0"/>
        <c:majorTickMark val="none"/>
        <c:minorTickMark val="none"/>
        <c:tickLblPos val="low"/>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plotVisOnly val="1"/>
    <c:dispBlanksAs val="gap"/>
    <c:showDLblsOverMax val="1"/>
  </c:chart>
  <c:txPr>
    <a:bodyPr/>
    <a:p>
      <a:pPr>
        <a:defRPr sz="1800" smtId="4294967295"/>
      </a:pPr>
      <a:endParaRPr sz="1800" smtId="4294967295"/>
    </a:p>
  </c:txPr>
  <c:externalData r:id="rId1"/>
</c:chartSpace>
</file>

<file path=ppt/charts/chart3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stacked"/>
        <c:varyColors val="0"/>
        <c:ser>
          <c:idx val="0"/>
          <c:order val="0"/>
          <c:tx>
            <c:strRef>
              <c:f>Sheet1!$B$1</c:f>
              <c:strCache>
                <c:ptCount val="1"/>
                <c:pt idx="0">
                  <c:v>Yes</c:v>
                </c:pt>
              </c:strCache>
            </c:strRef>
          </c:tx>
          <c:spPr>
            <a:solidFill>
              <a:srgbClr val="2875DD"/>
            </a:solidFill>
            <a:ln>
              <a:solidFill>
                <a:srgbClr val="2875DD"/>
              </a:solidFill>
            </a:ln>
          </c:spPr>
          <c:invertIfNegative val="0"/>
          <c:dLbls>
            <c:dLbl>
              <c:idx val="0"/>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1"/>
              <c:showCatName val="0"/>
              <c:showSerName val="0"/>
              <c:showPercent val="0"/>
              <c:showBubbleSize val="0"/>
              <c:extLst/>
            </c:dLbl>
            <c:dLbl>
              <c:idx val="1"/>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1"/>
              <c:showCatName val="0"/>
              <c:showSerName val="0"/>
              <c:showPercent val="0"/>
              <c:showBubbleSize val="0"/>
              <c:extLst/>
            </c:dLbl>
            <c:dLbl>
              <c:idx val="2"/>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1"/>
              <c:showCatName val="0"/>
              <c:showSerName val="0"/>
              <c:showPercent val="0"/>
              <c:showBubbleSize val="0"/>
              <c:extLst/>
            </c:dLbl>
            <c:txPr>
              <a:bodyPr/>
              <a:p>
                <a:pPr>
                  <a:defRPr sz="1100" b="0" smtId="4294967295">
                    <a:solidFill>
                      <a:prstClr val="black"/>
                    </a:solidFill>
                    <a:latin typeface="Open Sans"/>
                  </a:defRPr>
                </a:pPr>
                <a:endParaRPr sz="1100" b="0" smtId="4294967295">
                  <a:solidFill>
                    <a:prstClr val="black"/>
                  </a:solidFill>
                  <a:latin typeface="Open Sans"/>
                </a:endParaRPr>
              </a:p>
            </c:txPr>
            <c:showLegendKey val="0"/>
            <c:showVal val="1"/>
            <c:showCatName val="0"/>
            <c:showSerName val="0"/>
            <c:showPercent val="0"/>
            <c:showBubbleSize val="0"/>
            <c:showLeaderLines val="0"/>
            <c:extLst/>
          </c:dLbls>
          <c:cat>
            <c:strRef>
              <c:f>Sheet1!$A$2:$A$4</c:f>
              <c:strCache>
                <c:ptCount val="3"/>
                <c:pt idx="0">
                  <c:v>Women</c:v>
                </c:pt>
                <c:pt idx="1">
                  <c:v>Minorities</c:v>
                </c:pt>
                <c:pt idx="2">
                  <c:v>Veterans</c:v>
                </c:pt>
              </c:strCache>
            </c:strRef>
          </c:cat>
          <c:val>
            <c:numRef>
              <c:f>Sheet1!$B$2:$B$4</c:f>
              <c:numCache>
                <c:ptCount val="3"/>
                <c:pt idx="0">
                  <c:v>0.69</c:v>
                </c:pt>
                <c:pt idx="1">
                  <c:v>0.56</c:v>
                </c:pt>
                <c:pt idx="2">
                  <c:v>0.43</c:v>
                </c:pt>
              </c:numCache>
            </c:numRef>
          </c:val>
        </c:ser>
        <c:ser>
          <c:idx val="1"/>
          <c:order val="1"/>
          <c:tx>
            <c:strRef>
              <c:f>Sheet1!$C$1</c:f>
              <c:strCache>
                <c:ptCount val="1"/>
                <c:pt idx="0">
                  <c:v>No</c:v>
                </c:pt>
              </c:strCache>
            </c:strRef>
          </c:tx>
          <c:spPr>
            <a:solidFill>
              <a:srgbClr val="0F283E"/>
            </a:solidFill>
            <a:ln>
              <a:solidFill>
                <a:srgbClr val="0F283E"/>
              </a:solidFill>
            </a:ln>
          </c:spPr>
          <c:invertIfNegative val="0"/>
          <c:dLbls>
            <c:dLbl>
              <c:idx val="0"/>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1"/>
              <c:showCatName val="0"/>
              <c:showSerName val="0"/>
              <c:showPercent val="0"/>
              <c:showBubbleSize val="0"/>
              <c:extLst/>
            </c:dLbl>
            <c:dLbl>
              <c:idx val="1"/>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1"/>
              <c:showCatName val="0"/>
              <c:showSerName val="0"/>
              <c:showPercent val="0"/>
              <c:showBubbleSize val="0"/>
              <c:extLst/>
            </c:dLbl>
            <c:dLbl>
              <c:idx val="2"/>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1"/>
              <c:showCatName val="0"/>
              <c:showSerName val="0"/>
              <c:showPercent val="0"/>
              <c:showBubbleSize val="0"/>
              <c:extLst/>
            </c:dLbl>
            <c:txPr>
              <a:bodyPr/>
              <a:p>
                <a:pPr>
                  <a:defRPr sz="1100" b="0" smtId="4294967295">
                    <a:solidFill>
                      <a:prstClr val="black"/>
                    </a:solidFill>
                    <a:latin typeface="Open Sans"/>
                  </a:defRPr>
                </a:pPr>
                <a:endParaRPr sz="1100" b="0" smtId="4294967295">
                  <a:solidFill>
                    <a:prstClr val="black"/>
                  </a:solidFill>
                  <a:latin typeface="Open Sans"/>
                </a:endParaRPr>
              </a:p>
            </c:txPr>
            <c:showLegendKey val="0"/>
            <c:showVal val="1"/>
            <c:showCatName val="0"/>
            <c:showSerName val="0"/>
            <c:showPercent val="0"/>
            <c:showBubbleSize val="0"/>
            <c:showLeaderLines val="0"/>
            <c:extLst/>
          </c:dLbls>
          <c:cat>
            <c:strRef>
              <c:f>Sheet1!$A$2:$A$4</c:f>
              <c:strCache>
                <c:ptCount val="3"/>
                <c:pt idx="0">
                  <c:v>Women</c:v>
                </c:pt>
                <c:pt idx="1">
                  <c:v>Minorities</c:v>
                </c:pt>
                <c:pt idx="2">
                  <c:v>Veterans</c:v>
                </c:pt>
              </c:strCache>
            </c:strRef>
          </c:cat>
          <c:val>
            <c:numRef>
              <c:f>Sheet1!$C$2:$C$4</c:f>
              <c:numCache>
                <c:ptCount val="3"/>
                <c:pt idx="0">
                  <c:v>0.31</c:v>
                </c:pt>
                <c:pt idx="1">
                  <c:v>0.44</c:v>
                </c:pt>
                <c:pt idx="2">
                  <c:v>0.57</c:v>
                </c:pt>
              </c:numCache>
            </c:numRef>
          </c:val>
        </c:ser>
        <c:dLbls>
          <c:showLegendKey val="0"/>
          <c:showVal val="0"/>
          <c:showCatName val="0"/>
          <c:showSerName val="0"/>
          <c:showPercent val="0"/>
          <c:showBubbleSize val="0"/>
          <c:showLeaderLines val="0"/>
        </c:dLbls>
        <c:gapWidth val="80"/>
        <c:overlap val="100"/>
        <c:axId val="67451136"/>
        <c:axId val="66437120"/>
      </c:barChart>
      <c:catAx>
        <c:axId val="67451136"/>
        <c:scaling>
          <c:orientation/>
        </c:scaling>
        <c:delete val="0"/>
        <c:axPos val="b"/>
        <c:majorTickMark val="none"/>
        <c:minorTickMark val="none"/>
        <c:tickLblPos val="low"/>
        <c:spPr>
          <a:ln w="25400">
            <a:solidFill>
              <a:srgbClr val="000000"/>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Share of respondents</a:t>
                </a:r>
              </a:p>
            </c:rich>
          </c:tx>
          <c:overlay val="0"/>
        </c:title>
        <c:numFmt formatCode="#,##0%" sourceLinked="0"/>
        <c:majorTickMark val="none"/>
        <c:minorTickMark val="none"/>
        <c:tickLblPos val="low"/>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legend>
      <c:legendPos val="t"/>
      <c:overlay val="0"/>
      <c:txPr>
        <a:bodyPr/>
        <a:p>
          <a:pPr>
            <a:defRPr sz="1100" smtId="4294967295">
              <a:solidFill>
                <a:srgbClr val="0F2741"/>
              </a:solidFill>
              <a:latin typeface="Open Sans"/>
            </a:defRPr>
          </a:pPr>
          <a:endParaRPr sz="1100" smtId="4294967295">
            <a:solidFill>
              <a:srgbClr val="0F2741"/>
            </a:solidFill>
            <a:latin typeface="Open Sans"/>
          </a:endParaRPr>
        </a:p>
      </c:txPr>
    </c:legend>
    <c:plotVisOnly val="1"/>
    <c:dispBlanksAs val="gap"/>
    <c:showDLblsOverMax val="1"/>
  </c:chart>
  <c:txPr>
    <a:bodyPr/>
    <a:p>
      <a:pPr>
        <a:defRPr sz="1800" smtId="4294967295"/>
      </a:pPr>
      <a:endParaRPr sz="1800" smtId="4294967295"/>
    </a:p>
  </c:txPr>
  <c:externalData r:id="rId1"/>
</c:chartSpace>
</file>

<file path=ppt/charts/chart3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0"/>
        <c:ser>
          <c:idx val="0"/>
          <c:order val="0"/>
          <c:tx>
            <c:strRef>
              <c:f>Sheet1!$B$1</c:f>
              <c:strCache>
                <c:ptCount val="1"/>
                <c:pt idx="0">
                  <c:v>Column1</c:v>
                </c:pt>
              </c:strCache>
            </c:strRef>
          </c:tx>
          <c:spPr>
            <a:solidFill>
              <a:srgbClr val="2875DD"/>
            </a:solidFill>
            <a:ln>
              <a:solidFill>
                <a:srgbClr val="2875DD"/>
              </a:solidFill>
            </a:ln>
          </c:spPr>
          <c:dPt>
            <c:idx val="0"/>
            <c:invertIfNegative val="0"/>
            <c:spPr>
              <a:solidFill>
                <a:srgbClr val="2875DD"/>
              </a:solidFill>
            </c:spPr>
          </c:dPt>
          <c:dPt>
            <c:idx val="1"/>
            <c:invertIfNegative val="0"/>
            <c:spPr>
              <a:solidFill>
                <a:srgbClr val="0F283E"/>
              </a:solidFill>
            </c:spPr>
          </c:dPt>
          <c:dPt>
            <c:idx val="2"/>
            <c:invertIfNegative val="0"/>
            <c:spPr>
              <a:solidFill>
                <a:srgbClr val="BABABA"/>
              </a:solidFill>
            </c:spPr>
          </c:dPt>
          <c:dLbls>
            <c:dLbl>
              <c:idx val="0"/>
              <c:numFmt formatCode="#,##0.0%" sourceLinked="0"/>
              <c:txPr>
                <a:bodyPr/>
                <a:p>
                  <a:pPr>
                    <a:defRPr sz="1100" b="0" smtId="4294967295">
                      <a:solidFill>
                        <a:srgbClr val="0F2741"/>
                      </a:solidFill>
                      <a:effectLst>
                        <a:glow rad="50800">
                          <a:srgbClr val="FFFFFF"/>
                        </a:glow>
                      </a:effectLst>
                      <a:latin typeface="Open Sans"/>
                    </a:defRPr>
                  </a:pPr>
                  <a:endParaRPr sz="1100" b="0" smtId="4294967295">
                    <a:solidFill>
                      <a:srgbClr val="0F2741"/>
                    </a:solidFill>
                    <a:effectLst>
                      <a:glow rad="50800">
                        <a:srgbClr val="FFFFFF"/>
                      </a:glow>
                    </a:effectLst>
                    <a:latin typeface="Open Sans"/>
                  </a:endParaRPr>
                </a:p>
              </c:txPr>
              <c:dLblPos val="bestFit"/>
              <c:showLegendKey val="1"/>
              <c:showVal val="0"/>
              <c:showCatName val="1"/>
              <c:showSerName val="0"/>
              <c:showPercent val="1"/>
              <c:showBubbleSize val="0"/>
              <c:separator> </c:separator>
              <c:extLst/>
            </c:dLbl>
            <c:dLbl>
              <c:idx val="1"/>
              <c:numFmt formatCode="#,##0%" sourceLinked="0"/>
              <c:txPr>
                <a:bodyPr/>
                <a:p>
                  <a:pPr>
                    <a:defRPr sz="1100" b="0" smtId="4294967295">
                      <a:solidFill>
                        <a:srgbClr val="0F2741"/>
                      </a:solidFill>
                      <a:effectLst>
                        <a:glow rad="50800">
                          <a:srgbClr val="FFFFFF"/>
                        </a:glow>
                      </a:effectLst>
                      <a:latin typeface="Open Sans"/>
                    </a:defRPr>
                  </a:pPr>
                  <a:endParaRPr sz="1100" b="0" smtId="4294967295">
                    <a:solidFill>
                      <a:srgbClr val="0F2741"/>
                    </a:solidFill>
                    <a:effectLst>
                      <a:glow rad="50800">
                        <a:srgbClr val="FFFFFF"/>
                      </a:glow>
                    </a:effectLst>
                    <a:latin typeface="Open Sans"/>
                  </a:endParaRPr>
                </a:p>
              </c:txPr>
              <c:dLblPos val="bestFit"/>
              <c:showLegendKey val="1"/>
              <c:showVal val="0"/>
              <c:showCatName val="1"/>
              <c:showSerName val="0"/>
              <c:showPercent val="1"/>
              <c:showBubbleSize val="0"/>
              <c:separator> </c:separator>
              <c:extLst/>
            </c:dLbl>
            <c:dLbl>
              <c:idx val="2"/>
              <c:numFmt formatCode="#,##0.0%" sourceLinked="0"/>
              <c:txPr>
                <a:bodyPr/>
                <a:p>
                  <a:pPr>
                    <a:defRPr sz="1100" b="0" smtId="4294967295">
                      <a:solidFill>
                        <a:srgbClr val="0F2741"/>
                      </a:solidFill>
                      <a:effectLst>
                        <a:glow rad="50800">
                          <a:srgbClr val="FFFFFF"/>
                        </a:glow>
                      </a:effectLst>
                      <a:latin typeface="Open Sans"/>
                    </a:defRPr>
                  </a:pPr>
                  <a:endParaRPr sz="1100" b="0" smtId="4294967295">
                    <a:solidFill>
                      <a:srgbClr val="0F2741"/>
                    </a:solidFill>
                    <a:effectLst>
                      <a:glow rad="50800">
                        <a:srgbClr val="FFFFFF"/>
                      </a:glow>
                    </a:effectLst>
                    <a:latin typeface="Open Sans"/>
                  </a:endParaRPr>
                </a:p>
              </c:txPr>
              <c:dLblPos val="bestFit"/>
              <c:showLegendKey val="1"/>
              <c:showVal val="0"/>
              <c:showCatName val="1"/>
              <c:showSerName val="0"/>
              <c:showPercent val="1"/>
              <c:showBubbleSize val="0"/>
              <c:separator> </c:separator>
              <c:extLst/>
            </c:dLbl>
            <c:txPr>
              <a:bodyPr/>
              <a:p>
                <a:pPr>
                  <a:defRPr sz="1100" b="0" smtId="4294967295">
                    <a:solidFill>
                      <a:srgbClr val="0F2741"/>
                    </a:solidFill>
                    <a:latin typeface="Open Sans"/>
                  </a:defRPr>
                </a:pPr>
                <a:endParaRPr sz="1100" b="0" smtId="4294967295">
                  <a:solidFill>
                    <a:srgbClr val="0F2741"/>
                  </a:solidFill>
                  <a:latin typeface="Open Sans"/>
                </a:endParaRPr>
              </a:p>
            </c:txPr>
            <c:dLblPos val="bestFit"/>
            <c:showLegendKey val="1"/>
            <c:showVal val="0"/>
            <c:showCatName val="1"/>
            <c:showSerName val="0"/>
            <c:showPercent val="1"/>
            <c:showBubbleSize val="0"/>
            <c:separator> </c:separator>
            <c:showLeaderLines val="1"/>
            <c:extLst/>
          </c:dLbls>
          <c:cat>
            <c:strRef>
              <c:f>Sheet1!$A$2:$A$4</c:f>
              <c:strCache>
                <c:ptCount val="3"/>
                <c:pt idx="0">
                  <c:v>Male</c:v>
                </c:pt>
                <c:pt idx="1">
                  <c:v>Female</c:v>
                </c:pt>
                <c:pt idx="2">
                  <c:v>Other</c:v>
                </c:pt>
              </c:strCache>
            </c:strRef>
          </c:cat>
          <c:val>
            <c:numRef>
              <c:f>Sheet1!$B$2:$B$4</c:f>
              <c:numCache>
                <c:ptCount val="3"/>
                <c:pt idx="0">
                  <c:v>0.757</c:v>
                </c:pt>
                <c:pt idx="1">
                  <c:v>0.23</c:v>
                </c:pt>
                <c:pt idx="2">
                  <c:v>0.013</c:v>
                </c:pt>
              </c:numCache>
            </c:numRef>
          </c:val>
        </c:ser>
        <c:dLbls>
          <c:showLegendKey val="0"/>
          <c:showVal val="0"/>
          <c:showCatName val="0"/>
          <c:showSerName val="0"/>
          <c:showPercent val="0"/>
          <c:showBubbleSize val="0"/>
          <c:showLeaderLines val="0"/>
        </c:dLbls>
        <c:firstSliceAng/>
      </c:pieChart>
    </c:plotArea>
    <c:plotVisOnly val="1"/>
    <c:dispBlanksAs val="gap"/>
    <c:showDLblsOverMax val="1"/>
  </c:chart>
  <c:txPr>
    <a:bodyPr/>
    <a:p>
      <a:pPr>
        <a:defRPr sz="1800" smtId="4294967295"/>
      </a:pPr>
      <a:endParaRPr sz="1800" smtId="4294967295"/>
    </a:p>
  </c:txPr>
  <c:externalData r:id="rId1"/>
</c:chartSpace>
</file>

<file path=ppt/charts/chart3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stacked"/>
        <c:varyColors val="0"/>
        <c:ser>
          <c:idx val="0"/>
          <c:order val="0"/>
          <c:tx>
            <c:strRef>
              <c:f>Sheet1!$B$1</c:f>
              <c:strCache>
                <c:ptCount val="1"/>
                <c:pt idx="0">
                  <c:v>White men</c:v>
                </c:pt>
              </c:strCache>
            </c:strRef>
          </c:tx>
          <c:spPr>
            <a:solidFill>
              <a:srgbClr val="2875DD"/>
            </a:solidFill>
            <a:ln>
              <a:solidFill>
                <a:srgbClr val="2875DD"/>
              </a:solidFill>
            </a:ln>
          </c:spPr>
          <c:invertIfNegative val="0"/>
          <c:dLbls>
            <c:dLbl>
              <c:idx val="0"/>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1"/>
              <c:showCatName val="0"/>
              <c:showSerName val="0"/>
              <c:showPercent val="0"/>
              <c:showBubbleSize val="0"/>
              <c:extLst/>
            </c:dLbl>
            <c:dLbl>
              <c:idx val="1"/>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1"/>
              <c:showCatName val="0"/>
              <c:showSerName val="0"/>
              <c:showPercent val="0"/>
              <c:showBubbleSize val="0"/>
              <c:extLst/>
            </c:dLbl>
            <c:dLbl>
              <c:idx val="2"/>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1"/>
              <c:showCatName val="0"/>
              <c:showSerName val="0"/>
              <c:showPercent val="0"/>
              <c:showBubbleSize val="0"/>
              <c:extLst/>
            </c:dLbl>
            <c:dLbl>
              <c:idx val="3"/>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1"/>
              <c:showCatName val="0"/>
              <c:showSerName val="0"/>
              <c:showPercent val="0"/>
              <c:showBubbleSize val="0"/>
              <c:extLst/>
            </c:dLbl>
            <c:dLbl>
              <c:idx val="4"/>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1"/>
              <c:showCatName val="0"/>
              <c:showSerName val="0"/>
              <c:showPercent val="0"/>
              <c:showBubbleSize val="0"/>
              <c:extLst/>
            </c:dLbl>
            <c:txPr>
              <a:bodyPr/>
              <a:p>
                <a:pPr>
                  <a:defRPr sz="1100" b="0" smtId="4294967295">
                    <a:solidFill>
                      <a:prstClr val="black"/>
                    </a:solidFill>
                    <a:latin typeface="Open Sans"/>
                  </a:defRPr>
                </a:pPr>
                <a:endParaRPr sz="1100" b="0" smtId="4294967295">
                  <a:solidFill>
                    <a:prstClr val="black"/>
                  </a:solidFill>
                  <a:latin typeface="Open Sans"/>
                </a:endParaRPr>
              </a:p>
            </c:txPr>
            <c:showLegendKey val="0"/>
            <c:showVal val="1"/>
            <c:showCatName val="0"/>
            <c:showSerName val="0"/>
            <c:showPercent val="0"/>
            <c:showBubbleSize val="0"/>
            <c:showLeaderLines val="0"/>
            <c:extLst/>
          </c:dLbls>
          <c:cat>
            <c:strRef>
              <c:f>Sheet1!$A$2:$A$6</c:f>
              <c:strCache>
                <c:ptCount val="5"/>
                <c:pt idx="0">
                  <c:v>60 or older</c:v>
                </c:pt>
                <c:pt idx="1">
                  <c:v>50-59</c:v>
                </c:pt>
                <c:pt idx="2">
                  <c:v>39-49</c:v>
                </c:pt>
                <c:pt idx="3">
                  <c:v>30-38</c:v>
                </c:pt>
                <c:pt idx="4">
                  <c:v>Under 30</c:v>
                </c:pt>
              </c:strCache>
            </c:strRef>
          </c:cat>
          <c:val>
            <c:numRef>
              <c:f>Sheet1!$B$2:$B$6</c:f>
              <c:numCache>
                <c:ptCount val="5"/>
                <c:pt idx="0">
                  <c:v>0.7</c:v>
                </c:pt>
                <c:pt idx="1">
                  <c:v>0.63</c:v>
                </c:pt>
                <c:pt idx="2">
                  <c:v>0.54</c:v>
                </c:pt>
                <c:pt idx="3">
                  <c:v>0.45</c:v>
                </c:pt>
                <c:pt idx="4">
                  <c:v>0.37</c:v>
                </c:pt>
              </c:numCache>
            </c:numRef>
          </c:val>
        </c:ser>
        <c:ser>
          <c:idx val="1"/>
          <c:order val="1"/>
          <c:tx>
            <c:strRef>
              <c:f>Sheet1!$C$1</c:f>
              <c:strCache>
                <c:ptCount val="1"/>
                <c:pt idx="0">
                  <c:v>White women</c:v>
                </c:pt>
              </c:strCache>
            </c:strRef>
          </c:tx>
          <c:spPr>
            <a:solidFill>
              <a:srgbClr val="0F283E"/>
            </a:solidFill>
            <a:ln>
              <a:solidFill>
                <a:srgbClr val="0F283E"/>
              </a:solidFill>
            </a:ln>
          </c:spPr>
          <c:invertIfNegative val="0"/>
          <c:dLbls>
            <c:dLbl>
              <c:idx val="0"/>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1"/>
              <c:showCatName val="0"/>
              <c:showSerName val="0"/>
              <c:showPercent val="0"/>
              <c:showBubbleSize val="0"/>
              <c:extLst/>
            </c:dLbl>
            <c:dLbl>
              <c:idx val="1"/>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1"/>
              <c:showCatName val="0"/>
              <c:showSerName val="0"/>
              <c:showPercent val="0"/>
              <c:showBubbleSize val="0"/>
              <c:extLst/>
            </c:dLbl>
            <c:dLbl>
              <c:idx val="2"/>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1"/>
              <c:showCatName val="0"/>
              <c:showSerName val="0"/>
              <c:showPercent val="0"/>
              <c:showBubbleSize val="0"/>
              <c:extLst/>
            </c:dLbl>
            <c:dLbl>
              <c:idx val="3"/>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1"/>
              <c:showCatName val="0"/>
              <c:showSerName val="0"/>
              <c:showPercent val="0"/>
              <c:showBubbleSize val="0"/>
              <c:extLst/>
            </c:dLbl>
            <c:dLbl>
              <c:idx val="4"/>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1"/>
              <c:showCatName val="0"/>
              <c:showSerName val="0"/>
              <c:showPercent val="0"/>
              <c:showBubbleSize val="0"/>
              <c:extLst/>
            </c:dLbl>
            <c:txPr>
              <a:bodyPr/>
              <a:p>
                <a:pPr>
                  <a:defRPr sz="1100" b="0" smtId="4294967295">
                    <a:solidFill>
                      <a:prstClr val="black"/>
                    </a:solidFill>
                    <a:latin typeface="Open Sans"/>
                  </a:defRPr>
                </a:pPr>
                <a:endParaRPr sz="1100" b="0" smtId="4294967295">
                  <a:solidFill>
                    <a:prstClr val="black"/>
                  </a:solidFill>
                  <a:latin typeface="Open Sans"/>
                </a:endParaRPr>
              </a:p>
            </c:txPr>
            <c:showLegendKey val="0"/>
            <c:showVal val="1"/>
            <c:showCatName val="0"/>
            <c:showSerName val="0"/>
            <c:showPercent val="0"/>
            <c:showBubbleSize val="0"/>
            <c:showLeaderLines val="0"/>
            <c:extLst/>
          </c:dLbls>
          <c:cat>
            <c:strRef>
              <c:f>Sheet1!$A$2:$A$6</c:f>
              <c:strCache>
                <c:ptCount val="5"/>
                <c:pt idx="0">
                  <c:v>60 or older</c:v>
                </c:pt>
                <c:pt idx="1">
                  <c:v>50-59</c:v>
                </c:pt>
                <c:pt idx="2">
                  <c:v>39-49</c:v>
                </c:pt>
                <c:pt idx="3">
                  <c:v>30-38</c:v>
                </c:pt>
                <c:pt idx="4">
                  <c:v>Under 30</c:v>
                </c:pt>
              </c:strCache>
            </c:strRef>
          </c:cat>
          <c:val>
            <c:numRef>
              <c:f>Sheet1!$C$2:$C$6</c:f>
              <c:numCache>
                <c:ptCount val="5"/>
                <c:pt idx="0">
                  <c:v>0.13</c:v>
                </c:pt>
                <c:pt idx="1">
                  <c:v>0.1</c:v>
                </c:pt>
                <c:pt idx="2">
                  <c:v>0.07</c:v>
                </c:pt>
                <c:pt idx="3">
                  <c:v>0.07</c:v>
                </c:pt>
                <c:pt idx="4">
                  <c:v>0.06</c:v>
                </c:pt>
              </c:numCache>
            </c:numRef>
          </c:val>
        </c:ser>
        <c:ser>
          <c:idx val="2"/>
          <c:order val="2"/>
          <c:tx>
            <c:strRef>
              <c:f>Sheet1!$D$1</c:f>
              <c:strCache>
                <c:ptCount val="1"/>
                <c:pt idx="0">
                  <c:v>Non-white men</c:v>
                </c:pt>
              </c:strCache>
            </c:strRef>
          </c:tx>
          <c:spPr>
            <a:solidFill>
              <a:srgbClr val="BABABA"/>
            </a:solidFill>
            <a:ln>
              <a:solidFill>
                <a:srgbClr val="BABABA"/>
              </a:solidFill>
            </a:ln>
          </c:spPr>
          <c:invertIfNegative val="0"/>
          <c:dLbls>
            <c:dLbl>
              <c:idx val="0"/>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1"/>
              <c:showCatName val="0"/>
              <c:showSerName val="0"/>
              <c:showPercent val="0"/>
              <c:showBubbleSize val="0"/>
              <c:extLst/>
            </c:dLbl>
            <c:dLbl>
              <c:idx val="1"/>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1"/>
              <c:showCatName val="0"/>
              <c:showSerName val="0"/>
              <c:showPercent val="0"/>
              <c:showBubbleSize val="0"/>
              <c:extLst/>
            </c:dLbl>
            <c:dLbl>
              <c:idx val="2"/>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1"/>
              <c:showCatName val="0"/>
              <c:showSerName val="0"/>
              <c:showPercent val="0"/>
              <c:showBubbleSize val="0"/>
              <c:extLst/>
            </c:dLbl>
            <c:dLbl>
              <c:idx val="3"/>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1"/>
              <c:showCatName val="0"/>
              <c:showSerName val="0"/>
              <c:showPercent val="0"/>
              <c:showBubbleSize val="0"/>
              <c:extLst/>
            </c:dLbl>
            <c:dLbl>
              <c:idx val="4"/>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1"/>
              <c:showCatName val="0"/>
              <c:showSerName val="0"/>
              <c:showPercent val="0"/>
              <c:showBubbleSize val="0"/>
              <c:extLst/>
            </c:dLbl>
            <c:txPr>
              <a:bodyPr/>
              <a:p>
                <a:pPr>
                  <a:defRPr sz="1100" b="0" smtId="4294967295">
                    <a:solidFill>
                      <a:prstClr val="black"/>
                    </a:solidFill>
                    <a:latin typeface="Open Sans"/>
                  </a:defRPr>
                </a:pPr>
                <a:endParaRPr sz="1100" b="0" smtId="4294967295">
                  <a:solidFill>
                    <a:prstClr val="black"/>
                  </a:solidFill>
                  <a:latin typeface="Open Sans"/>
                </a:endParaRPr>
              </a:p>
            </c:txPr>
            <c:showLegendKey val="0"/>
            <c:showVal val="1"/>
            <c:showCatName val="0"/>
            <c:showSerName val="0"/>
            <c:showPercent val="0"/>
            <c:showBubbleSize val="0"/>
            <c:showLeaderLines val="0"/>
            <c:extLst/>
          </c:dLbls>
          <c:cat>
            <c:strRef>
              <c:f>Sheet1!$A$2:$A$6</c:f>
              <c:strCache>
                <c:ptCount val="5"/>
                <c:pt idx="0">
                  <c:v>60 or older</c:v>
                </c:pt>
                <c:pt idx="1">
                  <c:v>50-59</c:v>
                </c:pt>
                <c:pt idx="2">
                  <c:v>39-49</c:v>
                </c:pt>
                <c:pt idx="3">
                  <c:v>30-38</c:v>
                </c:pt>
                <c:pt idx="4">
                  <c:v>Under 30</c:v>
                </c:pt>
              </c:strCache>
            </c:strRef>
          </c:cat>
          <c:val>
            <c:numRef>
              <c:f>Sheet1!$D$2:$D$6</c:f>
              <c:numCache>
                <c:ptCount val="5"/>
                <c:pt idx="0">
                  <c:v>0.15</c:v>
                </c:pt>
                <c:pt idx="1">
                  <c:v>0.22</c:v>
                </c:pt>
                <c:pt idx="2">
                  <c:v>0.31</c:v>
                </c:pt>
                <c:pt idx="3">
                  <c:v>0.35</c:v>
                </c:pt>
                <c:pt idx="4">
                  <c:v>0.4</c:v>
                </c:pt>
              </c:numCache>
            </c:numRef>
          </c:val>
        </c:ser>
        <c:ser>
          <c:idx val="3"/>
          <c:order val="3"/>
          <c:tx>
            <c:strRef>
              <c:f>Sheet1!$E$1</c:f>
              <c:strCache>
                <c:ptCount val="1"/>
                <c:pt idx="0">
                  <c:v>Non-white women</c:v>
                </c:pt>
              </c:strCache>
            </c:strRef>
          </c:tx>
          <c:spPr>
            <a:solidFill>
              <a:srgbClr val="A60B0B"/>
            </a:solidFill>
            <a:ln>
              <a:solidFill>
                <a:srgbClr val="A60B0B"/>
              </a:solidFill>
            </a:ln>
          </c:spPr>
          <c:invertIfNegative val="0"/>
          <c:dLbls>
            <c:dLbl>
              <c:idx val="0"/>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1"/>
              <c:showCatName val="0"/>
              <c:showSerName val="0"/>
              <c:showPercent val="0"/>
              <c:showBubbleSize val="0"/>
              <c:extLst/>
            </c:dLbl>
            <c:dLbl>
              <c:idx val="1"/>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1"/>
              <c:showCatName val="0"/>
              <c:showSerName val="0"/>
              <c:showPercent val="0"/>
              <c:showBubbleSize val="0"/>
              <c:extLst/>
            </c:dLbl>
            <c:dLbl>
              <c:idx val="2"/>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1"/>
              <c:showCatName val="0"/>
              <c:showSerName val="0"/>
              <c:showPercent val="0"/>
              <c:showBubbleSize val="0"/>
              <c:extLst/>
            </c:dLbl>
            <c:dLbl>
              <c:idx val="3"/>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1"/>
              <c:showCatName val="0"/>
              <c:showSerName val="0"/>
              <c:showPercent val="0"/>
              <c:showBubbleSize val="0"/>
              <c:extLst/>
            </c:dLbl>
            <c:dLbl>
              <c:idx val="4"/>
              <c:numFmt formatCode="#,##0%" sourceLinked="0"/>
              <c:txPr>
                <a:bodyPr/>
                <a:p>
                  <a:pPr>
                    <a:defRPr sz="1100" b="0" smtId="4294967295">
                      <a:solidFill>
                        <a:srgbClr val="FFFFFF"/>
                      </a:solidFill>
                      <a:effectLst>
                        <a:outerShdw dist="38100" dir="2700000">
                          <a:srgbClr val="0F2741"/>
                        </a:outerShdw>
                      </a:effectLst>
                      <a:latin typeface="Open Sans"/>
                    </a:defRPr>
                  </a:pPr>
                  <a:endParaRPr sz="1100" b="0" smtId="4294967295">
                    <a:solidFill>
                      <a:srgbClr val="FFFFFF"/>
                    </a:solidFill>
                    <a:effectLst>
                      <a:outerShdw dist="38100" dir="2700000">
                        <a:srgbClr val="0F2741"/>
                      </a:outerShdw>
                    </a:effectLst>
                    <a:latin typeface="Open Sans"/>
                  </a:endParaRPr>
                </a:p>
              </c:txPr>
              <c:dLblPos val="ctr"/>
              <c:showLegendKey val="0"/>
              <c:showVal val="1"/>
              <c:showCatName val="0"/>
              <c:showSerName val="0"/>
              <c:showPercent val="0"/>
              <c:showBubbleSize val="0"/>
              <c:extLst/>
            </c:dLbl>
            <c:txPr>
              <a:bodyPr/>
              <a:p>
                <a:pPr>
                  <a:defRPr sz="1100" b="0" smtId="4294967295">
                    <a:solidFill>
                      <a:prstClr val="black"/>
                    </a:solidFill>
                    <a:latin typeface="Open Sans"/>
                  </a:defRPr>
                </a:pPr>
                <a:endParaRPr sz="1100" b="0" smtId="4294967295">
                  <a:solidFill>
                    <a:prstClr val="black"/>
                  </a:solidFill>
                  <a:latin typeface="Open Sans"/>
                </a:endParaRPr>
              </a:p>
            </c:txPr>
            <c:showLegendKey val="0"/>
            <c:showVal val="1"/>
            <c:showCatName val="0"/>
            <c:showSerName val="0"/>
            <c:showPercent val="0"/>
            <c:showBubbleSize val="0"/>
            <c:showLeaderLines val="0"/>
            <c:extLst/>
          </c:dLbls>
          <c:cat>
            <c:strRef>
              <c:f>Sheet1!$A$2:$A$6</c:f>
              <c:strCache>
                <c:ptCount val="5"/>
                <c:pt idx="0">
                  <c:v>60 or older</c:v>
                </c:pt>
                <c:pt idx="1">
                  <c:v>50-59</c:v>
                </c:pt>
                <c:pt idx="2">
                  <c:v>39-49</c:v>
                </c:pt>
                <c:pt idx="3">
                  <c:v>30-38</c:v>
                </c:pt>
                <c:pt idx="4">
                  <c:v>Under 30</c:v>
                </c:pt>
              </c:strCache>
            </c:strRef>
          </c:cat>
          <c:val>
            <c:numRef>
              <c:f>Sheet1!$E$2:$E$6</c:f>
              <c:numCache>
                <c:ptCount val="5"/>
                <c:pt idx="0">
                  <c:v>0.02</c:v>
                </c:pt>
                <c:pt idx="1">
                  <c:v>0.06</c:v>
                </c:pt>
                <c:pt idx="2">
                  <c:v>0.08</c:v>
                </c:pt>
                <c:pt idx="3">
                  <c:v>0.13</c:v>
                </c:pt>
                <c:pt idx="4">
                  <c:v>0.18</c:v>
                </c:pt>
              </c:numCache>
            </c:numRef>
          </c:val>
        </c:ser>
        <c:dLbls>
          <c:showLegendKey val="0"/>
          <c:showVal val="0"/>
          <c:showCatName val="0"/>
          <c:showSerName val="0"/>
          <c:showPercent val="0"/>
          <c:showBubbleSize val="0"/>
          <c:showLeaderLines val="0"/>
        </c:dLbls>
        <c:gapWidth val="80"/>
        <c:overlap val="10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legend>
      <c:legendPos val="t"/>
      <c:overlay val="0"/>
      <c:txPr>
        <a:bodyPr/>
        <a:p>
          <a:pPr>
            <a:defRPr sz="1100" smtId="4294967295">
              <a:solidFill>
                <a:srgbClr val="0F2741"/>
              </a:solidFill>
              <a:latin typeface="Open Sans"/>
            </a:defRPr>
          </a:pPr>
          <a:endParaRPr sz="1100" smtId="4294967295">
            <a:solidFill>
              <a:srgbClr val="0F2741"/>
            </a:solidFill>
            <a:latin typeface="Open Sans"/>
          </a:endParaRPr>
        </a:p>
      </c:txPr>
    </c:legend>
    <c:plotVisOnly val="1"/>
    <c:dispBlanksAs val="gap"/>
    <c:showDLblsOverMax val="1"/>
  </c:chart>
  <c:txPr>
    <a:bodyPr/>
    <a:p>
      <a:pPr>
        <a:defRPr sz="1800" smtId="4294967295"/>
      </a:pPr>
      <a:endParaRPr sz="1800" smtId="4294967295"/>
    </a:p>
  </c:txPr>
  <c:externalData r:id="rId1"/>
</c:chartSpace>
</file>

<file path=ppt/charts/chart37.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1"/>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2"/>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3"/>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4"/>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5"/>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6"/>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7"/>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8"/>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9"/>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1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11"/>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12"/>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13"/>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14"/>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15"/>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16"/>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17"/>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18"/>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19"/>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2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21"/>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22"/>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23"/>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24"/>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25"/>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26"/>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27"/>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28"/>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29"/>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3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31"/>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32"/>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33"/>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34"/>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35"/>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36"/>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37"/>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38"/>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39"/>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4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41"/>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42"/>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43"/>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44"/>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45"/>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46"/>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47"/>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48"/>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49"/>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5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51"/>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52"/>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53"/>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54"/>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55"/>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elete val="1"/>
            <c:extLst/>
          </c:dLbls>
          <c:cat>
            <c:strRef>
              <c:f>Sheet1!$A$2:$A$57</c:f>
              <c:strCache>
                <c:ptCount val="56"/>
                <c:pt idx="0">
                  <c:v>Jan '10</c:v>
                </c:pt>
                <c:pt idx="1">
                  <c:v>Apr '10</c:v>
                </c:pt>
                <c:pt idx="2">
                  <c:v>Jul '10</c:v>
                </c:pt>
                <c:pt idx="3">
                  <c:v>Oct '10</c:v>
                </c:pt>
                <c:pt idx="4">
                  <c:v>Jan '11</c:v>
                </c:pt>
                <c:pt idx="5">
                  <c:v>Apr '11</c:v>
                </c:pt>
                <c:pt idx="6">
                  <c:v>Jul '11</c:v>
                </c:pt>
                <c:pt idx="7">
                  <c:v>Oct '11</c:v>
                </c:pt>
                <c:pt idx="8">
                  <c:v>Jan '12</c:v>
                </c:pt>
                <c:pt idx="9">
                  <c:v>Apr '12</c:v>
                </c:pt>
                <c:pt idx="10">
                  <c:v>Jul '12</c:v>
                </c:pt>
                <c:pt idx="11">
                  <c:v>Oct '12</c:v>
                </c:pt>
                <c:pt idx="12">
                  <c:v>Jan '13</c:v>
                </c:pt>
                <c:pt idx="13">
                  <c:v>Apr '13</c:v>
                </c:pt>
                <c:pt idx="14">
                  <c:v>Jul '13</c:v>
                </c:pt>
                <c:pt idx="15">
                  <c:v>Oct '13</c:v>
                </c:pt>
                <c:pt idx="16">
                  <c:v>Jan '14</c:v>
                </c:pt>
                <c:pt idx="17">
                  <c:v>Apr '14</c:v>
                </c:pt>
                <c:pt idx="18">
                  <c:v>Jul '14</c:v>
                </c:pt>
                <c:pt idx="19">
                  <c:v>Oct '14</c:v>
                </c:pt>
                <c:pt idx="20">
                  <c:v>Jan '15</c:v>
                </c:pt>
                <c:pt idx="21">
                  <c:v>Apr '15</c:v>
                </c:pt>
                <c:pt idx="22">
                  <c:v>Jul '15</c:v>
                </c:pt>
                <c:pt idx="23">
                  <c:v>Oct '15</c:v>
                </c:pt>
                <c:pt idx="24">
                  <c:v>Jan '16</c:v>
                </c:pt>
                <c:pt idx="25">
                  <c:v>Apr '16</c:v>
                </c:pt>
                <c:pt idx="26">
                  <c:v>Jul '16</c:v>
                </c:pt>
                <c:pt idx="27">
                  <c:v>Oct '16</c:v>
                </c:pt>
                <c:pt idx="28">
                  <c:v>Jan '17</c:v>
                </c:pt>
                <c:pt idx="29">
                  <c:v>Apr '17</c:v>
                </c:pt>
                <c:pt idx="30">
                  <c:v>Jul '17</c:v>
                </c:pt>
                <c:pt idx="31">
                  <c:v>Oct '17</c:v>
                </c:pt>
                <c:pt idx="32">
                  <c:v>Jan '18</c:v>
                </c:pt>
                <c:pt idx="33">
                  <c:v>Apr '18</c:v>
                </c:pt>
                <c:pt idx="34">
                  <c:v>Jul '18</c:v>
                </c:pt>
                <c:pt idx="35">
                  <c:v>Oct '18</c:v>
                </c:pt>
                <c:pt idx="36">
                  <c:v>Jan '19</c:v>
                </c:pt>
                <c:pt idx="37">
                  <c:v>Apr '19</c:v>
                </c:pt>
                <c:pt idx="38">
                  <c:v>Jul '19</c:v>
                </c:pt>
                <c:pt idx="39">
                  <c:v>Oct '19</c:v>
                </c:pt>
                <c:pt idx="40">
                  <c:v>Jan '20</c:v>
                </c:pt>
                <c:pt idx="41">
                  <c:v>Apr '20</c:v>
                </c:pt>
                <c:pt idx="42">
                  <c:v>Jul '20</c:v>
                </c:pt>
                <c:pt idx="43">
                  <c:v>Oct '20</c:v>
                </c:pt>
                <c:pt idx="44">
                  <c:v>Jan '21</c:v>
                </c:pt>
                <c:pt idx="45">
                  <c:v>Apr '21</c:v>
                </c:pt>
                <c:pt idx="46">
                  <c:v>Jul '21</c:v>
                </c:pt>
                <c:pt idx="47">
                  <c:v>Oct '21</c:v>
                </c:pt>
                <c:pt idx="48">
                  <c:v>Jan '22</c:v>
                </c:pt>
                <c:pt idx="49">
                  <c:v>Apr '22</c:v>
                </c:pt>
                <c:pt idx="50">
                  <c:v>Jul '22</c:v>
                </c:pt>
                <c:pt idx="51">
                  <c:v>Oct '22</c:v>
                </c:pt>
                <c:pt idx="52">
                  <c:v>Jan '23</c:v>
                </c:pt>
                <c:pt idx="53">
                  <c:v>Apr '23</c:v>
                </c:pt>
                <c:pt idx="54">
                  <c:v>Jul '23</c:v>
                </c:pt>
                <c:pt idx="55">
                  <c:v>Oct '23</c:v>
                </c:pt>
              </c:strCache>
            </c:strRef>
          </c:cat>
          <c:val>
            <c:numRef>
              <c:f>Sheet1!$B$2:$B$57</c:f>
              <c:numCache>
                <c:ptCount val="56"/>
                <c:pt idx="0">
                  <c:v>2737</c:v>
                </c:pt>
                <c:pt idx="1">
                  <c:v>2715</c:v>
                </c:pt>
                <c:pt idx="2">
                  <c:v>2703</c:v>
                </c:pt>
                <c:pt idx="3">
                  <c:v>2695</c:v>
                </c:pt>
                <c:pt idx="4">
                  <c:v>2678</c:v>
                </c:pt>
                <c:pt idx="5">
                  <c:v>2674</c:v>
                </c:pt>
                <c:pt idx="6">
                  <c:v>2676</c:v>
                </c:pt>
                <c:pt idx="7">
                  <c:v>2677</c:v>
                </c:pt>
                <c:pt idx="8">
                  <c:v>2665</c:v>
                </c:pt>
                <c:pt idx="9">
                  <c:v>2679</c:v>
                </c:pt>
                <c:pt idx="10">
                  <c:v>2680</c:v>
                </c:pt>
                <c:pt idx="11">
                  <c:v>2667</c:v>
                </c:pt>
                <c:pt idx="12">
                  <c:v>2661</c:v>
                </c:pt>
                <c:pt idx="13">
                  <c:v>2696</c:v>
                </c:pt>
                <c:pt idx="14">
                  <c:v>2720</c:v>
                </c:pt>
                <c:pt idx="15">
                  <c:v>2719</c:v>
                </c:pt>
                <c:pt idx="16">
                  <c:v>2723</c:v>
                </c:pt>
                <c:pt idx="17">
                  <c:v>2722</c:v>
                </c:pt>
                <c:pt idx="18">
                  <c:v>2727</c:v>
                </c:pt>
                <c:pt idx="19">
                  <c:v>2728</c:v>
                </c:pt>
                <c:pt idx="20">
                  <c:v>2737</c:v>
                </c:pt>
                <c:pt idx="21">
                  <c:v>2742</c:v>
                </c:pt>
                <c:pt idx="22">
                  <c:v>2754</c:v>
                </c:pt>
                <c:pt idx="23">
                  <c:v>2768</c:v>
                </c:pt>
                <c:pt idx="24">
                  <c:v>2762</c:v>
                </c:pt>
                <c:pt idx="25">
                  <c:v>2789</c:v>
                </c:pt>
                <c:pt idx="26">
                  <c:v>2799</c:v>
                </c:pt>
                <c:pt idx="27">
                  <c:v>2814</c:v>
                </c:pt>
                <c:pt idx="28">
                  <c:v>2818</c:v>
                </c:pt>
                <c:pt idx="29">
                  <c:v>2808</c:v>
                </c:pt>
                <c:pt idx="30">
                  <c:v>2810</c:v>
                </c:pt>
                <c:pt idx="31">
                  <c:v>2813</c:v>
                </c:pt>
                <c:pt idx="32">
                  <c:v>2814</c:v>
                </c:pt>
                <c:pt idx="33">
                  <c:v>2838</c:v>
                </c:pt>
                <c:pt idx="34">
                  <c:v>2842</c:v>
                </c:pt>
                <c:pt idx="35">
                  <c:v>2852</c:v>
                </c:pt>
                <c:pt idx="36">
                  <c:v>2840</c:v>
                </c:pt>
                <c:pt idx="37">
                  <c:v>2845</c:v>
                </c:pt>
                <c:pt idx="38">
                  <c:v>2868</c:v>
                </c:pt>
                <c:pt idx="39">
                  <c:v>2873</c:v>
                </c:pt>
                <c:pt idx="40">
                  <c:v>2901</c:v>
                </c:pt>
                <c:pt idx="41">
                  <c:v>2640</c:v>
                </c:pt>
                <c:pt idx="42">
                  <c:v>2617</c:v>
                </c:pt>
                <c:pt idx="43">
                  <c:v>2695</c:v>
                </c:pt>
                <c:pt idx="44">
                  <c:v>2749</c:v>
                </c:pt>
                <c:pt idx="45">
                  <c:v>2792</c:v>
                </c:pt>
                <c:pt idx="46">
                  <c:v>2866</c:v>
                </c:pt>
                <c:pt idx="47">
                  <c:v>2934</c:v>
                </c:pt>
                <c:pt idx="48">
                  <c:v>2985</c:v>
                </c:pt>
                <c:pt idx="49">
                  <c:v>3035</c:v>
                </c:pt>
                <c:pt idx="50">
                  <c:v>3102</c:v>
                </c:pt>
                <c:pt idx="51">
                  <c:v>3116</c:v>
                </c:pt>
                <c:pt idx="52">
                  <c:v>3097</c:v>
                </c:pt>
                <c:pt idx="53">
                  <c:v>3095</c:v>
                </c:pt>
                <c:pt idx="54">
                  <c:v>3062</c:v>
                </c:pt>
                <c:pt idx="55">
                  <c:v>3022</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c:scaling>
        <c:delete val="0"/>
        <c:axPos val="b"/>
        <c:majorTickMark val="none"/>
        <c:minorTickMark val="none"/>
        <c:tickLblPos val="low"/>
        <c:spPr>
          <a:ln w="25400">
            <a:solidFill>
              <a:srgbClr val="000000"/>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Number of employees in thousands</a:t>
                </a:r>
              </a:p>
            </c:rich>
          </c:tx>
          <c:overlay val="0"/>
        </c:title>
        <c:numFmt formatCode="#,##0" sourceLinked="0"/>
        <c:majorTickMark val="none"/>
        <c:minorTickMark val="none"/>
        <c:tickLblPos val="low"/>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plotVisOnly val="1"/>
    <c:dispBlanksAs val="gap"/>
    <c:showDLblsOverMax val="1"/>
  </c:chart>
  <c:txPr>
    <a:bodyPr/>
    <a:p>
      <a:pPr>
        <a:defRPr sz="1800" smtId="4294967295"/>
      </a:pPr>
      <a:endParaRPr sz="1800" smtId="4294967295"/>
    </a:p>
  </c:txPr>
  <c:externalData r:id="rId1"/>
</c:chartSpace>
</file>

<file path=ppt/charts/chart38.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1"/>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2"/>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3"/>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4"/>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5"/>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6"/>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7"/>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8"/>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9"/>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1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11"/>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12"/>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13"/>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14"/>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15"/>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16"/>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17"/>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18"/>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19"/>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2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21"/>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22"/>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txPr>
              <a:bodyPr/>
              <a:p>
                <a:pPr>
                  <a:defRPr sz="1100" b="0" smtId="4294967295">
                    <a:solidFill>
                      <a:srgbClr val="0F2741"/>
                    </a:solidFill>
                    <a:latin typeface="Open Sans"/>
                  </a:defRPr>
                </a:pPr>
                <a:endParaRPr sz="1100" b="0" smtId="4294967295">
                  <a:solidFill>
                    <a:srgbClr val="0F2741"/>
                  </a:solidFill>
                  <a:latin typeface="Open Sans"/>
                </a:endParaRPr>
              </a:p>
            </c:txPr>
            <c:showLegendKey val="0"/>
            <c:showVal val="1"/>
            <c:showCatName val="0"/>
            <c:showSerName val="0"/>
            <c:showPercent val="0"/>
            <c:showBubbleSize val="0"/>
            <c:showLeaderLines val="0"/>
            <c:extLst/>
          </c:dLbls>
          <c:cat>
            <c:strRef>
              <c:f>Sheet1!$A$2:$A$24</c:f>
              <c:strCach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strCache>
            </c:strRef>
          </c:cat>
          <c:val>
            <c:numRef>
              <c:f>Sheet1!$B$2:$B$24</c:f>
              <c:numCache>
                <c:ptCount val="23"/>
                <c:pt idx="0">
                  <c:v>1433</c:v>
                </c:pt>
                <c:pt idx="1">
                  <c:v>1076</c:v>
                </c:pt>
                <c:pt idx="2">
                  <c:v>1017</c:v>
                </c:pt>
                <c:pt idx="3">
                  <c:v>938</c:v>
                </c:pt>
                <c:pt idx="4">
                  <c:v>1043</c:v>
                </c:pt>
                <c:pt idx="5">
                  <c:v>1120</c:v>
                </c:pt>
                <c:pt idx="6">
                  <c:v>988</c:v>
                </c:pt>
                <c:pt idx="7">
                  <c:v>780</c:v>
                </c:pt>
                <c:pt idx="8">
                  <c:v>746</c:v>
                </c:pt>
                <c:pt idx="9">
                  <c:v>694</c:v>
                </c:pt>
                <c:pt idx="10">
                  <c:v>748</c:v>
                </c:pt>
                <c:pt idx="11">
                  <c:v>777</c:v>
                </c:pt>
                <c:pt idx="12">
                  <c:v>947</c:v>
                </c:pt>
                <c:pt idx="13">
                  <c:v>1001</c:v>
                </c:pt>
                <c:pt idx="14">
                  <c:v>976</c:v>
                </c:pt>
                <c:pt idx="15">
                  <c:v>979</c:v>
                </c:pt>
                <c:pt idx="16">
                  <c:v>1021</c:v>
                </c:pt>
                <c:pt idx="17">
                  <c:v>1091</c:v>
                </c:pt>
                <c:pt idx="18">
                  <c:v>1135</c:v>
                </c:pt>
                <c:pt idx="19">
                  <c:v>983</c:v>
                </c:pt>
                <c:pt idx="20">
                  <c:v>1340</c:v>
                </c:pt>
                <c:pt idx="21">
                  <c:v>1295</c:v>
                </c:pt>
                <c:pt idx="22">
                  <c:v>865</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c:scaling>
        <c:delete val="0"/>
        <c:axPos val="b"/>
        <c:title>
          <c:tx>
            <c:rich>
              <a:bodyPr/>
              <a:lstStyle/>
              <a:p>
                <a:pPr>
                  <a:defRPr/>
                </a:pPr>
                <a:r>
                  <a:rPr sz="1100" b="0">
                    <a:solidFill>
                      <a:srgbClr val="0F2741"/>
                    </a:solidFill>
                    <a:latin typeface="Open Sans"/>
                  </a:rPr>
                  <a:t>Year</a:t>
                </a:r>
              </a:p>
            </c:rich>
          </c:tx>
          <c:overlay val="0"/>
        </c:title>
        <c:majorTickMark val="none"/>
        <c:minorTickMark val="none"/>
        <c:tickLblPos val="low"/>
        <c:spPr>
          <a:ln w="25400">
            <a:solidFill>
              <a:srgbClr val="000000"/>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Number of hires in thousands</a:t>
                </a:r>
              </a:p>
            </c:rich>
          </c:tx>
          <c:overlay val="0"/>
        </c:title>
        <c:numFmt formatCode="#,##0" sourceLinked="0"/>
        <c:majorTickMark val="none"/>
        <c:minorTickMark val="none"/>
        <c:tickLblPos val="low"/>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plotVisOnly val="1"/>
    <c:dispBlanksAs val="gap"/>
    <c:showDLblsOverMax val="1"/>
  </c:chart>
  <c:txPr>
    <a:bodyPr/>
    <a:p>
      <a:pPr>
        <a:defRPr sz="1800" smtId="4294967295"/>
      </a:pPr>
      <a:endParaRPr sz="1800" smtId="4294967295"/>
    </a:p>
  </c:txPr>
  <c:externalData r:id="rId1"/>
</c:chartSpace>
</file>

<file path=ppt/charts/chart39.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1"/>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2"/>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3"/>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4"/>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5"/>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6"/>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7"/>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8"/>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9"/>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10"/>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11"/>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12"/>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13"/>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14"/>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15"/>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16"/>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17"/>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18"/>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19"/>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2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21"/>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22"/>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23"/>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24"/>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25"/>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26"/>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27"/>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28"/>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29"/>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30"/>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31"/>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32"/>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33"/>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34"/>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35"/>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36"/>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37"/>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38"/>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39"/>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40"/>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41"/>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42"/>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43"/>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44"/>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45"/>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46"/>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47"/>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48"/>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49"/>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50"/>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51"/>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52"/>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Lbl>
              <c:idx val="53"/>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0"/>
              <c:showCatName val="0"/>
              <c:showSerName val="0"/>
              <c:showPercent val="0"/>
              <c:showBubbleSize val="0"/>
              <c:extLst/>
            </c:dLbl>
            <c:delete val="1"/>
            <c:extLst/>
          </c:dLbls>
          <c:cat>
            <c:strRef>
              <c:f>Sheet1!$A$2:$A$55</c:f>
              <c:strCache>
                <c:ptCount val="54"/>
                <c:pt idx="0">
                  <c:v>Q1 '10</c:v>
                </c:pt>
                <c:pt idx="1">
                  <c:v>Q2 '10</c:v>
                </c:pt>
                <c:pt idx="2">
                  <c:v>Q3 '10</c:v>
                </c:pt>
                <c:pt idx="3">
                  <c:v>Q4 '10</c:v>
                </c:pt>
                <c:pt idx="4">
                  <c:v>Q1 '11</c:v>
                </c:pt>
                <c:pt idx="5">
                  <c:v>Q2 '11</c:v>
                </c:pt>
                <c:pt idx="6">
                  <c:v>Q3 '11</c:v>
                </c:pt>
                <c:pt idx="7">
                  <c:v>Q4 '11</c:v>
                </c:pt>
                <c:pt idx="8">
                  <c:v>Q1 '12</c:v>
                </c:pt>
                <c:pt idx="9">
                  <c:v>Q2 '12</c:v>
                </c:pt>
                <c:pt idx="10">
                  <c:v>Q3 '12</c:v>
                </c:pt>
                <c:pt idx="11">
                  <c:v>Q4 '12</c:v>
                </c:pt>
                <c:pt idx="12">
                  <c:v>Q1 '13</c:v>
                </c:pt>
                <c:pt idx="13">
                  <c:v>Q2 '13</c:v>
                </c:pt>
                <c:pt idx="14">
                  <c:v>Q3 '13</c:v>
                </c:pt>
                <c:pt idx="15">
                  <c:v>Q4 '13</c:v>
                </c:pt>
                <c:pt idx="16">
                  <c:v>Q1 '14</c:v>
                </c:pt>
                <c:pt idx="17">
                  <c:v>Q2 '14</c:v>
                </c:pt>
                <c:pt idx="18">
                  <c:v>Q3 '14</c:v>
                </c:pt>
                <c:pt idx="19">
                  <c:v>Q4 '14</c:v>
                </c:pt>
                <c:pt idx="20">
                  <c:v>Q1 '15</c:v>
                </c:pt>
                <c:pt idx="21">
                  <c:v>Q2 '15</c:v>
                </c:pt>
                <c:pt idx="22">
                  <c:v>Q3 '15</c:v>
                </c:pt>
                <c:pt idx="23">
                  <c:v>Q4 '15</c:v>
                </c:pt>
                <c:pt idx="24">
                  <c:v>Q1 '16</c:v>
                </c:pt>
                <c:pt idx="25">
                  <c:v>Q2 '16</c:v>
                </c:pt>
                <c:pt idx="26">
                  <c:v>Q3 '16</c:v>
                </c:pt>
                <c:pt idx="27">
                  <c:v>Q4 '16</c:v>
                </c:pt>
                <c:pt idx="28">
                  <c:v>Q1 '17</c:v>
                </c:pt>
                <c:pt idx="29">
                  <c:v>Q2 '17</c:v>
                </c:pt>
                <c:pt idx="30">
                  <c:v>Q3 '17</c:v>
                </c:pt>
                <c:pt idx="31">
                  <c:v>Q4 '17</c:v>
                </c:pt>
                <c:pt idx="32">
                  <c:v>Q1 '18</c:v>
                </c:pt>
                <c:pt idx="33">
                  <c:v>Q2 '18</c:v>
                </c:pt>
                <c:pt idx="34">
                  <c:v>Q3 '18</c:v>
                </c:pt>
                <c:pt idx="35">
                  <c:v>Q4 '18</c:v>
                </c:pt>
                <c:pt idx="36">
                  <c:v>Q1 '19</c:v>
                </c:pt>
                <c:pt idx="37">
                  <c:v>Q2 '19</c:v>
                </c:pt>
                <c:pt idx="38">
                  <c:v>Q3 '19</c:v>
                </c:pt>
                <c:pt idx="39">
                  <c:v>Q4 '19</c:v>
                </c:pt>
                <c:pt idx="40">
                  <c:v>Q1 '20</c:v>
                </c:pt>
                <c:pt idx="41">
                  <c:v>Q2 '20</c:v>
                </c:pt>
                <c:pt idx="42">
                  <c:v>Q3 '20</c:v>
                </c:pt>
                <c:pt idx="43">
                  <c:v>Q4 '20</c:v>
                </c:pt>
                <c:pt idx="44">
                  <c:v>Q1 '21</c:v>
                </c:pt>
                <c:pt idx="45">
                  <c:v>Q2 '21</c:v>
                </c:pt>
                <c:pt idx="46">
                  <c:v>Q3 '21</c:v>
                </c:pt>
                <c:pt idx="47">
                  <c:v>Q4 '21</c:v>
                </c:pt>
                <c:pt idx="48">
                  <c:v>Q1 '22</c:v>
                </c:pt>
                <c:pt idx="49">
                  <c:v>Q2 '22</c:v>
                </c:pt>
                <c:pt idx="50">
                  <c:v>Q3 '22</c:v>
                </c:pt>
                <c:pt idx="51">
                  <c:v>Q4 '22</c:v>
                </c:pt>
                <c:pt idx="52">
                  <c:v>Q1 '23</c:v>
                </c:pt>
                <c:pt idx="53">
                  <c:v>Q2 '23</c:v>
                </c:pt>
              </c:strCache>
            </c:strRef>
          </c:cat>
          <c:val>
            <c:numRef>
              <c:f>Sheet1!$B$2:$B$55</c:f>
              <c:numCache>
                <c:ptCount val="54"/>
                <c:pt idx="0">
                  <c:v>0.104</c:v>
                </c:pt>
                <c:pt idx="1">
                  <c:v>0.088</c:v>
                </c:pt>
                <c:pt idx="2">
                  <c:v>0.108</c:v>
                </c:pt>
                <c:pt idx="3">
                  <c:v>0.081</c:v>
                </c:pt>
                <c:pt idx="4">
                  <c:v>0.076</c:v>
                </c:pt>
                <c:pt idx="5">
                  <c:v>0.079</c:v>
                </c:pt>
                <c:pt idx="6">
                  <c:v>0.074</c:v>
                </c:pt>
                <c:pt idx="7">
                  <c:v>0.077</c:v>
                </c:pt>
                <c:pt idx="8">
                  <c:v>0.08</c:v>
                </c:pt>
                <c:pt idx="9">
                  <c:v>0.071</c:v>
                </c:pt>
                <c:pt idx="10">
                  <c:v>0.073</c:v>
                </c:pt>
                <c:pt idx="11">
                  <c:v>0.08</c:v>
                </c:pt>
                <c:pt idx="12">
                  <c:v>0.052</c:v>
                </c:pt>
                <c:pt idx="13">
                  <c:v>0.056</c:v>
                </c:pt>
                <c:pt idx="14">
                  <c:v>0.066</c:v>
                </c:pt>
                <c:pt idx="15">
                  <c:v>0.048</c:v>
                </c:pt>
                <c:pt idx="16">
                  <c:v>0.051</c:v>
                </c:pt>
                <c:pt idx="17">
                  <c:v>0.052</c:v>
                </c:pt>
                <c:pt idx="18">
                  <c:v>0.044</c:v>
                </c:pt>
                <c:pt idx="19">
                  <c:v>0.057</c:v>
                </c:pt>
                <c:pt idx="20">
                  <c:v>0.03</c:v>
                </c:pt>
                <c:pt idx="21">
                  <c:v>0.039</c:v>
                </c:pt>
                <c:pt idx="22">
                  <c:v>0.047</c:v>
                </c:pt>
                <c:pt idx="23">
                  <c:v>0.029</c:v>
                </c:pt>
                <c:pt idx="24">
                  <c:v>0.044</c:v>
                </c:pt>
                <c:pt idx="25">
                  <c:v>0.047</c:v>
                </c:pt>
                <c:pt idx="26">
                  <c:v>0.052</c:v>
                </c:pt>
                <c:pt idx="27">
                  <c:v>0.031</c:v>
                </c:pt>
                <c:pt idx="28">
                  <c:v>0.04</c:v>
                </c:pt>
                <c:pt idx="29">
                  <c:v>0.048</c:v>
                </c:pt>
                <c:pt idx="30">
                  <c:v>0.051</c:v>
                </c:pt>
                <c:pt idx="31">
                  <c:v>0.038</c:v>
                </c:pt>
                <c:pt idx="32">
                  <c:v>0.041</c:v>
                </c:pt>
                <c:pt idx="33">
                  <c:v>0.046</c:v>
                </c:pt>
                <c:pt idx="34">
                  <c:v>0.023</c:v>
                </c:pt>
                <c:pt idx="35">
                  <c:v>0.039</c:v>
                </c:pt>
                <c:pt idx="36">
                  <c:v>0.04</c:v>
                </c:pt>
                <c:pt idx="37">
                  <c:v>0.027</c:v>
                </c:pt>
                <c:pt idx="38">
                  <c:v>0.044</c:v>
                </c:pt>
                <c:pt idx="39">
                  <c:v>0.019</c:v>
                </c:pt>
                <c:pt idx="40">
                  <c:v>0.018</c:v>
                </c:pt>
                <c:pt idx="41">
                  <c:v>0.12</c:v>
                </c:pt>
                <c:pt idx="42">
                  <c:v>0.086</c:v>
                </c:pt>
                <c:pt idx="43">
                  <c:v>0.064</c:v>
                </c:pt>
                <c:pt idx="44">
                  <c:v>0.066</c:v>
                </c:pt>
                <c:pt idx="45">
                  <c:v>0.061</c:v>
                </c:pt>
                <c:pt idx="46">
                  <c:v>0.04</c:v>
                </c:pt>
                <c:pt idx="47">
                  <c:v>0.049</c:v>
                </c:pt>
                <c:pt idx="48">
                  <c:v>0.023</c:v>
                </c:pt>
                <c:pt idx="49">
                  <c:v>0.031</c:v>
                </c:pt>
                <c:pt idx="50">
                  <c:v>0.032</c:v>
                </c:pt>
                <c:pt idx="51">
                  <c:v>0.024</c:v>
                </c:pt>
                <c:pt idx="52">
                  <c:v>0.031</c:v>
                </c:pt>
                <c:pt idx="53">
                  <c:v>0.031</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c:scaling>
        <c:delete val="0"/>
        <c:axPos val="b"/>
        <c:majorTickMark val="none"/>
        <c:minorTickMark val="none"/>
        <c:tickLblPos val="low"/>
        <c:spPr>
          <a:ln w="25400">
            <a:solidFill>
              <a:srgbClr val="000000"/>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Unemployment rate</a:t>
                </a:r>
              </a:p>
            </c:rich>
          </c:tx>
          <c:overlay val="0"/>
        </c:title>
        <c:numFmt formatCode="#,##0%" sourceLinked="0"/>
        <c:majorTickMark val="none"/>
        <c:minorTickMark val="none"/>
        <c:tickLblPos val="low"/>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plotVisOnly val="1"/>
    <c:dispBlanksAs val="gap"/>
    <c:showDLblsOverMax val="1"/>
  </c:chart>
  <c:txPr>
    <a:bodyPr/>
    <a:p>
      <a:pPr>
        <a:defRPr sz="1800" smtId="4294967295"/>
      </a:pPr>
      <a:endParaRPr sz="1800" smtId="4294967295"/>
    </a:p>
  </c:txPr>
  <c:externalData r:id="rId1"/>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Sheet1!$B$1</c:f>
              <c:strCache>
                <c:ptCount val="1"/>
                <c:pt idx="0">
                  <c:v>Retail</c:v>
                </c:pt>
              </c:strCache>
            </c:strRef>
          </c:tx>
          <c:spPr>
            <a:ln>
              <a:solidFill>
                <a:srgbClr val="2875DD"/>
              </a:solidFill>
            </a:ln>
          </c:spPr>
          <c:marker>
            <c:symbol val="circle"/>
            <c:spPr>
              <a:solidFill>
                <a:srgbClr val="2875DD"/>
              </a:solidFill>
              <a:ln>
                <a:solidFill>
                  <a:srgbClr val="2875DD"/>
                </a:solidFill>
              </a:ln>
            </c:spPr>
          </c:marker>
          <c:dLbls>
            <c:dLbl>
              <c:idx val="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Lbl>
              <c:idx val="1"/>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Lbl>
              <c:idx val="2"/>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Lbl>
              <c:idx val="3"/>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elete val="1"/>
            <c:extLst/>
          </c:dLbls>
          <c:cat>
            <c:numRef>
              <c:f>Sheet1!$A$2:$A$5</c:f>
              <c:numCache>
                <c:formatCode>General</c:formatCode>
                <c:ptCount val="4"/>
                <c:pt idx="0">
                  <c:v>2020</c:v>
                </c:pt>
                <c:pt idx="1">
                  <c:v>2021</c:v>
                </c:pt>
                <c:pt idx="2">
                  <c:v>2022</c:v>
                </c:pt>
                <c:pt idx="3">
                  <c:v>2023</c:v>
                </c:pt>
              </c:numCache>
            </c:numRef>
          </c:cat>
          <c:val>
            <c:numRef>
              <c:f>Sheet1!$B$2:$B$5</c:f>
              <c:numCache>
                <c:ptCount val="4"/>
                <c:pt idx="0">
                  <c:v>8002</c:v>
                </c:pt>
                <c:pt idx="1">
                  <c:v>1088</c:v>
                </c:pt>
                <c:pt idx="2">
                  <c:v>20914</c:v>
                </c:pt>
                <c:pt idx="3">
                  <c:v>32233</c:v>
                </c:pt>
              </c:numCache>
            </c:numRef>
          </c:val>
          <c:smooth val="0"/>
        </c:ser>
        <c:ser>
          <c:idx val="1"/>
          <c:order val="1"/>
          <c:tx>
            <c:strRef>
              <c:f>Sheet1!$C$1</c:f>
              <c:strCache>
                <c:ptCount val="1"/>
                <c:pt idx="0">
                  <c:v>Consumer</c:v>
                </c:pt>
              </c:strCache>
            </c:strRef>
          </c:tx>
          <c:spPr>
            <a:ln>
              <a:solidFill>
                <a:srgbClr val="0F283E"/>
              </a:solidFill>
            </a:ln>
          </c:spPr>
          <c:marker>
            <c:symbol val="circle"/>
            <c:spPr>
              <a:solidFill>
                <a:srgbClr val="0F283E"/>
              </a:solidFill>
              <a:ln>
                <a:solidFill>
                  <a:srgbClr val="0F283E"/>
                </a:solidFill>
              </a:ln>
            </c:spPr>
          </c:marker>
          <c:dLbls>
            <c:dLbl>
              <c:idx val="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Lbl>
              <c:idx val="1"/>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Lbl>
              <c:idx val="2"/>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Lbl>
              <c:idx val="3"/>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elete val="1"/>
            <c:extLst/>
          </c:dLbls>
          <c:cat>
            <c:numRef>
              <c:f>Sheet1!$A$2:$A$5</c:f>
              <c:numCache>
                <c:formatCode>General</c:formatCode>
                <c:ptCount val="4"/>
                <c:pt idx="0">
                  <c:v>2020</c:v>
                </c:pt>
                <c:pt idx="1">
                  <c:v>2021</c:v>
                </c:pt>
                <c:pt idx="2">
                  <c:v>2022</c:v>
                </c:pt>
                <c:pt idx="3">
                  <c:v>2023</c:v>
                </c:pt>
              </c:numCache>
            </c:numRef>
          </c:cat>
          <c:val>
            <c:numRef>
              <c:f>Sheet1!$C$2:$C$5</c:f>
              <c:numCache>
                <c:ptCount val="4"/>
                <c:pt idx="0">
                  <c:v>6063</c:v>
                </c:pt>
                <c:pt idx="1">
                  <c:v>3600</c:v>
                </c:pt>
                <c:pt idx="2">
                  <c:v>19856</c:v>
                </c:pt>
                <c:pt idx="3">
                  <c:v>30303</c:v>
                </c:pt>
              </c:numCache>
            </c:numRef>
          </c:val>
          <c:smooth val="0"/>
        </c:ser>
        <c:ser>
          <c:idx val="2"/>
          <c:order val="2"/>
          <c:tx>
            <c:strRef>
              <c:f>Sheet1!$D$1</c:f>
              <c:strCache>
                <c:ptCount val="1"/>
                <c:pt idx="0">
                  <c:v>Hardware</c:v>
                </c:pt>
              </c:strCache>
            </c:strRef>
          </c:tx>
          <c:spPr>
            <a:ln>
              <a:solidFill>
                <a:srgbClr val="BABABA"/>
              </a:solidFill>
            </a:ln>
          </c:spPr>
          <c:marker>
            <c:symbol val="circle"/>
            <c:spPr>
              <a:solidFill>
                <a:srgbClr val="BABABA"/>
              </a:solidFill>
              <a:ln>
                <a:solidFill>
                  <a:srgbClr val="BABABA"/>
                </a:solidFill>
              </a:ln>
            </c:spPr>
          </c:marker>
          <c:dPt>
            <c:idx val="0"/>
            <c:invertIfNegative val="1"/>
            <c:marker>
              <c:spPr>
                <a:noFill/>
                <a:ln>
                  <a:noFill/>
                </a:ln>
              </c:spPr>
            </c:marker>
            <c:spPr>
              <a:noFill/>
              <a:ln>
                <a:noFill/>
              </a:ln>
            </c:spPr>
          </c:dPt>
          <c:dPt>
            <c:idx val="1"/>
            <c:invertIfNegative val="1"/>
            <c:marker>
              <c:spPr>
                <a:noFill/>
                <a:ln>
                  <a:noFill/>
                </a:ln>
              </c:spPr>
            </c:marker>
            <c:spPr>
              <a:noFill/>
              <a:ln>
                <a:noFill/>
              </a:ln>
            </c:spPr>
          </c:dPt>
          <c:dPt>
            <c:idx val="2"/>
            <c:invertIfNegative val="1"/>
            <c:marker>
              <c:spPr>
                <a:noFill/>
                <a:ln>
                  <a:noFill/>
                </a:ln>
              </c:spPr>
            </c:marker>
            <c:spPr>
              <a:noFill/>
              <a:ln>
                <a:noFill/>
              </a:ln>
            </c:spPr>
          </c:dPt>
          <c:dLbls>
            <c:dLbl>
              <c:idx val="0"/>
              <c:delete val="1"/>
              <c:txPr>
                <a:bodyPr/>
                <a:p>
                  <a:pPr>
                    <a:defRPr smtId="4294967295">
                      <a:noFill/>
                    </a:defRPr>
                  </a:pPr>
                  <a:endParaRPr smtId="4294967295">
                    <a:noFill/>
                  </a:endParaRPr>
                </a:p>
              </c:txPr>
              <c:extLst/>
            </c:dLbl>
            <c:dLbl>
              <c:idx val="1"/>
              <c:delete val="1"/>
              <c:txPr>
                <a:bodyPr/>
                <a:p>
                  <a:pPr>
                    <a:defRPr smtId="4294967295">
                      <a:noFill/>
                    </a:defRPr>
                  </a:pPr>
                  <a:endParaRPr smtId="4294967295">
                    <a:noFill/>
                  </a:endParaRPr>
                </a:p>
              </c:txPr>
              <c:extLst/>
            </c:dLbl>
            <c:dLbl>
              <c:idx val="2"/>
              <c:delete val="1"/>
              <c:txPr>
                <a:bodyPr/>
                <a:p>
                  <a:pPr>
                    <a:defRPr smtId="4294967295">
                      <a:noFill/>
                    </a:defRPr>
                  </a:pPr>
                  <a:endParaRPr smtId="4294967295">
                    <a:noFill/>
                  </a:endParaRPr>
                </a:p>
              </c:txPr>
              <c:extLst/>
            </c:dLbl>
            <c:dLbl>
              <c:idx val="3"/>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elete val="1"/>
            <c:extLst/>
          </c:dLbls>
          <c:cat>
            <c:numRef>
              <c:f>Sheet1!$A$2:$A$5</c:f>
              <c:numCache>
                <c:formatCode>General</c:formatCode>
                <c:ptCount val="4"/>
                <c:pt idx="0">
                  <c:v>2020</c:v>
                </c:pt>
                <c:pt idx="1">
                  <c:v>2021</c:v>
                </c:pt>
                <c:pt idx="2">
                  <c:v>2022</c:v>
                </c:pt>
                <c:pt idx="3">
                  <c:v>2023</c:v>
                </c:pt>
              </c:numCache>
            </c:numRef>
          </c:cat>
          <c:val>
            <c:numRef>
              <c:f>Sheet1!$D$2:$D$5</c:f>
              <c:numCache>
                <c:ptCount val="4"/>
                <c:pt idx="3">
                  <c:v>24459</c:v>
                </c:pt>
              </c:numCache>
            </c:numRef>
          </c:val>
          <c:smooth val="0"/>
        </c:ser>
        <c:ser>
          <c:idx val="3"/>
          <c:order val="3"/>
          <c:tx>
            <c:strRef>
              <c:f>Sheet1!$E$1</c:f>
              <c:strCache>
                <c:ptCount val="1"/>
                <c:pt idx="0">
                  <c:v>Food</c:v>
                </c:pt>
              </c:strCache>
            </c:strRef>
          </c:tx>
          <c:spPr>
            <a:ln>
              <a:solidFill>
                <a:srgbClr val="A60B0B"/>
              </a:solidFill>
            </a:ln>
          </c:spPr>
          <c:marker>
            <c:symbol val="circle"/>
            <c:spPr>
              <a:solidFill>
                <a:srgbClr val="A60B0B"/>
              </a:solidFill>
              <a:ln>
                <a:solidFill>
                  <a:srgbClr val="A60B0B"/>
                </a:solidFill>
              </a:ln>
            </c:spPr>
          </c:marker>
          <c:dLbls>
            <c:dLbl>
              <c:idx val="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Lbl>
              <c:idx val="1"/>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Lbl>
              <c:idx val="2"/>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Lbl>
              <c:idx val="3"/>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elete val="1"/>
            <c:extLst/>
          </c:dLbls>
          <c:cat>
            <c:numRef>
              <c:f>Sheet1!$A$2:$A$5</c:f>
              <c:numCache>
                <c:formatCode>General</c:formatCode>
                <c:ptCount val="4"/>
                <c:pt idx="0">
                  <c:v>2020</c:v>
                </c:pt>
                <c:pt idx="1">
                  <c:v>2021</c:v>
                </c:pt>
                <c:pt idx="2">
                  <c:v>2022</c:v>
                </c:pt>
                <c:pt idx="3">
                  <c:v>2023</c:v>
                </c:pt>
              </c:numCache>
            </c:numRef>
          </c:cat>
          <c:val>
            <c:numRef>
              <c:f>Sheet1!$E$2:$E$5</c:f>
              <c:numCache>
                <c:ptCount val="4"/>
                <c:pt idx="0">
                  <c:v>6218</c:v>
                </c:pt>
                <c:pt idx="1">
                  <c:v>2644</c:v>
                </c:pt>
                <c:pt idx="2">
                  <c:v>11288</c:v>
                </c:pt>
                <c:pt idx="3">
                  <c:v>19682</c:v>
                </c:pt>
              </c:numCache>
            </c:numRef>
          </c:val>
          <c:smooth val="0"/>
        </c:ser>
        <c:ser>
          <c:idx val="4"/>
          <c:order val="4"/>
          <c:tx>
            <c:strRef>
              <c:f>Sheet1!$F$1</c:f>
              <c:strCache>
                <c:ptCount val="1"/>
                <c:pt idx="0">
                  <c:v>Healthcare</c:v>
                </c:pt>
              </c:strCache>
            </c:strRef>
          </c:tx>
          <c:spPr>
            <a:ln>
              <a:solidFill>
                <a:srgbClr val="87BC24"/>
              </a:solidFill>
            </a:ln>
          </c:spPr>
          <c:marker>
            <c:symbol val="circle"/>
            <c:spPr>
              <a:solidFill>
                <a:srgbClr val="87BC24"/>
              </a:solidFill>
              <a:ln>
                <a:solidFill>
                  <a:srgbClr val="87BC24"/>
                </a:solidFill>
              </a:ln>
            </c:spPr>
          </c:marker>
          <c:dPt>
            <c:idx val="1"/>
            <c:invertIfNegative val="1"/>
            <c:marker>
              <c:spPr>
                <a:noFill/>
                <a:ln>
                  <a:noFill/>
                </a:ln>
              </c:spPr>
            </c:marker>
            <c:spPr>
              <a:noFill/>
              <a:ln>
                <a:noFill/>
              </a:ln>
            </c:spPr>
          </c:dPt>
          <c:dLbls>
            <c:dLbl>
              <c:idx val="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Lbl>
              <c:idx val="1"/>
              <c:delete val="1"/>
              <c:txPr>
                <a:bodyPr/>
                <a:p>
                  <a:pPr>
                    <a:defRPr smtId="4294967295">
                      <a:noFill/>
                    </a:defRPr>
                  </a:pPr>
                  <a:endParaRPr smtId="4294967295">
                    <a:noFill/>
                  </a:endParaRPr>
                </a:p>
              </c:txPr>
              <c:extLst/>
            </c:dLbl>
            <c:dLbl>
              <c:idx val="2"/>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Lbl>
              <c:idx val="3"/>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elete val="1"/>
            <c:extLst/>
          </c:dLbls>
          <c:cat>
            <c:numRef>
              <c:f>Sheet1!$A$2:$A$5</c:f>
              <c:numCache>
                <c:formatCode>General</c:formatCode>
                <c:ptCount val="4"/>
                <c:pt idx="0">
                  <c:v>2020</c:v>
                </c:pt>
                <c:pt idx="1">
                  <c:v>2021</c:v>
                </c:pt>
                <c:pt idx="2">
                  <c:v>2022</c:v>
                </c:pt>
                <c:pt idx="3">
                  <c:v>2023</c:v>
                </c:pt>
              </c:numCache>
            </c:numRef>
          </c:cat>
          <c:val>
            <c:numRef>
              <c:f>Sheet1!$F$2:$F$5</c:f>
              <c:numCache>
                <c:ptCount val="4"/>
                <c:pt idx="0">
                  <c:v>1125</c:v>
                </c:pt>
                <c:pt idx="2">
                  <c:v>15058</c:v>
                </c:pt>
                <c:pt idx="3">
                  <c:v>18470</c:v>
                </c:pt>
              </c:numCache>
            </c:numRef>
          </c:val>
          <c:smooth val="0"/>
        </c:ser>
        <c:ser>
          <c:idx val="5"/>
          <c:order val="5"/>
          <c:tx>
            <c:strRef>
              <c:f>Sheet1!$G$1</c:f>
              <c:strCache>
                <c:ptCount val="1"/>
                <c:pt idx="0">
                  <c:v>Finance</c:v>
                </c:pt>
              </c:strCache>
            </c:strRef>
          </c:tx>
          <c:spPr>
            <a:ln>
              <a:solidFill>
                <a:srgbClr val="EBB523"/>
              </a:solidFill>
            </a:ln>
          </c:spPr>
          <c:marker>
            <c:symbol val="circle"/>
            <c:spPr>
              <a:solidFill>
                <a:srgbClr val="EBB523"/>
              </a:solidFill>
              <a:ln>
                <a:solidFill>
                  <a:srgbClr val="EBB523"/>
                </a:solidFill>
              </a:ln>
            </c:spPr>
          </c:marker>
          <c:dPt>
            <c:idx val="1"/>
            <c:invertIfNegative val="1"/>
            <c:marker>
              <c:spPr>
                <a:noFill/>
                <a:ln>
                  <a:noFill/>
                </a:ln>
              </c:spPr>
            </c:marker>
            <c:spPr>
              <a:noFill/>
              <a:ln>
                <a:noFill/>
              </a:ln>
            </c:spPr>
          </c:dPt>
          <c:dLbls>
            <c:dLbl>
              <c:idx val="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Lbl>
              <c:idx val="1"/>
              <c:delete val="1"/>
              <c:txPr>
                <a:bodyPr/>
                <a:p>
                  <a:pPr>
                    <a:defRPr smtId="4294967295">
                      <a:noFill/>
                    </a:defRPr>
                  </a:pPr>
                  <a:endParaRPr smtId="4294967295">
                    <a:noFill/>
                  </a:endParaRPr>
                </a:p>
              </c:txPr>
              <c:extLst/>
            </c:dLbl>
            <c:dLbl>
              <c:idx val="2"/>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Lbl>
              <c:idx val="3"/>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elete val="1"/>
            <c:extLst/>
          </c:dLbls>
          <c:cat>
            <c:numRef>
              <c:f>Sheet1!$A$2:$A$5</c:f>
              <c:numCache>
                <c:formatCode>General</c:formatCode>
                <c:ptCount val="4"/>
                <c:pt idx="0">
                  <c:v>2020</c:v>
                </c:pt>
                <c:pt idx="1">
                  <c:v>2021</c:v>
                </c:pt>
                <c:pt idx="2">
                  <c:v>2022</c:v>
                </c:pt>
                <c:pt idx="3">
                  <c:v>2023</c:v>
                </c:pt>
              </c:numCache>
            </c:numRef>
          </c:cat>
          <c:val>
            <c:numRef>
              <c:f>Sheet1!$G$2:$G$5</c:f>
              <c:numCache>
                <c:ptCount val="4"/>
                <c:pt idx="0">
                  <c:v>8624</c:v>
                </c:pt>
                <c:pt idx="2">
                  <c:v>12999</c:v>
                </c:pt>
                <c:pt idx="3">
                  <c:v>16201</c:v>
                </c:pt>
              </c:numCache>
            </c:numRef>
          </c:val>
          <c:smooth val="0"/>
        </c:ser>
        <c:ser>
          <c:idx val="6"/>
          <c:order val="6"/>
          <c:tx>
            <c:strRef>
              <c:f>Sheet1!$H$1</c:f>
              <c:strCache>
                <c:ptCount val="1"/>
                <c:pt idx="0">
                  <c:v>Transportation</c:v>
                </c:pt>
              </c:strCache>
            </c:strRef>
          </c:tx>
          <c:spPr>
            <a:ln>
              <a:solidFill>
                <a:srgbClr val="5D2B76"/>
              </a:solidFill>
            </a:ln>
          </c:spPr>
          <c:marker>
            <c:symbol val="circle"/>
            <c:spPr>
              <a:solidFill>
                <a:srgbClr val="5D2B76"/>
              </a:solidFill>
              <a:ln>
                <a:solidFill>
                  <a:srgbClr val="5D2B76"/>
                </a:solidFill>
              </a:ln>
            </c:spPr>
          </c:marker>
          <c:dLbls>
            <c:dLbl>
              <c:idx val="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Lbl>
              <c:idx val="1"/>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Lbl>
              <c:idx val="2"/>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Lbl>
              <c:idx val="3"/>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elete val="1"/>
            <c:extLst/>
          </c:dLbls>
          <c:cat>
            <c:numRef>
              <c:f>Sheet1!$A$2:$A$5</c:f>
              <c:numCache>
                <c:formatCode>General</c:formatCode>
                <c:ptCount val="4"/>
                <c:pt idx="0">
                  <c:v>2020</c:v>
                </c:pt>
                <c:pt idx="1">
                  <c:v>2021</c:v>
                </c:pt>
                <c:pt idx="2">
                  <c:v>2022</c:v>
                </c:pt>
                <c:pt idx="3">
                  <c:v>2023</c:v>
                </c:pt>
              </c:numCache>
            </c:numRef>
          </c:cat>
          <c:val>
            <c:numRef>
              <c:f>Sheet1!$H$2:$H$5</c:f>
              <c:numCache>
                <c:ptCount val="4"/>
                <c:pt idx="0">
                  <c:v>14656</c:v>
                </c:pt>
                <c:pt idx="1">
                  <c:v>200</c:v>
                </c:pt>
                <c:pt idx="2">
                  <c:v>16067</c:v>
                </c:pt>
                <c:pt idx="3">
                  <c:v>10907</c:v>
                </c:pt>
              </c:numCache>
            </c:numRef>
          </c:val>
          <c:smooth val="0"/>
        </c:ser>
        <c:ser>
          <c:idx val="7"/>
          <c:order val="7"/>
          <c:tx>
            <c:strRef>
              <c:f>Sheet1!$I$1</c:f>
              <c:strCache>
                <c:ptCount val="1"/>
                <c:pt idx="0">
                  <c:v>Sales</c:v>
                </c:pt>
              </c:strCache>
            </c:strRef>
          </c:tx>
          <c:spPr>
            <a:ln>
              <a:solidFill>
                <a:srgbClr val="C271DA"/>
              </a:solidFill>
            </a:ln>
          </c:spPr>
          <c:marker>
            <c:symbol val="circle"/>
            <c:spPr>
              <a:solidFill>
                <a:srgbClr val="C271DA"/>
              </a:solidFill>
              <a:ln>
                <a:solidFill>
                  <a:srgbClr val="C271DA"/>
                </a:solidFill>
              </a:ln>
            </c:spPr>
          </c:marker>
          <c:dPt>
            <c:idx val="1"/>
            <c:invertIfNegative val="1"/>
            <c:marker>
              <c:spPr>
                <a:noFill/>
                <a:ln>
                  <a:noFill/>
                </a:ln>
              </c:spPr>
            </c:marker>
            <c:spPr>
              <a:noFill/>
              <a:ln>
                <a:noFill/>
              </a:ln>
            </c:spPr>
          </c:dPt>
          <c:dLbls>
            <c:dLbl>
              <c:idx val="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Lbl>
              <c:idx val="1"/>
              <c:delete val="1"/>
              <c:txPr>
                <a:bodyPr/>
                <a:p>
                  <a:pPr>
                    <a:defRPr smtId="4294967295">
                      <a:noFill/>
                    </a:defRPr>
                  </a:pPr>
                  <a:endParaRPr smtId="4294967295">
                    <a:noFill/>
                  </a:endParaRPr>
                </a:p>
              </c:txPr>
              <c:extLst/>
            </c:dLbl>
            <c:dLbl>
              <c:idx val="2"/>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Lbl>
              <c:idx val="3"/>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elete val="1"/>
            <c:extLst/>
          </c:dLbls>
          <c:cat>
            <c:numRef>
              <c:f>Sheet1!$A$2:$A$5</c:f>
              <c:numCache>
                <c:formatCode>General</c:formatCode>
                <c:ptCount val="4"/>
                <c:pt idx="0">
                  <c:v>2020</c:v>
                </c:pt>
                <c:pt idx="1">
                  <c:v>2021</c:v>
                </c:pt>
                <c:pt idx="2">
                  <c:v>2022</c:v>
                </c:pt>
                <c:pt idx="3">
                  <c:v>2023</c:v>
                </c:pt>
              </c:numCache>
            </c:numRef>
          </c:cat>
          <c:val>
            <c:numRef>
              <c:f>Sheet1!$I$2:$I$5</c:f>
              <c:numCache>
                <c:ptCount val="4"/>
                <c:pt idx="0">
                  <c:v>1304</c:v>
                </c:pt>
                <c:pt idx="2">
                  <c:v>246</c:v>
                </c:pt>
                <c:pt idx="3">
                  <c:v>9848</c:v>
                </c:pt>
              </c:numCache>
            </c:numRef>
          </c:val>
          <c:smooth val="0"/>
        </c:ser>
        <c:ser>
          <c:idx val="8"/>
          <c:order val="8"/>
          <c:tx>
            <c:strRef>
              <c:f>Sheet1!$J$1</c:f>
              <c:strCache>
                <c:ptCount val="1"/>
                <c:pt idx="0">
                  <c:v>Education</c:v>
                </c:pt>
              </c:strCache>
            </c:strRef>
          </c:tx>
          <c:spPr>
            <a:ln>
              <a:solidFill>
                <a:srgbClr val="76A5E3"/>
              </a:solidFill>
            </a:ln>
          </c:spPr>
          <c:marker>
            <c:symbol val="circle"/>
            <c:spPr>
              <a:solidFill>
                <a:srgbClr val="76A5E3"/>
              </a:solidFill>
              <a:ln>
                <a:solidFill>
                  <a:srgbClr val="76A5E3"/>
                </a:solidFill>
              </a:ln>
            </c:spPr>
          </c:marker>
          <c:dLbls>
            <c:dLbl>
              <c:idx val="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Lbl>
              <c:idx val="1"/>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Lbl>
              <c:idx val="2"/>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Lbl>
              <c:idx val="3"/>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elete val="1"/>
            <c:extLst/>
          </c:dLbls>
          <c:cat>
            <c:numRef>
              <c:f>Sheet1!$A$2:$A$5</c:f>
              <c:numCache>
                <c:formatCode>General</c:formatCode>
                <c:ptCount val="4"/>
                <c:pt idx="0">
                  <c:v>2020</c:v>
                </c:pt>
                <c:pt idx="1">
                  <c:v>2021</c:v>
                </c:pt>
                <c:pt idx="2">
                  <c:v>2022</c:v>
                </c:pt>
                <c:pt idx="3">
                  <c:v>2023</c:v>
                </c:pt>
              </c:numCache>
            </c:numRef>
          </c:cat>
          <c:val>
            <c:numRef>
              <c:f>Sheet1!$J$2:$J$5</c:f>
              <c:numCache>
                <c:ptCount val="4"/>
                <c:pt idx="0">
                  <c:v>685</c:v>
                </c:pt>
                <c:pt idx="1">
                  <c:v>1943</c:v>
                </c:pt>
                <c:pt idx="2">
                  <c:v>8728</c:v>
                </c:pt>
                <c:pt idx="3">
                  <c:v>5885</c:v>
                </c:pt>
              </c:numCache>
            </c:numRef>
          </c:val>
          <c:smooth val="0"/>
        </c:ser>
        <c:ser>
          <c:idx val="9"/>
          <c:order val="9"/>
          <c:tx>
            <c:strRef>
              <c:f>Sheet1!$K$1</c:f>
              <c:strCache>
                <c:ptCount val="1"/>
                <c:pt idx="0">
                  <c:v>Crypto</c:v>
                </c:pt>
              </c:strCache>
            </c:strRef>
          </c:tx>
          <c:spPr>
            <a:ln>
              <a:solidFill>
                <a:srgbClr val="099676"/>
              </a:solidFill>
            </a:ln>
          </c:spPr>
          <c:marker>
            <c:symbol val="circle"/>
            <c:spPr>
              <a:solidFill>
                <a:srgbClr val="099676"/>
              </a:solidFill>
              <a:ln>
                <a:solidFill>
                  <a:srgbClr val="099676"/>
                </a:solidFill>
              </a:ln>
            </c:spPr>
          </c:marker>
          <c:dPt>
            <c:idx val="1"/>
            <c:invertIfNegative val="1"/>
            <c:marker>
              <c:spPr>
                <a:noFill/>
                <a:ln>
                  <a:noFill/>
                </a:ln>
              </c:spPr>
            </c:marker>
            <c:spPr>
              <a:noFill/>
              <a:ln>
                <a:noFill/>
              </a:ln>
            </c:spPr>
          </c:dPt>
          <c:dLbls>
            <c:dLbl>
              <c:idx val="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Lbl>
              <c:idx val="1"/>
              <c:delete val="1"/>
              <c:txPr>
                <a:bodyPr/>
                <a:p>
                  <a:pPr>
                    <a:defRPr smtId="4294967295">
                      <a:noFill/>
                    </a:defRPr>
                  </a:pPr>
                  <a:endParaRPr smtId="4294967295">
                    <a:noFill/>
                  </a:endParaRPr>
                </a:p>
              </c:txPr>
              <c:extLst/>
            </c:dLbl>
            <c:dLbl>
              <c:idx val="2"/>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Lbl>
              <c:idx val="3"/>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elete val="1"/>
            <c:extLst/>
          </c:dLbls>
          <c:cat>
            <c:numRef>
              <c:f>Sheet1!$A$2:$A$5</c:f>
              <c:numCache>
                <c:formatCode>General</c:formatCode>
                <c:ptCount val="4"/>
                <c:pt idx="0">
                  <c:v>2020</c:v>
                </c:pt>
                <c:pt idx="1">
                  <c:v>2021</c:v>
                </c:pt>
                <c:pt idx="2">
                  <c:v>2022</c:v>
                </c:pt>
                <c:pt idx="3">
                  <c:v>2023</c:v>
                </c:pt>
              </c:numCache>
            </c:numRef>
          </c:cat>
          <c:val>
            <c:numRef>
              <c:f>Sheet1!$K$2:$K$5</c:f>
              <c:numCache>
                <c:ptCount val="4"/>
                <c:pt idx="0">
                  <c:v>91</c:v>
                </c:pt>
                <c:pt idx="2">
                  <c:v>8263</c:v>
                </c:pt>
                <c:pt idx="3">
                  <c:v>5054</c:v>
                </c:pt>
              </c:numCache>
            </c:numRef>
          </c:val>
          <c:smooth val="0"/>
        </c:ser>
        <c:ser>
          <c:idx val="10"/>
          <c:order val="10"/>
          <c:tx>
            <c:strRef>
              <c:f>Sheet1!$L$1</c:f>
              <c:strCache>
                <c:ptCount val="1"/>
                <c:pt idx="0">
                  <c:v>Travel</c:v>
                </c:pt>
              </c:strCache>
            </c:strRef>
          </c:tx>
          <c:spPr>
            <a:ln>
              <a:solidFill>
                <a:srgbClr val="919191"/>
              </a:solidFill>
            </a:ln>
          </c:spPr>
          <c:marker>
            <c:symbol val="circle"/>
            <c:spPr>
              <a:solidFill>
                <a:srgbClr val="919191"/>
              </a:solidFill>
              <a:ln>
                <a:solidFill>
                  <a:srgbClr val="919191"/>
                </a:solidFill>
              </a:ln>
            </c:spPr>
          </c:marker>
          <c:dPt>
            <c:idx val="1"/>
            <c:invertIfNegative val="1"/>
            <c:marker>
              <c:spPr>
                <a:noFill/>
                <a:ln>
                  <a:noFill/>
                </a:ln>
              </c:spPr>
            </c:marker>
            <c:spPr>
              <a:noFill/>
              <a:ln>
                <a:noFill/>
              </a:ln>
            </c:spPr>
          </c:dPt>
          <c:dLbls>
            <c:dLbl>
              <c:idx val="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Lbl>
              <c:idx val="1"/>
              <c:delete val="1"/>
              <c:txPr>
                <a:bodyPr/>
                <a:p>
                  <a:pPr>
                    <a:defRPr smtId="4294967295">
                      <a:noFill/>
                    </a:defRPr>
                  </a:pPr>
                  <a:endParaRPr smtId="4294967295">
                    <a:noFill/>
                  </a:endParaRPr>
                </a:p>
              </c:txPr>
              <c:extLst/>
            </c:dLbl>
            <c:dLbl>
              <c:idx val="2"/>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Lbl>
              <c:idx val="3"/>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elete val="1"/>
            <c:extLst/>
          </c:dLbls>
          <c:cat>
            <c:numRef>
              <c:f>Sheet1!$A$2:$A$5</c:f>
              <c:numCache>
                <c:formatCode>General</c:formatCode>
                <c:ptCount val="4"/>
                <c:pt idx="0">
                  <c:v>2020</c:v>
                </c:pt>
                <c:pt idx="1">
                  <c:v>2021</c:v>
                </c:pt>
                <c:pt idx="2">
                  <c:v>2022</c:v>
                </c:pt>
                <c:pt idx="3">
                  <c:v>2023</c:v>
                </c:pt>
              </c:numCache>
            </c:numRef>
          </c:cat>
          <c:val>
            <c:numRef>
              <c:f>Sheet1!$L$2:$L$5</c:f>
              <c:numCache>
                <c:ptCount val="4"/>
                <c:pt idx="0">
                  <c:v>13983</c:v>
                </c:pt>
                <c:pt idx="2">
                  <c:v>1637</c:v>
                </c:pt>
                <c:pt idx="3">
                  <c:v>4297</c:v>
                </c:pt>
              </c:numCache>
            </c:numRef>
          </c:val>
          <c:smooth val="0"/>
        </c:ser>
        <c:ser>
          <c:idx val="11"/>
          <c:order val="11"/>
          <c:tx>
            <c:strRef>
              <c:f>Sheet1!$M$1</c:f>
              <c:strCache>
                <c:ptCount val="1"/>
                <c:pt idx="0">
                  <c:v>Infrastructure</c:v>
                </c:pt>
              </c:strCache>
            </c:strRef>
          </c:tx>
          <c:spPr>
            <a:ln>
              <a:solidFill>
                <a:srgbClr val="C85A79"/>
              </a:solidFill>
            </a:ln>
          </c:spPr>
          <c:marker>
            <c:symbol val="circle"/>
            <c:spPr>
              <a:solidFill>
                <a:srgbClr val="C85A79"/>
              </a:solidFill>
              <a:ln>
                <a:solidFill>
                  <a:srgbClr val="C85A79"/>
                </a:solidFill>
              </a:ln>
            </c:spPr>
          </c:marker>
          <c:dLbls>
            <c:dLbl>
              <c:idx val="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Lbl>
              <c:idx val="1"/>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Lbl>
              <c:idx val="2"/>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Lbl>
              <c:idx val="3"/>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elete val="1"/>
            <c:extLst/>
          </c:dLbls>
          <c:cat>
            <c:numRef>
              <c:f>Sheet1!$A$2:$A$5</c:f>
              <c:numCache>
                <c:formatCode>General</c:formatCode>
                <c:ptCount val="4"/>
                <c:pt idx="0">
                  <c:v>2020</c:v>
                </c:pt>
                <c:pt idx="1">
                  <c:v>2021</c:v>
                </c:pt>
                <c:pt idx="2">
                  <c:v>2022</c:v>
                </c:pt>
                <c:pt idx="3">
                  <c:v>2023</c:v>
                </c:pt>
              </c:numCache>
            </c:numRef>
          </c:cat>
          <c:val>
            <c:numRef>
              <c:f>Sheet1!$M$2:$M$5</c:f>
              <c:numCache>
                <c:ptCount val="4"/>
                <c:pt idx="0">
                  <c:v>377</c:v>
                </c:pt>
                <c:pt idx="1">
                  <c:v>160</c:v>
                </c:pt>
                <c:pt idx="2">
                  <c:v>4951</c:v>
                </c:pt>
                <c:pt idx="3">
                  <c:v>4123</c:v>
                </c:pt>
              </c:numCache>
            </c:numRef>
          </c:val>
          <c:smooth val="0"/>
        </c:ser>
        <c:ser>
          <c:idx val="12"/>
          <c:order val="12"/>
          <c:tx>
            <c:strRef>
              <c:f>Sheet1!$N$1</c:f>
              <c:strCache>
                <c:ptCount val="1"/>
                <c:pt idx="0">
                  <c:v>Real Estate</c:v>
                </c:pt>
              </c:strCache>
            </c:strRef>
          </c:tx>
          <c:spPr>
            <a:ln>
              <a:solidFill>
                <a:srgbClr val="468D02"/>
              </a:solidFill>
            </a:ln>
          </c:spPr>
          <c:marker>
            <c:symbol val="circle"/>
            <c:spPr>
              <a:solidFill>
                <a:srgbClr val="468D02"/>
              </a:solidFill>
              <a:ln>
                <a:solidFill>
                  <a:srgbClr val="468D02"/>
                </a:solidFill>
              </a:ln>
            </c:spPr>
          </c:marker>
          <c:dLbls>
            <c:dLbl>
              <c:idx val="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Lbl>
              <c:idx val="1"/>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Lbl>
              <c:idx val="2"/>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Lbl>
              <c:idx val="3"/>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elete val="1"/>
            <c:extLst/>
          </c:dLbls>
          <c:cat>
            <c:numRef>
              <c:f>Sheet1!$A$2:$A$5</c:f>
              <c:numCache>
                <c:formatCode>General</c:formatCode>
                <c:ptCount val="4"/>
                <c:pt idx="0">
                  <c:v>2020</c:v>
                </c:pt>
                <c:pt idx="1">
                  <c:v>2021</c:v>
                </c:pt>
                <c:pt idx="2">
                  <c:v>2022</c:v>
                </c:pt>
                <c:pt idx="3">
                  <c:v>2023</c:v>
                </c:pt>
              </c:numCache>
            </c:numRef>
          </c:cat>
          <c:val>
            <c:numRef>
              <c:f>Sheet1!$N$2:$N$5</c:f>
              <c:numCache>
                <c:ptCount val="4"/>
                <c:pt idx="0">
                  <c:v>3699</c:v>
                </c:pt>
                <c:pt idx="1">
                  <c:v>2900</c:v>
                </c:pt>
                <c:pt idx="2">
                  <c:v>9932</c:v>
                </c:pt>
                <c:pt idx="3">
                  <c:v>2498</c:v>
                </c:pt>
              </c:numCache>
            </c:numRef>
          </c:val>
          <c:smooth val="0"/>
        </c:ser>
        <c:ser>
          <c:idx val="13"/>
          <c:order val="13"/>
          <c:tx>
            <c:strRef>
              <c:f>Sheet1!$O$1</c:f>
              <c:strCache>
                <c:ptCount val="1"/>
                <c:pt idx="0">
                  <c:v>Fitness</c:v>
                </c:pt>
              </c:strCache>
            </c:strRef>
          </c:tx>
          <c:spPr>
            <a:ln>
              <a:solidFill>
                <a:srgbClr val="C8640C"/>
              </a:solidFill>
            </a:ln>
          </c:spPr>
          <c:marker>
            <c:symbol val="circle"/>
            <c:spPr>
              <a:solidFill>
                <a:srgbClr val="C8640C"/>
              </a:solidFill>
              <a:ln>
                <a:solidFill>
                  <a:srgbClr val="C8640C"/>
                </a:solidFill>
              </a:ln>
            </c:spPr>
          </c:marker>
          <c:dPt>
            <c:idx val="1"/>
            <c:invertIfNegative val="1"/>
            <c:marker>
              <c:spPr>
                <a:noFill/>
                <a:ln>
                  <a:noFill/>
                </a:ln>
              </c:spPr>
            </c:marker>
            <c:spPr>
              <a:noFill/>
              <a:ln>
                <a:noFill/>
              </a:ln>
            </c:spPr>
          </c:dPt>
          <c:dLbls>
            <c:dLbl>
              <c:idx val="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Lbl>
              <c:idx val="1"/>
              <c:delete val="1"/>
              <c:txPr>
                <a:bodyPr/>
                <a:p>
                  <a:pPr>
                    <a:defRPr smtId="4294967295">
                      <a:noFill/>
                    </a:defRPr>
                  </a:pPr>
                  <a:endParaRPr smtId="4294967295">
                    <a:noFill/>
                  </a:endParaRPr>
                </a:p>
              </c:txPr>
              <c:extLst/>
            </c:dLbl>
            <c:dLbl>
              <c:idx val="2"/>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Lbl>
              <c:idx val="3"/>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elete val="1"/>
            <c:extLst/>
          </c:dLbls>
          <c:cat>
            <c:numRef>
              <c:f>Sheet1!$A$2:$A$5</c:f>
              <c:numCache>
                <c:formatCode>General</c:formatCode>
                <c:ptCount val="4"/>
                <c:pt idx="0">
                  <c:v>2020</c:v>
                </c:pt>
                <c:pt idx="1">
                  <c:v>2021</c:v>
                </c:pt>
                <c:pt idx="2">
                  <c:v>2022</c:v>
                </c:pt>
                <c:pt idx="3">
                  <c:v>2023</c:v>
                </c:pt>
              </c:numCache>
            </c:numRef>
          </c:cat>
          <c:val>
            <c:numRef>
              <c:f>Sheet1!$O$2:$O$5</c:f>
              <c:numCache>
                <c:ptCount val="4"/>
                <c:pt idx="0">
                  <c:v>3142</c:v>
                </c:pt>
                <c:pt idx="2">
                  <c:v>5546</c:v>
                </c:pt>
                <c:pt idx="3">
                  <c:v>363</c:v>
                </c:pt>
              </c:numCache>
            </c:numRef>
          </c:val>
          <c:smooth val="0"/>
        </c:ser>
        <c:ser>
          <c:idx val="14"/>
          <c:order val="14"/>
          <c:tx>
            <c:strRef>
              <c:f>Sheet1!$P$1</c:f>
              <c:strCache>
                <c:ptCount val="1"/>
                <c:pt idx="0">
                  <c:v>All others</c:v>
                </c:pt>
              </c:strCache>
            </c:strRef>
          </c:tx>
          <c:spPr>
            <a:ln>
              <a:solidFill>
                <a:srgbClr val="927EB7"/>
              </a:solidFill>
            </a:ln>
          </c:spPr>
          <c:marker>
            <c:symbol val="circle"/>
            <c:spPr>
              <a:solidFill>
                <a:srgbClr val="927EB7"/>
              </a:solidFill>
              <a:ln>
                <a:solidFill>
                  <a:srgbClr val="927EB7"/>
                </a:solidFill>
              </a:ln>
            </c:spPr>
          </c:marker>
          <c:dLbls>
            <c:dLbl>
              <c:idx val="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Lbl>
              <c:idx val="1"/>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Lbl>
              <c:idx val="2"/>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Lbl>
              <c:idx val="3"/>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t"/>
              <c:showLegendKey val="0"/>
              <c:showVal val="0"/>
              <c:showCatName val="0"/>
              <c:showSerName val="0"/>
              <c:showPercent val="0"/>
              <c:showBubbleSize val="0"/>
              <c:extLst/>
            </c:dLbl>
            <c:delete val="1"/>
            <c:extLst/>
          </c:dLbls>
          <c:cat>
            <c:numRef>
              <c:f>Sheet1!$A$2:$A$5</c:f>
              <c:numCache>
                <c:formatCode>General</c:formatCode>
                <c:ptCount val="4"/>
                <c:pt idx="0">
                  <c:v>2020</c:v>
                </c:pt>
                <c:pt idx="1">
                  <c:v>2021</c:v>
                </c:pt>
                <c:pt idx="2">
                  <c:v>2022</c:v>
                </c:pt>
                <c:pt idx="3">
                  <c:v>2023</c:v>
                </c:pt>
              </c:numCache>
            </c:numRef>
          </c:cat>
          <c:val>
            <c:numRef>
              <c:f>Sheet1!$P$2:$P$5</c:f>
              <c:numCache>
                <c:ptCount val="4"/>
                <c:pt idx="0">
                  <c:v>13029</c:v>
                </c:pt>
                <c:pt idx="1">
                  <c:v>3288</c:v>
                </c:pt>
                <c:pt idx="2">
                  <c:v>29284</c:v>
                </c:pt>
                <c:pt idx="3">
                  <c:v>78359</c:v>
                </c:pt>
              </c:numCache>
            </c:numRef>
          </c:val>
          <c:smooth val="0"/>
        </c:ser>
        <c:dLbls>
          <c:showLegendKey val="0"/>
          <c:showVal val="0"/>
          <c:showCatName val="0"/>
          <c:showSerName val="0"/>
          <c:showPercent val="0"/>
          <c:showBubbleSize val="0"/>
          <c:showLeaderLines val="0"/>
        </c:dLbls>
        <c:axId val="67451136"/>
        <c:axId val="66437120"/>
      </c:lineChart>
      <c:catAx>
        <c:axId val="67451136"/>
        <c:scaling>
          <c:orientation/>
        </c:scaling>
        <c:delete val="0"/>
        <c:axPos val="b"/>
        <c:majorTickMark val="none"/>
        <c:minorTickMark val="none"/>
        <c:tickLblPos val="low"/>
        <c:spPr>
          <a:ln w="25400">
            <a:solidFill>
              <a:srgbClr val="000000"/>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Number of employees</a:t>
                </a:r>
              </a:p>
            </c:rich>
          </c:tx>
          <c:overlay val="0"/>
        </c:title>
        <c:numFmt formatCode="#,##0" sourceLinked="0"/>
        <c:majorTickMark val="none"/>
        <c:minorTickMark val="none"/>
        <c:tickLblPos val="low"/>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legend>
      <c:legendPos val="t"/>
      <c:overlay val="0"/>
      <c:txPr>
        <a:bodyPr/>
        <a:p>
          <a:pPr>
            <a:defRPr sz="1100" smtId="4294967295">
              <a:solidFill>
                <a:srgbClr val="0F2741"/>
              </a:solidFill>
              <a:latin typeface="Open Sans"/>
            </a:defRPr>
          </a:pPr>
          <a:endParaRPr sz="1100" smtId="4294967295">
            <a:solidFill>
              <a:srgbClr val="0F2741"/>
            </a:solidFill>
            <a:latin typeface="Open Sans"/>
          </a:endParaRPr>
        </a:p>
      </c:txPr>
    </c:legend>
    <c:plotVisOnly val="1"/>
    <c:dispBlanksAs val="gap"/>
    <c:showDLblsOverMax val="1"/>
  </c:chart>
  <c:txPr>
    <a:bodyPr/>
    <a:p>
      <a:pPr>
        <a:defRPr sz="1800" smtId="4294967295"/>
      </a:pPr>
      <a:endParaRPr sz="1800" smtId="4294967295"/>
    </a:p>
  </c:txPr>
  <c:externalData r:id="rId1"/>
</c:chartSpace>
</file>

<file path=ppt/charts/chart40.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1"/>
              <c:numFmt formatCode="#,##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2"/>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txPr>
              <a:bodyPr/>
              <a:p>
                <a:pPr>
                  <a:defRPr sz="1100" b="0" smtId="4294967295">
                    <a:solidFill>
                      <a:srgbClr val="0F2741"/>
                    </a:solidFill>
                    <a:latin typeface="Open Sans"/>
                  </a:defRPr>
                </a:pPr>
                <a:endParaRPr sz="1100" b="0" smtId="4294967295">
                  <a:solidFill>
                    <a:srgbClr val="0F2741"/>
                  </a:solidFill>
                  <a:latin typeface="Open Sans"/>
                </a:endParaRPr>
              </a:p>
            </c:txPr>
            <c:showLegendKey val="0"/>
            <c:showVal val="1"/>
            <c:showCatName val="0"/>
            <c:showSerName val="0"/>
            <c:showPercent val="0"/>
            <c:showBubbleSize val="0"/>
            <c:showLeaderLines val="0"/>
            <c:extLst/>
          </c:dLbls>
          <c:cat>
            <c:strRef>
              <c:f>Sheet1!$A$2:$A$4</c:f>
              <c:strCache>
                <c:ptCount val="3"/>
                <c:pt idx="0">
                  <c:v>2020</c:v>
                </c:pt>
                <c:pt idx="1">
                  <c:v>2023*</c:v>
                </c:pt>
                <c:pt idx="2">
                  <c:v>2033**</c:v>
                </c:pt>
              </c:strCache>
            </c:strRef>
          </c:cat>
          <c:val>
            <c:numRef>
              <c:f>Sheet1!$B$2:$B$4</c:f>
              <c:numCache>
                <c:ptCount val="3"/>
                <c:pt idx="0">
                  <c:v>129.93</c:v>
                </c:pt>
                <c:pt idx="1">
                  <c:v>178.7</c:v>
                </c:pt>
                <c:pt idx="2">
                  <c:v>233.84</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c:scaling>
        <c:delete val="0"/>
        <c:axPos val="b"/>
        <c:majorTickMark val="none"/>
        <c:minorTickMark val="none"/>
        <c:tickLblPos val="low"/>
        <c:spPr>
          <a:ln w="25400">
            <a:solidFill>
              <a:srgbClr val="000000"/>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Number of jobs in thousands</a:t>
                </a:r>
              </a:p>
            </c:rich>
          </c:tx>
          <c:overlay val="0"/>
        </c:title>
        <c:numFmt formatCode="#,##0" sourceLinked="0"/>
        <c:majorTickMark val="none"/>
        <c:minorTickMark val="none"/>
        <c:tickLblPos val="low"/>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plotVisOnly val="1"/>
    <c:dispBlanksAs val="gap"/>
    <c:showDLblsOverMax val="1"/>
  </c:chart>
  <c:txPr>
    <a:bodyPr/>
    <a:p>
      <a:pPr>
        <a:defRPr sz="1800" smtId="4294967295"/>
      </a:pPr>
      <a:endParaRPr sz="1800" smtId="4294967295"/>
    </a:p>
  </c:txPr>
  <c:externalData r:id="rId1"/>
</c:chartSpace>
</file>

<file path=ppt/charts/chart4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2"/>
              <c:numFmt formatCode="#,##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3"/>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4"/>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5"/>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6"/>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7"/>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8"/>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9"/>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0"/>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1"/>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2"/>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3"/>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4"/>
              <c:numFmt formatCode="#,##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txPr>
              <a:bodyPr/>
              <a:p>
                <a:pPr>
                  <a:defRPr sz="900" b="0" smtId="4294967295">
                    <a:solidFill>
                      <a:srgbClr val="0F2741"/>
                    </a:solidFill>
                    <a:latin typeface="Open Sans"/>
                  </a:defRPr>
                </a:pPr>
                <a:endParaRPr sz="900" b="0" smtId="4294967295">
                  <a:solidFill>
                    <a:srgbClr val="0F2741"/>
                  </a:solidFill>
                  <a:latin typeface="Open Sans"/>
                </a:endParaRPr>
              </a:p>
            </c:txPr>
            <c:showLegendKey val="0"/>
            <c:showVal val="1"/>
            <c:showCatName val="0"/>
            <c:showSerName val="0"/>
            <c:showPercent val="0"/>
            <c:showBubbleSize val="0"/>
            <c:showLeaderLines val="0"/>
            <c:extLst/>
          </c:dLbls>
          <c:cat>
            <c:strRef>
              <c:f>Sheet1!$A$2:$A$16</c:f>
              <c:strCache>
                <c:ptCount val="15"/>
                <c:pt idx="0">
                  <c:v>Senior Executive (C-Suite, VP, etc.)</c:v>
                </c:pt>
                <c:pt idx="1">
                  <c:v>Developer Experience</c:v>
                </c:pt>
                <c:pt idx="2">
                  <c:v>Product manager</c:v>
                </c:pt>
                <c:pt idx="3">
                  <c:v>Engineering manager</c:v>
                </c:pt>
                <c:pt idx="4">
                  <c:v>Cloud infrastructure engineer</c:v>
                </c:pt>
                <c:pt idx="5">
                  <c:v>Engineer, site reliability</c:v>
                </c:pt>
                <c:pt idx="6">
                  <c:v>Security professional</c:v>
                </c:pt>
                <c:pt idx="7">
                  <c:v>Developer, back-end</c:v>
                </c:pt>
                <c:pt idx="8">
                  <c:v>Developer, mobile</c:v>
                </c:pt>
                <c:pt idx="9">
                  <c:v>Data scientist or machine learning specialist</c:v>
                </c:pt>
                <c:pt idx="10">
                  <c:v>DevOps specialist</c:v>
                </c:pt>
                <c:pt idx="11">
                  <c:v>Engineer, data</c:v>
                </c:pt>
                <c:pt idx="12">
                  <c:v>Research &amp; Development role</c:v>
                </c:pt>
                <c:pt idx="13">
                  <c:v>Developer, game or graphics</c:v>
                </c:pt>
                <c:pt idx="14">
                  <c:v>Designer</c:v>
                </c:pt>
              </c:strCache>
            </c:strRef>
          </c:cat>
          <c:val>
            <c:numRef>
              <c:f>Sheet1!$B$2:$B$16</c:f>
              <c:numCache>
                <c:ptCount val="15"/>
                <c:pt idx="0">
                  <c:v>220</c:v>
                </c:pt>
                <c:pt idx="1">
                  <c:v>210</c:v>
                </c:pt>
                <c:pt idx="2">
                  <c:v>198.5</c:v>
                </c:pt>
                <c:pt idx="3">
                  <c:v>195</c:v>
                </c:pt>
                <c:pt idx="4">
                  <c:v>185</c:v>
                </c:pt>
                <c:pt idx="5">
                  <c:v>180</c:v>
                </c:pt>
                <c:pt idx="6">
                  <c:v>173</c:v>
                </c:pt>
                <c:pt idx="7">
                  <c:v>165</c:v>
                </c:pt>
                <c:pt idx="8">
                  <c:v>163</c:v>
                </c:pt>
                <c:pt idx="9">
                  <c:v>160</c:v>
                </c:pt>
                <c:pt idx="10">
                  <c:v>160</c:v>
                </c:pt>
                <c:pt idx="11">
                  <c:v>160</c:v>
                </c:pt>
                <c:pt idx="12">
                  <c:v>160</c:v>
                </c:pt>
                <c:pt idx="13">
                  <c:v>158</c:v>
                </c:pt>
                <c:pt idx="14">
                  <c:v>151</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plotVisOnly val="1"/>
    <c:dispBlanksAs val="gap"/>
    <c:showDLblsOverMax val="1"/>
  </c:chart>
  <c:txPr>
    <a:bodyPr/>
    <a:p>
      <a:pPr>
        <a:defRPr sz="1800" smtId="4294967295"/>
      </a:pPr>
      <a:endParaRPr sz="1800" smtId="4294967295"/>
    </a:p>
  </c:txPr>
  <c:externalData r:id="rId1"/>
</c:chartSpace>
</file>

<file path=ppt/charts/chart4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1"/>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2"/>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3"/>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4"/>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txPr>
              <a:bodyPr/>
              <a:p>
                <a:pPr>
                  <a:defRPr sz="1100" b="0" smtId="4294967295">
                    <a:solidFill>
                      <a:srgbClr val="0F2741"/>
                    </a:solidFill>
                    <a:latin typeface="Open Sans"/>
                  </a:defRPr>
                </a:pPr>
                <a:endParaRPr sz="1100" b="0" smtId="4294967295">
                  <a:solidFill>
                    <a:srgbClr val="0F2741"/>
                  </a:solidFill>
                  <a:latin typeface="Open Sans"/>
                </a:endParaRPr>
              </a:p>
            </c:txPr>
            <c:showLegendKey val="0"/>
            <c:showVal val="1"/>
            <c:showCatName val="0"/>
            <c:showSerName val="0"/>
            <c:showPercent val="0"/>
            <c:showBubbleSize val="0"/>
            <c:showLeaderLines val="0"/>
            <c:extLst/>
          </c:dLbls>
          <c:cat>
            <c:strRef>
              <c:f>Sheet1!$A$2:$A$6</c:f>
              <c:strCache>
                <c:ptCount val="5"/>
                <c:pt idx="0">
                  <c:v>Salary expectations</c:v>
                </c:pt>
                <c:pt idx="1">
                  <c:v>Work-life balance / Experience expectations</c:v>
                </c:pt>
                <c:pt idx="2">
                  <c:v>WFH / flexible work expectations</c:v>
                </c:pt>
                <c:pt idx="3">
                  <c:v>Career advancement expectations</c:v>
                </c:pt>
                <c:pt idx="4">
                  <c:v>Corporate culture / Purposeful work expectations</c:v>
                </c:pt>
              </c:strCache>
            </c:strRef>
          </c:cat>
          <c:val>
            <c:numRef>
              <c:f>Sheet1!$B$2:$B$6</c:f>
              <c:numCache>
                <c:ptCount val="5"/>
                <c:pt idx="0">
                  <c:v>0.71</c:v>
                </c:pt>
                <c:pt idx="1">
                  <c:v>0.65</c:v>
                </c:pt>
                <c:pt idx="2">
                  <c:v>0.57</c:v>
                </c:pt>
                <c:pt idx="3">
                  <c:v>0.5</c:v>
                </c:pt>
                <c:pt idx="4">
                  <c:v>0.42</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plotVisOnly val="1"/>
    <c:dispBlanksAs val="gap"/>
    <c:showDLblsOverMax val="1"/>
  </c:chart>
  <c:txPr>
    <a:bodyPr/>
    <a:p>
      <a:pPr>
        <a:defRPr sz="1800" smtId="4294967295"/>
      </a:pPr>
      <a:endParaRPr sz="1800" smtId="4294967295"/>
    </a:p>
  </c:txPr>
  <c:externalData r:id="rId1"/>
</c:chartSpace>
</file>

<file path=ppt/charts/chart4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1"/>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2"/>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3"/>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4"/>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5"/>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txPr>
              <a:bodyPr/>
              <a:p>
                <a:pPr>
                  <a:defRPr sz="1100" b="0" smtId="4294967295">
                    <a:solidFill>
                      <a:srgbClr val="0F2741"/>
                    </a:solidFill>
                    <a:latin typeface="Open Sans"/>
                  </a:defRPr>
                </a:pPr>
                <a:endParaRPr sz="1100" b="0" smtId="4294967295">
                  <a:solidFill>
                    <a:srgbClr val="0F2741"/>
                  </a:solidFill>
                  <a:latin typeface="Open Sans"/>
                </a:endParaRPr>
              </a:p>
            </c:txPr>
            <c:showLegendKey val="0"/>
            <c:showVal val="1"/>
            <c:showCatName val="0"/>
            <c:showSerName val="0"/>
            <c:showPercent val="0"/>
            <c:showBubbleSize val="0"/>
            <c:showLeaderLines val="0"/>
            <c:extLst/>
          </c:dLbls>
          <c:cat>
            <c:strRef>
              <c:f>Sheet1!$A$2:$A$7</c:f>
              <c:strCache>
                <c:ptCount val="6"/>
                <c:pt idx="0">
                  <c:v>Upskilling and reskilling</c:v>
                </c:pt>
                <c:pt idx="1">
                  <c:v>Investing in AI training tools</c:v>
                </c:pt>
                <c:pt idx="2">
                  <c:v>Hiring new employees</c:v>
                </c:pt>
                <c:pt idx="3">
                  <c:v>Internal mentoring and coaching</c:v>
                </c:pt>
                <c:pt idx="4">
                  <c:v>Outsourcing/leveraging external contractors and freelancers</c:v>
                </c:pt>
                <c:pt idx="5">
                  <c:v>My company doesn't have a plan for overcoming the skills gap</c:v>
                </c:pt>
              </c:strCache>
            </c:strRef>
          </c:cat>
          <c:val>
            <c:numRef>
              <c:f>Sheet1!$B$2:$B$7</c:f>
              <c:numCache>
                <c:ptCount val="6"/>
                <c:pt idx="0">
                  <c:v>0.58</c:v>
                </c:pt>
                <c:pt idx="1">
                  <c:v>0.58</c:v>
                </c:pt>
                <c:pt idx="2">
                  <c:v>0.41</c:v>
                </c:pt>
                <c:pt idx="3">
                  <c:v>0.35</c:v>
                </c:pt>
                <c:pt idx="4">
                  <c:v>0.23</c:v>
                </c:pt>
                <c:pt idx="5">
                  <c:v>0.09</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c:scaling>
        <c:delete val="0"/>
        <c:axPos val="b"/>
        <c:majorTickMark val="none"/>
        <c:minorTickMark val="none"/>
        <c:tickLblPos val="low"/>
        <c:spPr>
          <a:ln w="25400">
            <a:solidFill>
              <a:srgbClr val="000000"/>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Percentage of respondents</a:t>
                </a:r>
              </a:p>
            </c:rich>
          </c:tx>
          <c:overlay val="0"/>
        </c:title>
        <c:numFmt formatCode="#,##0%" sourceLinked="0"/>
        <c:majorTickMark val="none"/>
        <c:minorTickMark val="none"/>
        <c:tickLblPos val="low"/>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plotVisOnly val="1"/>
    <c:dispBlanksAs val="gap"/>
    <c:showDLblsOverMax val="1"/>
  </c:chart>
  <c:txPr>
    <a:bodyPr/>
    <a:p>
      <a:pPr>
        <a:defRPr sz="1800" smtId="4294967295"/>
      </a:pPr>
      <a:endParaRPr sz="1800" smtId="4294967295"/>
    </a:p>
  </c:txPr>
  <c:externalData r:id="rId1"/>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Decreasing technical staff in 2023</c:v>
                </c:pt>
              </c:strCache>
            </c:strRef>
          </c:tx>
          <c:spPr>
            <a:solidFill>
              <a:srgbClr val="0F283E"/>
            </a:solidFill>
            <a:ln>
              <a:solidFill>
                <a:srgbClr val="0F283E"/>
              </a:solidFill>
            </a:ln>
          </c:spPr>
          <c:invertIfNegative val="0"/>
          <c:dLbls>
            <c:dLbl>
              <c:idx val="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1"/>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2"/>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3"/>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4"/>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5"/>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6"/>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7"/>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8"/>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txPr>
              <a:bodyPr/>
              <a:p>
                <a:pPr>
                  <a:defRPr sz="1100" b="0" smtId="4294967295">
                    <a:solidFill>
                      <a:srgbClr val="0F2741"/>
                    </a:solidFill>
                    <a:latin typeface="Open Sans"/>
                  </a:defRPr>
                </a:pPr>
                <a:endParaRPr sz="1100" b="0" smtId="4294967295">
                  <a:solidFill>
                    <a:srgbClr val="0F2741"/>
                  </a:solidFill>
                  <a:latin typeface="Open Sans"/>
                </a:endParaRPr>
              </a:p>
            </c:txPr>
            <c:showLegendKey val="0"/>
            <c:showVal val="1"/>
            <c:showCatName val="0"/>
            <c:showSerName val="0"/>
            <c:showPercent val="0"/>
            <c:showBubbleSize val="0"/>
            <c:showLeaderLines val="0"/>
            <c:extLst/>
          </c:dLbls>
          <c:cat>
            <c:strRef>
              <c:f>Sheet1!$A$2:$A$10</c:f>
              <c:strCache>
                <c:ptCount val="9"/>
                <c:pt idx="0">
                  <c:v>Software developers and engineers</c:v>
                </c:pt>
                <c:pt idx="1">
                  <c:v>Senior technical staff</c:v>
                </c:pt>
                <c:pt idx="2">
                  <c:v>Junior technical staff</c:v>
                </c:pt>
                <c:pt idx="3">
                  <c:v>Technical training staff</c:v>
                </c:pt>
                <c:pt idx="4">
                  <c:v>Technical support staff</c:v>
                </c:pt>
                <c:pt idx="5">
                  <c:v>Technical R&amp;D staff</c:v>
                </c:pt>
                <c:pt idx="6">
                  <c:v>Contractors or part-time outside technical resources</c:v>
                </c:pt>
                <c:pt idx="7">
                  <c:v>Technical staff most recently hired</c:v>
                </c:pt>
                <c:pt idx="8">
                  <c:v>Don’t know or not sure</c:v>
                </c:pt>
              </c:strCache>
            </c:strRef>
          </c:cat>
          <c:val>
            <c:numRef>
              <c:f>Sheet1!$B$2:$B$10</c:f>
              <c:numCache>
                <c:ptCount val="9"/>
                <c:pt idx="0">
                  <c:v>0.35</c:v>
                </c:pt>
                <c:pt idx="1">
                  <c:v>0.45</c:v>
                </c:pt>
                <c:pt idx="2">
                  <c:v>0.35</c:v>
                </c:pt>
                <c:pt idx="3">
                  <c:v>0.34</c:v>
                </c:pt>
                <c:pt idx="4">
                  <c:v>0.3</c:v>
                </c:pt>
                <c:pt idx="5">
                  <c:v>0.2</c:v>
                </c:pt>
                <c:pt idx="6">
                  <c:v>0.4</c:v>
                </c:pt>
                <c:pt idx="7">
                  <c:v>0.34</c:v>
                </c:pt>
                <c:pt idx="8">
                  <c:v>0.05</c:v>
                </c:pt>
              </c:numCache>
            </c:numRef>
          </c:val>
        </c:ser>
        <c:ser>
          <c:idx val="1"/>
          <c:order val="1"/>
          <c:tx>
            <c:strRef>
              <c:f>Sheet1!$C$1</c:f>
              <c:strCache>
                <c:ptCount val="1"/>
                <c:pt idx="0">
                  <c:v>Increasing technical staff in 2023</c:v>
                </c:pt>
              </c:strCache>
            </c:strRef>
          </c:tx>
          <c:spPr>
            <a:solidFill>
              <a:srgbClr val="2875DD"/>
            </a:solidFill>
            <a:ln>
              <a:solidFill>
                <a:srgbClr val="2875DD"/>
              </a:solidFill>
            </a:ln>
          </c:spPr>
          <c:invertIfNegative val="0"/>
          <c:dLbls>
            <c:dLbl>
              <c:idx val="0"/>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1"/>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2"/>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3"/>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4"/>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5"/>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6"/>
              <c:numFmt formatCode="#,##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txPr>
              <a:bodyPr/>
              <a:p>
                <a:pPr>
                  <a:defRPr sz="1100" b="0" smtId="4294967295">
                    <a:solidFill>
                      <a:srgbClr val="0F2741"/>
                    </a:solidFill>
                    <a:latin typeface="Open Sans"/>
                  </a:defRPr>
                </a:pPr>
                <a:endParaRPr sz="1100" b="0" smtId="4294967295">
                  <a:solidFill>
                    <a:srgbClr val="0F2741"/>
                  </a:solidFill>
                  <a:latin typeface="Open Sans"/>
                </a:endParaRPr>
              </a:p>
            </c:txPr>
            <c:showLegendKey val="0"/>
            <c:showVal val="1"/>
            <c:showCatName val="0"/>
            <c:showSerName val="0"/>
            <c:showPercent val="0"/>
            <c:showBubbleSize val="0"/>
            <c:showLeaderLines val="0"/>
            <c:extLst/>
          </c:dLbls>
          <c:cat>
            <c:strRef>
              <c:f>Sheet1!$A$2:$A$10</c:f>
              <c:strCache>
                <c:ptCount val="9"/>
                <c:pt idx="0">
                  <c:v>Software developers and engineers</c:v>
                </c:pt>
                <c:pt idx="1">
                  <c:v>Senior technical staff</c:v>
                </c:pt>
                <c:pt idx="2">
                  <c:v>Junior technical staff</c:v>
                </c:pt>
                <c:pt idx="3">
                  <c:v>Technical training staff</c:v>
                </c:pt>
                <c:pt idx="4">
                  <c:v>Technical support staff</c:v>
                </c:pt>
                <c:pt idx="5">
                  <c:v>Technical R&amp;D staff</c:v>
                </c:pt>
                <c:pt idx="6">
                  <c:v>Contractors or part-time outside technical resources</c:v>
                </c:pt>
                <c:pt idx="7">
                  <c:v>Technical staff most recently hired</c:v>
                </c:pt>
                <c:pt idx="8">
                  <c:v>Don’t know or not sure</c:v>
                </c:pt>
              </c:strCache>
            </c:strRef>
          </c:cat>
          <c:val>
            <c:numRef>
              <c:f>Sheet1!$C$2:$C$8</c:f>
              <c:numCache>
                <c:ptCount val="7"/>
                <c:pt idx="0">
                  <c:v>0.67</c:v>
                </c:pt>
                <c:pt idx="1">
                  <c:v>0.85</c:v>
                </c:pt>
                <c:pt idx="2">
                  <c:v>0.51</c:v>
                </c:pt>
                <c:pt idx="3">
                  <c:v>0.41</c:v>
                </c:pt>
                <c:pt idx="4">
                  <c:v>0.4</c:v>
                </c:pt>
                <c:pt idx="5">
                  <c:v>0.23</c:v>
                </c:pt>
                <c:pt idx="6">
                  <c:v>0.22</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legend>
      <c:legendPos val="t"/>
      <c:overlay val="0"/>
      <c:txPr>
        <a:bodyPr/>
        <a:p>
          <a:pPr>
            <a:defRPr sz="1100" smtId="4294967295">
              <a:solidFill>
                <a:srgbClr val="0F2741"/>
              </a:solidFill>
              <a:latin typeface="Open Sans"/>
            </a:defRPr>
          </a:pPr>
          <a:endParaRPr sz="1100" smtId="4294967295">
            <a:solidFill>
              <a:srgbClr val="0F2741"/>
            </a:solidFill>
            <a:latin typeface="Open Sans"/>
          </a:endParaRPr>
        </a:p>
      </c:txPr>
    </c:legend>
    <c:plotVisOnly val="1"/>
    <c:dispBlanksAs val="gap"/>
    <c:showDLblsOverMax val="1"/>
  </c:chart>
  <c:txPr>
    <a:bodyPr/>
    <a:p>
      <a:pPr>
        <a:defRPr sz="1800" smtId="4294967295"/>
      </a:pPr>
      <a:endParaRPr sz="1800" smtId="4294967295"/>
    </a:p>
  </c:txPr>
  <c:externalData r:id="rId1"/>
</c:chartSpace>
</file>

<file path=ppt/charts/chart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
              <c:numFmt formatCode="#,##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2"/>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3"/>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4"/>
              <c:numFmt formatCode="#,##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5"/>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6"/>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7"/>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8"/>
              <c:numFmt formatCode="#,##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9"/>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0"/>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1"/>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2"/>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3"/>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4"/>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txPr>
              <a:bodyPr/>
              <a:p>
                <a:pPr>
                  <a:defRPr sz="900" b="0" smtId="4294967295">
                    <a:solidFill>
                      <a:srgbClr val="0F2741"/>
                    </a:solidFill>
                    <a:latin typeface="Open Sans"/>
                  </a:defRPr>
                </a:pPr>
                <a:endParaRPr sz="900" b="0" smtId="4294967295">
                  <a:solidFill>
                    <a:srgbClr val="0F2741"/>
                  </a:solidFill>
                  <a:latin typeface="Open Sans"/>
                </a:endParaRPr>
              </a:p>
            </c:txPr>
            <c:showLegendKey val="0"/>
            <c:showVal val="1"/>
            <c:showCatName val="0"/>
            <c:showSerName val="0"/>
            <c:showPercent val="0"/>
            <c:showBubbleSize val="0"/>
            <c:showLeaderLines val="0"/>
            <c:extLst/>
          </c:dLbls>
          <c:cat>
            <c:strRef>
              <c:f>Sheet1!$A$2:$A$16</c:f>
              <c:strCache>
                <c:ptCount val="15"/>
                <c:pt idx="0">
                  <c:v>Web development</c:v>
                </c:pt>
                <c:pt idx="1">
                  <c:v>AI/ Machine learning/ Deep learning</c:v>
                </c:pt>
                <c:pt idx="2">
                  <c:v>Game development</c:v>
                </c:pt>
                <c:pt idx="3">
                  <c:v>Cybersecurity</c:v>
                </c:pt>
                <c:pt idx="4">
                  <c:v>DevOps</c:v>
                </c:pt>
                <c:pt idx="5">
                  <c:v>Mobile development</c:v>
                </c:pt>
                <c:pt idx="6">
                  <c:v>Functional programming</c:v>
                </c:pt>
                <c:pt idx="7">
                  <c:v>Database software</c:v>
                </c:pt>
                <c:pt idx="8">
                  <c:v>Cloud computing</c:v>
                </c:pt>
                <c:pt idx="9">
                  <c:v>UI/UX design</c:v>
                </c:pt>
                <c:pt idx="10">
                  <c:v>Big data</c:v>
                </c:pt>
                <c:pt idx="11">
                  <c:v>Internet of Things (IoT)</c:v>
                </c:pt>
                <c:pt idx="12">
                  <c:v>Robotics</c:v>
                </c:pt>
                <c:pt idx="13">
                  <c:v>Container technology</c:v>
                </c:pt>
                <c:pt idx="14">
                  <c:v>Blockchain</c:v>
                </c:pt>
              </c:strCache>
            </c:strRef>
          </c:cat>
          <c:val>
            <c:numRef>
              <c:f>Sheet1!$B$2:$B$16</c:f>
              <c:numCache>
                <c:ptCount val="15"/>
                <c:pt idx="0">
                  <c:v>0.3592</c:v>
                </c:pt>
                <c:pt idx="1">
                  <c:v>0.352</c:v>
                </c:pt>
                <c:pt idx="2">
                  <c:v>0.2919</c:v>
                </c:pt>
                <c:pt idx="3">
                  <c:v>0.2432</c:v>
                </c:pt>
                <c:pt idx="4">
                  <c:v>0.238</c:v>
                </c:pt>
                <c:pt idx="5">
                  <c:v>0.2364</c:v>
                </c:pt>
                <c:pt idx="6">
                  <c:v>0.2035</c:v>
                </c:pt>
                <c:pt idx="7">
                  <c:v>0.1827</c:v>
                </c:pt>
                <c:pt idx="8">
                  <c:v>0.179</c:v>
                </c:pt>
                <c:pt idx="9">
                  <c:v>0.1766</c:v>
                </c:pt>
                <c:pt idx="10">
                  <c:v>0.1706</c:v>
                </c:pt>
                <c:pt idx="11">
                  <c:v>0.1413</c:v>
                </c:pt>
                <c:pt idx="12">
                  <c:v>0.1361</c:v>
                </c:pt>
                <c:pt idx="13">
                  <c:v>0.1275</c:v>
                </c:pt>
                <c:pt idx="14">
                  <c:v>0.1228</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plotVisOnly val="1"/>
    <c:dispBlanksAs val="gap"/>
    <c:showDLblsOverMax val="1"/>
  </c:chart>
  <c:txPr>
    <a:bodyPr/>
    <a:p>
      <a:pPr>
        <a:defRPr sz="1800" smtId="4294967295"/>
      </a:pPr>
      <a:endParaRPr sz="1800" smtId="4294967295"/>
    </a:p>
  </c:txPr>
  <c:externalData r:id="rId1"/>
</c:chartSpace>
</file>

<file path=ppt/charts/chart7.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1"/>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2"/>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3"/>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4"/>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5"/>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6"/>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dLbl>
              <c:idx val="7"/>
              <c:numFmt formatCode="#,##0.00%" sourceLinked="0"/>
              <c:txPr>
                <a:bodyPr/>
                <a:p>
                  <a:pPr>
                    <a:defRPr sz="1100" b="0" smtId="4294967295">
                      <a:solidFill>
                        <a:srgbClr val="0F2741"/>
                      </a:solidFill>
                      <a:latin typeface="Open Sans"/>
                    </a:defRPr>
                  </a:pPr>
                  <a:endParaRPr sz="1100" b="0" smtId="4294967295">
                    <a:solidFill>
                      <a:srgbClr val="0F2741"/>
                    </a:solidFill>
                    <a:latin typeface="Open Sans"/>
                  </a:endParaRPr>
                </a:p>
              </c:txPr>
              <c:dLblPos val="outEnd"/>
              <c:showLegendKey val="0"/>
              <c:showVal val="1"/>
              <c:showCatName val="0"/>
              <c:showSerName val="0"/>
              <c:showPercent val="0"/>
              <c:showBubbleSize val="0"/>
              <c:extLst/>
            </c:dLbl>
            <c:txPr>
              <a:bodyPr/>
              <a:p>
                <a:pPr>
                  <a:defRPr sz="1100" b="0" smtId="4294967295">
                    <a:solidFill>
                      <a:srgbClr val="0F2741"/>
                    </a:solidFill>
                    <a:latin typeface="Open Sans"/>
                  </a:defRPr>
                </a:pPr>
                <a:endParaRPr sz="1100" b="0" smtId="4294967295">
                  <a:solidFill>
                    <a:srgbClr val="0F2741"/>
                  </a:solidFill>
                  <a:latin typeface="Open Sans"/>
                </a:endParaRPr>
              </a:p>
            </c:txPr>
            <c:showLegendKey val="0"/>
            <c:showVal val="1"/>
            <c:showCatName val="0"/>
            <c:showSerName val="0"/>
            <c:showPercent val="0"/>
            <c:showBubbleSize val="0"/>
            <c:showLeaderLines val="0"/>
            <c:extLst/>
          </c:dLbls>
          <c:cat>
            <c:strRef>
              <c:f>Sheet1!$A$2:$A$9</c:f>
              <c:strCache>
                <c:ptCount val="8"/>
                <c:pt idx="0">
                  <c:v>Primary/elementary school</c:v>
                </c:pt>
                <c:pt idx="1">
                  <c:v>Secondary school</c:v>
                </c:pt>
                <c:pt idx="2">
                  <c:v>Some college/university study without earning a degree</c:v>
                </c:pt>
                <c:pt idx="3">
                  <c:v>Associate degree</c:v>
                </c:pt>
                <c:pt idx="4">
                  <c:v>Bachelor’s degree</c:v>
                </c:pt>
                <c:pt idx="5">
                  <c:v>Master’s degree</c:v>
                </c:pt>
                <c:pt idx="6">
                  <c:v>Professional degree</c:v>
                </c:pt>
                <c:pt idx="7">
                  <c:v>Something else</c:v>
                </c:pt>
              </c:strCache>
            </c:strRef>
          </c:cat>
          <c:val>
            <c:numRef>
              <c:f>Sheet1!$B$2:$B$9</c:f>
              <c:numCache>
                <c:ptCount val="8"/>
                <c:pt idx="0">
                  <c:v>0.0214</c:v>
                </c:pt>
                <c:pt idx="1">
                  <c:v>0.0998</c:v>
                </c:pt>
                <c:pt idx="2">
                  <c:v>0.1318</c:v>
                </c:pt>
                <c:pt idx="3">
                  <c:v>0.0315</c:v>
                </c:pt>
                <c:pt idx="4">
                  <c:v>0.4116</c:v>
                </c:pt>
                <c:pt idx="5">
                  <c:v>0.2303</c:v>
                </c:pt>
                <c:pt idx="6">
                  <c:v>0.0436</c:v>
                </c:pt>
                <c:pt idx="7">
                  <c:v>0.0165</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plotVisOnly val="1"/>
    <c:dispBlanksAs val="gap"/>
    <c:showDLblsOverMax val="1"/>
  </c:chart>
  <c:txPr>
    <a:bodyPr/>
    <a:p>
      <a:pPr>
        <a:defRPr sz="1800" smtId="4294967295"/>
      </a:pPr>
      <a:endParaRPr sz="1800" smtId="4294967295"/>
    </a:p>
  </c:txPr>
  <c:externalData r:id="rId1"/>
</c:chartSpace>
</file>

<file path=ppt/charts/chart8.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2"/>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3"/>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4"/>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5"/>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6"/>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7"/>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8"/>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9"/>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0"/>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1"/>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2"/>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3"/>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4"/>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txPr>
              <a:bodyPr/>
              <a:p>
                <a:pPr>
                  <a:defRPr sz="900" b="0" smtId="4294967295">
                    <a:solidFill>
                      <a:srgbClr val="0F2741"/>
                    </a:solidFill>
                    <a:latin typeface="Open Sans"/>
                  </a:defRPr>
                </a:pPr>
                <a:endParaRPr sz="900" b="0" smtId="4294967295">
                  <a:solidFill>
                    <a:srgbClr val="0F2741"/>
                  </a:solidFill>
                  <a:latin typeface="Open Sans"/>
                </a:endParaRPr>
              </a:p>
            </c:txPr>
            <c:showLegendKey val="0"/>
            <c:showVal val="1"/>
            <c:showCatName val="0"/>
            <c:showSerName val="0"/>
            <c:showPercent val="0"/>
            <c:showBubbleSize val="0"/>
            <c:showLeaderLines val="0"/>
            <c:extLst/>
          </c:dLbls>
          <c:cat>
            <c:strRef>
              <c:f>Sheet1!$A$2:$A$16</c:f>
              <c:strCache>
                <c:ptCount val="15"/>
                <c:pt idx="0">
                  <c:v>Node.js</c:v>
                </c:pt>
                <c:pt idx="1">
                  <c:v>React</c:v>
                </c:pt>
                <c:pt idx="2">
                  <c:v>jQuery</c:v>
                </c:pt>
                <c:pt idx="3">
                  <c:v>Express</c:v>
                </c:pt>
                <c:pt idx="4">
                  <c:v>Angular</c:v>
                </c:pt>
                <c:pt idx="5">
                  <c:v>Next.js</c:v>
                </c:pt>
                <c:pt idx="6">
                  <c:v>ASP.NET CORE</c:v>
                </c:pt>
                <c:pt idx="7">
                  <c:v>Vue.js</c:v>
                </c:pt>
                <c:pt idx="8">
                  <c:v>WordPress</c:v>
                </c:pt>
                <c:pt idx="9">
                  <c:v>ASP.NET</c:v>
                </c:pt>
                <c:pt idx="10">
                  <c:v>Flask</c:v>
                </c:pt>
                <c:pt idx="11">
                  <c:v>Spring Boot</c:v>
                </c:pt>
                <c:pt idx="12">
                  <c:v>Django</c:v>
                </c:pt>
                <c:pt idx="13">
                  <c:v>Laravel</c:v>
                </c:pt>
                <c:pt idx="14">
                  <c:v>FastAPI</c:v>
                </c:pt>
              </c:strCache>
            </c:strRef>
          </c:cat>
          <c:val>
            <c:numRef>
              <c:f>Sheet1!$B$2:$B$16</c:f>
              <c:numCache>
                <c:ptCount val="15"/>
                <c:pt idx="0">
                  <c:v>0.4265</c:v>
                </c:pt>
                <c:pt idx="1">
                  <c:v>0.4058</c:v>
                </c:pt>
                <c:pt idx="2">
                  <c:v>0.2198</c:v>
                </c:pt>
                <c:pt idx="3">
                  <c:v>0.1928</c:v>
                </c:pt>
                <c:pt idx="4">
                  <c:v>0.1746</c:v>
                </c:pt>
                <c:pt idx="5">
                  <c:v>0.1667</c:v>
                </c:pt>
                <c:pt idx="6">
                  <c:v>0.1657</c:v>
                </c:pt>
                <c:pt idx="7">
                  <c:v>0.1638</c:v>
                </c:pt>
                <c:pt idx="8">
                  <c:v>0.1338</c:v>
                </c:pt>
                <c:pt idx="9">
                  <c:v>0.1279</c:v>
                </c:pt>
                <c:pt idx="10">
                  <c:v>0.1216</c:v>
                </c:pt>
                <c:pt idx="11">
                  <c:v>0.1195</c:v>
                </c:pt>
                <c:pt idx="12">
                  <c:v>0.1147</c:v>
                </c:pt>
                <c:pt idx="13">
                  <c:v>0.0758</c:v>
                </c:pt>
                <c:pt idx="14">
                  <c:v>0.0742</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plotVisOnly val="1"/>
    <c:dispBlanksAs val="gap"/>
    <c:showDLblsOverMax val="1"/>
  </c:chart>
  <c:txPr>
    <a:bodyPr/>
    <a:p>
      <a:pPr>
        <a:defRPr sz="1800" smtId="4294967295"/>
      </a:pPr>
      <a:endParaRPr sz="1800" smtId="4294967295"/>
    </a:p>
  </c:txPr>
  <c:externalData r:id="rId1"/>
</c:chartSpace>
</file>

<file path=ppt/charts/chart9.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2"/>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3"/>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4"/>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5"/>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6"/>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7"/>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8"/>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9"/>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0"/>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1"/>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2"/>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3"/>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dLbl>
              <c:idx val="14"/>
              <c:numFmt formatCode="#,##0.00%" sourceLinked="0"/>
              <c:txPr>
                <a:bodyPr/>
                <a:p>
                  <a:pPr>
                    <a:defRPr sz="900" b="0" smtId="4294967295">
                      <a:solidFill>
                        <a:srgbClr val="0F2741"/>
                      </a:solidFill>
                      <a:latin typeface="Open Sans"/>
                    </a:defRPr>
                  </a:pPr>
                  <a:endParaRPr sz="900" b="0" smtId="4294967295">
                    <a:solidFill>
                      <a:srgbClr val="0F2741"/>
                    </a:solidFill>
                    <a:latin typeface="Open Sans"/>
                  </a:endParaRPr>
                </a:p>
              </c:txPr>
              <c:dLblPos val="outEnd"/>
              <c:showLegendKey val="0"/>
              <c:showVal val="1"/>
              <c:showCatName val="0"/>
              <c:showSerName val="0"/>
              <c:showPercent val="0"/>
              <c:showBubbleSize val="0"/>
              <c:extLst/>
            </c:dLbl>
            <c:txPr>
              <a:bodyPr/>
              <a:p>
                <a:pPr>
                  <a:defRPr sz="900" b="0" smtId="4294967295">
                    <a:solidFill>
                      <a:srgbClr val="0F2741"/>
                    </a:solidFill>
                    <a:latin typeface="Open Sans"/>
                  </a:defRPr>
                </a:pPr>
                <a:endParaRPr sz="900" b="0" smtId="4294967295">
                  <a:solidFill>
                    <a:srgbClr val="0F2741"/>
                  </a:solidFill>
                  <a:latin typeface="Open Sans"/>
                </a:endParaRPr>
              </a:p>
            </c:txPr>
            <c:showLegendKey val="0"/>
            <c:showVal val="1"/>
            <c:showCatName val="0"/>
            <c:showSerName val="0"/>
            <c:showPercent val="0"/>
            <c:showBubbleSize val="0"/>
            <c:showLeaderLines val="0"/>
            <c:extLst/>
          </c:dLbls>
          <c:cat>
            <c:strRef>
              <c:f>Sheet1!$A$2:$A$16</c:f>
              <c:strCache>
                <c:ptCount val="15"/>
                <c:pt idx="0">
                  <c:v>JavaScript</c:v>
                </c:pt>
                <c:pt idx="1">
                  <c:v>HTML/CSS</c:v>
                </c:pt>
                <c:pt idx="2">
                  <c:v>Python</c:v>
                </c:pt>
                <c:pt idx="3">
                  <c:v>SQL</c:v>
                </c:pt>
                <c:pt idx="4">
                  <c:v>TypeScript</c:v>
                </c:pt>
                <c:pt idx="5">
                  <c:v>Bash/Shell (all shells)</c:v>
                </c:pt>
                <c:pt idx="6">
                  <c:v>Java</c:v>
                </c:pt>
                <c:pt idx="7">
                  <c:v>C#</c:v>
                </c:pt>
                <c:pt idx="8">
                  <c:v>C++</c:v>
                </c:pt>
                <c:pt idx="9">
                  <c:v>C</c:v>
                </c:pt>
                <c:pt idx="10">
                  <c:v>PHP</c:v>
                </c:pt>
                <c:pt idx="11">
                  <c:v>PowerShell</c:v>
                </c:pt>
                <c:pt idx="12">
                  <c:v>Go</c:v>
                </c:pt>
                <c:pt idx="13">
                  <c:v>Rust</c:v>
                </c:pt>
                <c:pt idx="14">
                  <c:v>Kotlin</c:v>
                </c:pt>
              </c:strCache>
            </c:strRef>
          </c:cat>
          <c:val>
            <c:numRef>
              <c:f>Sheet1!$B$2:$B$16</c:f>
              <c:numCache>
                <c:ptCount val="15"/>
                <c:pt idx="0">
                  <c:v>0.6361</c:v>
                </c:pt>
                <c:pt idx="1">
                  <c:v>0.5297</c:v>
                </c:pt>
                <c:pt idx="2">
                  <c:v>0.4928</c:v>
                </c:pt>
                <c:pt idx="3">
                  <c:v>0.4866</c:v>
                </c:pt>
                <c:pt idx="4">
                  <c:v>0.3887</c:v>
                </c:pt>
                <c:pt idx="5">
                  <c:v>0.3237</c:v>
                </c:pt>
                <c:pt idx="6">
                  <c:v>0.3055</c:v>
                </c:pt>
                <c:pt idx="7">
                  <c:v>0.2762</c:v>
                </c:pt>
                <c:pt idx="8">
                  <c:v>0.2242</c:v>
                </c:pt>
                <c:pt idx="9">
                  <c:v>0.1934</c:v>
                </c:pt>
                <c:pt idx="10">
                  <c:v>0.1858</c:v>
                </c:pt>
                <c:pt idx="11">
                  <c:v>0.1359</c:v>
                </c:pt>
                <c:pt idx="12">
                  <c:v>0.1324</c:v>
                </c:pt>
                <c:pt idx="13">
                  <c:v>0.1305</c:v>
                </c:pt>
                <c:pt idx="14">
                  <c:v>0.0906</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100" b="0" smtId="4294967295">
                <a:solidFill>
                  <a:srgbClr val="0F2741"/>
                </a:solidFill>
                <a:latin typeface="Open Sans"/>
              </a:defRPr>
            </a:pPr>
            <a:endParaRPr sz="1100" b="0" smtId="4294967295">
              <a:solidFill>
                <a:srgbClr val="0F2741"/>
              </a:solidFill>
              <a:latin typeface="Open Sans"/>
            </a:endParaRPr>
          </a:p>
        </c:txPr>
        <c:crossAx val="67451136"/>
        <c:crosses val="autoZero"/>
        <c:crossBetween val="between"/>
      </c:valAx>
    </c:plotArea>
    <c:plotVisOnly val="1"/>
    <c:dispBlanksAs val="gap"/>
    <c:showDLblsOverMax val="1"/>
  </c:chart>
  <c:txPr>
    <a:bodyPr/>
    <a:p>
      <a:pPr>
        <a:defRPr sz="1800" smtId="4294967295"/>
      </a:pPr>
      <a:endParaRPr sz="1800" smtId="4294967295"/>
    </a:p>
  </c:txPr>
  <c:externalData r:id="rId1"/>
</c:chartSpace>
</file>

<file path=ppt/drawings/_rels/vmlDrawing1.vml.rels>&#65279;<?xml version="1.0" encoding="utf-8" standalone="yes"?><Relationships xmlns="http://schemas.openxmlformats.org/package/2006/relationships"><Relationship Id="rId1" Type="http://schemas.openxmlformats.org/officeDocument/2006/relationships/image" Target="../media/image8.png" /><Relationship Id="rId2" Type="http://schemas.openxmlformats.org/officeDocument/2006/relationships/image" Target="../media/image9.png" /></Relationships>
</file>

<file path=ppt/drawings/_rels/vmlDrawing10.vml.rels>&#65279;<?xml version="1.0" encoding="utf-8" standalone="yes"?><Relationships xmlns="http://schemas.openxmlformats.org/package/2006/relationships"><Relationship Id="rId1" Type="http://schemas.openxmlformats.org/officeDocument/2006/relationships/image" Target="../media/image8.png" /><Relationship Id="rId2" Type="http://schemas.openxmlformats.org/officeDocument/2006/relationships/image" Target="../media/image9.png" /></Relationships>
</file>

<file path=ppt/drawings/_rels/vmlDrawing11.vml.rels>&#65279;<?xml version="1.0" encoding="utf-8" standalone="yes"?><Relationships xmlns="http://schemas.openxmlformats.org/package/2006/relationships"><Relationship Id="rId1" Type="http://schemas.openxmlformats.org/officeDocument/2006/relationships/image" Target="../media/image8.png" /><Relationship Id="rId2" Type="http://schemas.openxmlformats.org/officeDocument/2006/relationships/image" Target="../media/image9.png" /></Relationships>
</file>

<file path=ppt/drawings/_rels/vmlDrawing12.vml.rels>&#65279;<?xml version="1.0" encoding="utf-8" standalone="yes"?><Relationships xmlns="http://schemas.openxmlformats.org/package/2006/relationships"><Relationship Id="rId1" Type="http://schemas.openxmlformats.org/officeDocument/2006/relationships/image" Target="../media/image8.png" /><Relationship Id="rId2" Type="http://schemas.openxmlformats.org/officeDocument/2006/relationships/image" Target="../media/image9.png" /></Relationships>
</file>

<file path=ppt/drawings/_rels/vmlDrawing13.vml.rels>&#65279;<?xml version="1.0" encoding="utf-8" standalone="yes"?><Relationships xmlns="http://schemas.openxmlformats.org/package/2006/relationships"><Relationship Id="rId1" Type="http://schemas.openxmlformats.org/officeDocument/2006/relationships/image" Target="../media/image8.png" /><Relationship Id="rId2" Type="http://schemas.openxmlformats.org/officeDocument/2006/relationships/image" Target="../media/image9.png" /></Relationships>
</file>

<file path=ppt/drawings/_rels/vmlDrawing14.vml.rels>&#65279;<?xml version="1.0" encoding="utf-8" standalone="yes"?><Relationships xmlns="http://schemas.openxmlformats.org/package/2006/relationships"><Relationship Id="rId1" Type="http://schemas.openxmlformats.org/officeDocument/2006/relationships/image" Target="../media/image8.png" /><Relationship Id="rId2" Type="http://schemas.openxmlformats.org/officeDocument/2006/relationships/image" Target="../media/image9.png"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8.png" /><Relationship Id="rId2" Type="http://schemas.openxmlformats.org/officeDocument/2006/relationships/image" Target="../media/image9.png" /></Relationships>
</file>

<file path=ppt/drawings/_rels/vmlDrawing3.vml.rels>&#65279;<?xml version="1.0" encoding="utf-8" standalone="yes"?><Relationships xmlns="http://schemas.openxmlformats.org/package/2006/relationships"><Relationship Id="rId1" Type="http://schemas.openxmlformats.org/officeDocument/2006/relationships/image" Target="../media/image8.png" /><Relationship Id="rId2" Type="http://schemas.openxmlformats.org/officeDocument/2006/relationships/image" Target="../media/image9.png" /></Relationships>
</file>

<file path=ppt/drawings/_rels/vmlDrawing4.vml.rels>&#65279;<?xml version="1.0" encoding="utf-8" standalone="yes"?><Relationships xmlns="http://schemas.openxmlformats.org/package/2006/relationships"><Relationship Id="rId1" Type="http://schemas.openxmlformats.org/officeDocument/2006/relationships/image" Target="../media/image8.png" /><Relationship Id="rId2" Type="http://schemas.openxmlformats.org/officeDocument/2006/relationships/image" Target="../media/image9.png" /></Relationships>
</file>

<file path=ppt/drawings/_rels/vmlDrawing5.vml.rels>&#65279;<?xml version="1.0" encoding="utf-8" standalone="yes"?><Relationships xmlns="http://schemas.openxmlformats.org/package/2006/relationships"><Relationship Id="rId1" Type="http://schemas.openxmlformats.org/officeDocument/2006/relationships/image" Target="../media/image8.png" /><Relationship Id="rId2" Type="http://schemas.openxmlformats.org/officeDocument/2006/relationships/image" Target="../media/image9.png" /></Relationships>
</file>

<file path=ppt/drawings/_rels/vmlDrawing6.vml.rels>&#65279;<?xml version="1.0" encoding="utf-8" standalone="yes"?><Relationships xmlns="http://schemas.openxmlformats.org/package/2006/relationships"><Relationship Id="rId1" Type="http://schemas.openxmlformats.org/officeDocument/2006/relationships/image" Target="../media/image8.png" /><Relationship Id="rId2" Type="http://schemas.openxmlformats.org/officeDocument/2006/relationships/image" Target="../media/image9.png" /></Relationships>
</file>

<file path=ppt/drawings/_rels/vmlDrawing7.vml.rels>&#65279;<?xml version="1.0" encoding="utf-8" standalone="yes"?><Relationships xmlns="http://schemas.openxmlformats.org/package/2006/relationships"><Relationship Id="rId1" Type="http://schemas.openxmlformats.org/officeDocument/2006/relationships/image" Target="../media/image8.png" /><Relationship Id="rId2" Type="http://schemas.openxmlformats.org/officeDocument/2006/relationships/image" Target="../media/image9.png" /></Relationships>
</file>

<file path=ppt/drawings/_rels/vmlDrawing8.vml.rels>&#65279;<?xml version="1.0" encoding="utf-8" standalone="yes"?><Relationships xmlns="http://schemas.openxmlformats.org/package/2006/relationships"><Relationship Id="rId1" Type="http://schemas.openxmlformats.org/officeDocument/2006/relationships/image" Target="../media/image8.png" /><Relationship Id="rId2" Type="http://schemas.openxmlformats.org/officeDocument/2006/relationships/image" Target="../media/image9.png" /></Relationships>
</file>

<file path=ppt/drawings/_rels/vmlDrawing9.vml.rels>&#65279;<?xml version="1.0" encoding="utf-8" standalone="yes"?><Relationships xmlns="http://schemas.openxmlformats.org/package/2006/relationships"><Relationship Id="rId1" Type="http://schemas.openxmlformats.org/officeDocument/2006/relationships/image" Target="../media/image8.png" /><Relationship Id="rId2" Type="http://schemas.openxmlformats.org/officeDocument/2006/relationships/image" Target="../media/image9.png"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title=""/>
        <p:cNvGrpSpPr/>
        <p:nvPr/>
      </p:nvGrpSpPr>
      <p:grpSpPr>
        <a:xfrm>
          <a:off x="0" y="0"/>
          <a:ext cx="0" cy="0"/>
        </a:xfrm>
      </p:grpSpPr>
      <p:sp>
        <p:nvSpPr>
          <p:cNvPr id="2" name="Title 1" title=""/>
          <p:cNvSpPr>
            <a:spLocks noGrp="1"/>
          </p:cNvSpPr>
          <p:nvPr>
            <p:ph type="ctrTitle"/>
          </p:nvPr>
        </p:nvSpPr>
        <p:spPr/>
        <p:txBody>
          <a:bodyPr/>
          <a:lstStyle/>
          <a:p>
            <a:r>
              <a:rPr lang="en-US" smtClean="0"/>
              <a:t>Click to edit Master title style</a:t>
            </a:r>
            <a:endParaRPr lang="en-US"/>
          </a:p>
        </p:txBody>
      </p:sp>
      <p:sp>
        <p:nvSpPr>
          <p:cNvPr id="3" name="Subtitle 2" title=""/>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title=""/>
          <p:cNvSpPr>
            <a:spLocks noGrp="1"/>
          </p:cNvSpPr>
          <p:nvPr>
            <p:ph type="dt" sz="half" idx="2"/>
          </p:nvPr>
        </p:nvSpPr>
        <p:spPr/>
        <p:txBody>
          <a:bodyPr/>
          <a:lstStyle/>
          <a:p>
            <a:fld id="{613B64E8-DB42-43C2-B59F-4B431782B636}"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Vertical Text Placeholder 2" title=""/>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title=""/>
          <p:cNvSpPr>
            <a:spLocks noGrp="1"/>
          </p:cNvSpPr>
          <p:nvPr>
            <p:ph type="dt" sz="half" idx="2"/>
          </p:nvPr>
        </p:nvSpPr>
        <p:spPr/>
        <p:txBody>
          <a:bodyPr/>
          <a:lstStyle/>
          <a:p>
            <a:fld id="{CD458DC9-F6A1-4B8D-9F85-40E8F8861666}"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title=""/>
        <p:cNvGrpSpPr/>
        <p:nvPr/>
      </p:nvGrpSpPr>
      <p:grpSpPr>
        <a:xfrm>
          <a:off x="0" y="0"/>
          <a:ext cx="0" cy="0"/>
        </a:xfrm>
      </p:grpSpPr>
      <p:sp>
        <p:nvSpPr>
          <p:cNvPr id="2" name="Vertical Title 1" title=""/>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title=""/>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title=""/>
          <p:cNvSpPr>
            <a:spLocks noGrp="1"/>
          </p:cNvSpPr>
          <p:nvPr>
            <p:ph type="dt" sz="half" idx="2"/>
          </p:nvPr>
        </p:nvSpPr>
        <p:spPr/>
        <p:txBody>
          <a:bodyPr/>
          <a:lstStyle/>
          <a:p>
            <a:fld id="{3474B65D-AB29-4546-AC73-23CBB3C3F045}"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Content Placeholder 2" title=""/>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title=""/>
          <p:cNvSpPr>
            <a:spLocks noGrp="1"/>
          </p:cNvSpPr>
          <p:nvPr>
            <p:ph type="dt" sz="half" idx="2"/>
          </p:nvPr>
        </p:nvSpPr>
        <p:spPr/>
        <p:txBody>
          <a:bodyPr/>
          <a:lstStyle/>
          <a:p>
            <a:fld id="{D77BBE9E-D20E-4A1C-99F3-6579E8981FF1}"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title=""/>
        <p:cNvGrpSpPr/>
        <p:nvPr/>
      </p:nvGrpSpPr>
      <p:grpSpPr>
        <a:xfrm>
          <a:off x="0" y="0"/>
          <a:ext cx="0" cy="0"/>
        </a:xfrm>
      </p:grpSpPr>
      <p:sp>
        <p:nvSpPr>
          <p:cNvPr id="2" name="Title 1" title=""/>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title=""/>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title=""/>
          <p:cNvSpPr>
            <a:spLocks noGrp="1"/>
          </p:cNvSpPr>
          <p:nvPr>
            <p:ph type="dt" sz="half" idx="2"/>
          </p:nvPr>
        </p:nvSpPr>
        <p:spPr/>
        <p:txBody>
          <a:bodyPr/>
          <a:lstStyle/>
          <a:p>
            <a:fld id="{3543AFA6-693D-470A-A5F8-D51918BF7AD4}"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Content Placeholder 2" title=""/>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title=""/>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title=""/>
          <p:cNvSpPr>
            <a:spLocks noGrp="1"/>
          </p:cNvSpPr>
          <p:nvPr>
            <p:ph type="dt" sz="half" idx="3"/>
          </p:nvPr>
        </p:nvSpPr>
        <p:spPr/>
        <p:txBody>
          <a:bodyPr/>
          <a:lstStyle/>
          <a:p>
            <a:fld id="{EAD1741F-6E7A-4D5A-BD11-8117E1F5A676}" type="datetimeFigureOut">
              <a:rPr lang="en-US" smtClean="0"/>
              <a:t>11/7/2009</a:t>
            </a:fld>
            <a:endParaRPr lang="en-US"/>
          </a:p>
        </p:txBody>
      </p:sp>
      <p:sp>
        <p:nvSpPr>
          <p:cNvPr id="6" name="Footer Placeholder 5" title=""/>
          <p:cNvSpPr>
            <a:spLocks noGrp="1"/>
          </p:cNvSpPr>
          <p:nvPr>
            <p:ph type="ftr" sz="quarter" idx="4"/>
          </p:nvPr>
        </p:nvSpPr>
        <p:spPr/>
        <p:txBody>
          <a:bodyPr/>
          <a:lstStyle/>
          <a:p>
            <a:endParaRPr lang="en-US"/>
          </a:p>
        </p:txBody>
      </p:sp>
      <p:sp>
        <p:nvSpPr>
          <p:cNvPr id="7" name="Slide Number Placeholder 6" title=""/>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Text Placeholder 2" title=""/>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title=""/>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title=""/>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title=""/>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title=""/>
          <p:cNvSpPr>
            <a:spLocks noGrp="1"/>
          </p:cNvSpPr>
          <p:nvPr>
            <p:ph type="dt" sz="half" idx="5"/>
          </p:nvPr>
        </p:nvSpPr>
        <p:spPr/>
        <p:txBody>
          <a:bodyPr/>
          <a:lstStyle/>
          <a:p>
            <a:fld id="{7CCC0DC9-8793-43C1-8CA4-68F4DA548552}" type="datetimeFigureOut">
              <a:rPr lang="en-US" smtClean="0"/>
              <a:t>11/7/2009</a:t>
            </a:fld>
            <a:endParaRPr lang="en-US"/>
          </a:p>
        </p:txBody>
      </p:sp>
      <p:sp>
        <p:nvSpPr>
          <p:cNvPr id="8" name="Footer Placeholder 7" title=""/>
          <p:cNvSpPr>
            <a:spLocks noGrp="1"/>
          </p:cNvSpPr>
          <p:nvPr>
            <p:ph type="ftr" sz="quarter" idx="6"/>
          </p:nvPr>
        </p:nvSpPr>
        <p:spPr/>
        <p:txBody>
          <a:bodyPr/>
          <a:lstStyle/>
          <a:p>
            <a:endParaRPr lang="en-US"/>
          </a:p>
        </p:txBody>
      </p:sp>
      <p:sp>
        <p:nvSpPr>
          <p:cNvPr id="9" name="Slide Number Placeholder 8" title=""/>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Date Placeholder 2" title=""/>
          <p:cNvSpPr>
            <a:spLocks noGrp="1"/>
          </p:cNvSpPr>
          <p:nvPr>
            <p:ph type="dt" sz="half" idx="1"/>
          </p:nvPr>
        </p:nvSpPr>
        <p:spPr/>
        <p:txBody>
          <a:bodyPr/>
          <a:lstStyle/>
          <a:p>
            <a:fld id="{1583078D-A46A-42E9-B0D5-88B94FFA8F78}" type="datetimeFigureOut">
              <a:rPr lang="en-US" smtClean="0"/>
              <a:t>11/7/2009</a:t>
            </a:fld>
            <a:endParaRPr lang="en-US"/>
          </a:p>
        </p:txBody>
      </p:sp>
      <p:sp>
        <p:nvSpPr>
          <p:cNvPr id="4" name="Footer Placeholder 3" title=""/>
          <p:cNvSpPr>
            <a:spLocks noGrp="1"/>
          </p:cNvSpPr>
          <p:nvPr>
            <p:ph type="ftr" sz="quarter" idx="2"/>
          </p:nvPr>
        </p:nvSpPr>
        <p:spPr/>
        <p:txBody>
          <a:bodyPr/>
          <a:lstStyle/>
          <a:p>
            <a:endParaRPr lang="en-US"/>
          </a:p>
        </p:txBody>
      </p:sp>
      <p:sp>
        <p:nvSpPr>
          <p:cNvPr id="5" name="Slide Number Placeholder 4" title=""/>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title=""/>
        <p:cNvGrpSpPr/>
        <p:nvPr/>
      </p:nvGrpSpPr>
      <p:grpSpPr>
        <a:xfrm>
          <a:off x="0" y="0"/>
          <a:ext cx="0" cy="0"/>
        </a:xfrm>
      </p:grpSpPr>
      <p:sp>
        <p:nvSpPr>
          <p:cNvPr id="2" name="Date Placeholder 1" title=""/>
          <p:cNvSpPr>
            <a:spLocks noGrp="1"/>
          </p:cNvSpPr>
          <p:nvPr>
            <p:ph type="dt" sz="half"/>
          </p:nvPr>
        </p:nvSpPr>
        <p:spPr/>
        <p:txBody>
          <a:bodyPr/>
          <a:lstStyle/>
          <a:p>
            <a:fld id="{4E0DB696-3077-43DA-950B-590EAAC17821}" type="datetimeFigureOut">
              <a:rPr lang="en-US" smtClean="0"/>
              <a:t>11/7/2009</a:t>
            </a:fld>
            <a:endParaRPr lang="en-US"/>
          </a:p>
        </p:txBody>
      </p:sp>
      <p:sp>
        <p:nvSpPr>
          <p:cNvPr id="3" name="Footer Placeholder 2" title=""/>
          <p:cNvSpPr>
            <a:spLocks noGrp="1"/>
          </p:cNvSpPr>
          <p:nvPr>
            <p:ph type="ftr" sz="quarter" idx="1"/>
          </p:nvPr>
        </p:nvSpPr>
        <p:spPr/>
        <p:txBody>
          <a:bodyPr/>
          <a:lstStyle/>
          <a:p>
            <a:endParaRPr lang="en-US"/>
          </a:p>
        </p:txBody>
      </p:sp>
      <p:sp>
        <p:nvSpPr>
          <p:cNvPr id="4" name="Slide Number Placeholder 3" title=""/>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title=""/>
        <p:cNvGrpSpPr/>
        <p:nvPr/>
      </p:nvGrpSpPr>
      <p:grpSpPr>
        <a:xfrm>
          <a:off x="0" y="0"/>
          <a:ext cx="0" cy="0"/>
        </a:xfrm>
      </p:grpSpPr>
      <p:sp>
        <p:nvSpPr>
          <p:cNvPr id="2" name="Title 1" title=""/>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title=""/>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title=""/>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title=""/>
          <p:cNvSpPr>
            <a:spLocks noGrp="1"/>
          </p:cNvSpPr>
          <p:nvPr>
            <p:ph type="dt" sz="half" idx="3"/>
          </p:nvPr>
        </p:nvSpPr>
        <p:spPr/>
        <p:txBody>
          <a:bodyPr/>
          <a:lstStyle/>
          <a:p>
            <a:fld id="{E8D39B44-388B-499E-9E74-701079AD1F49}" type="datetimeFigureOut">
              <a:rPr lang="en-US" smtClean="0"/>
              <a:t>11/7/2009</a:t>
            </a:fld>
            <a:endParaRPr lang="en-US"/>
          </a:p>
        </p:txBody>
      </p:sp>
      <p:sp>
        <p:nvSpPr>
          <p:cNvPr id="6" name="Footer Placeholder 5" title=""/>
          <p:cNvSpPr>
            <a:spLocks noGrp="1"/>
          </p:cNvSpPr>
          <p:nvPr>
            <p:ph type="ftr" sz="quarter" idx="4"/>
          </p:nvPr>
        </p:nvSpPr>
        <p:spPr/>
        <p:txBody>
          <a:bodyPr/>
          <a:lstStyle/>
          <a:p>
            <a:endParaRPr lang="en-US"/>
          </a:p>
        </p:txBody>
      </p:sp>
      <p:sp>
        <p:nvSpPr>
          <p:cNvPr id="7" name="Slide Number Placeholder 6" title=""/>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title=""/>
        <p:cNvGrpSpPr/>
        <p:nvPr/>
      </p:nvGrpSpPr>
      <p:grpSpPr>
        <a:xfrm>
          <a:off x="0" y="0"/>
          <a:ext cx="0" cy="0"/>
        </a:xfrm>
      </p:grpSpPr>
      <p:sp>
        <p:nvSpPr>
          <p:cNvPr id="2" name="Title 1" title=""/>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title=""/>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title=""/>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title=""/>
          <p:cNvSpPr>
            <a:spLocks noGrp="1"/>
          </p:cNvSpPr>
          <p:nvPr>
            <p:ph type="dt" sz="half" idx="3"/>
          </p:nvPr>
        </p:nvSpPr>
        <p:spPr/>
        <p:txBody>
          <a:bodyPr/>
          <a:lstStyle/>
          <a:p>
            <a:fld id="{482FEEB3-BF2C-4FE1-B7B4-A76B3AF40F4F}" type="datetimeFigureOut">
              <a:rPr lang="en-US" smtClean="0"/>
              <a:t>11/7/2009</a:t>
            </a:fld>
            <a:endParaRPr lang="en-US"/>
          </a:p>
        </p:txBody>
      </p:sp>
      <p:sp>
        <p:nvSpPr>
          <p:cNvPr id="6" name="Footer Placeholder 5" title=""/>
          <p:cNvSpPr>
            <a:spLocks noGrp="1"/>
          </p:cNvSpPr>
          <p:nvPr>
            <p:ph type="ftr" sz="quarter" idx="4"/>
          </p:nvPr>
        </p:nvSpPr>
        <p:spPr/>
        <p:txBody>
          <a:bodyPr/>
          <a:lstStyle/>
          <a:p>
            <a:endParaRPr lang="en-US"/>
          </a:p>
        </p:txBody>
      </p:sp>
      <p:sp>
        <p:nvSpPr>
          <p:cNvPr id="7" name="Slide Number Placeholder 6" title=""/>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title=""/>
        <p:cNvGrpSpPr/>
        <p:nvPr/>
      </p:nvGrpSpPr>
      <p:grpSpPr>
        <a:xfrm>
          <a:off x="0" y="0"/>
          <a:ext cx="0" cy="0"/>
        </a:xfrm>
      </p:grpSpPr>
      <p:sp>
        <p:nvSpPr>
          <p:cNvPr id="2" name="Title Placeholder 1" title=""/>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title=""/>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title=""/>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title=""/>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title=""/>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emf" /><Relationship Id="rId3" Type="http://schemas.openxmlformats.org/officeDocument/2006/relationships/image" Target="../media/image2.emf"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6.emf"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9.png" /><Relationship Id="rId11" Type="http://schemas.openxmlformats.org/officeDocument/2006/relationships/vmlDrawing" Target="../drawings/vmlDrawing1.v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1296719/tech-skills-that-developers-would-like-to-acquire" TargetMode="External" /><Relationship Id="rId6" Type="http://schemas.openxmlformats.org/officeDocument/2006/relationships/chart" Target="../charts/chart6.xml" /><Relationship Id="rId7" Type="http://schemas.openxmlformats.org/officeDocument/2006/relationships/image" Target="../media/image7.png" /><Relationship Id="rId8" Type="http://schemas.openxmlformats.org/officeDocument/2006/relationships/oleObject" Target="../embeddings/oleObject7.bin" TargetMode="Internal" /><Relationship Id="rId9" Type="http://schemas.openxmlformats.org/officeDocument/2006/relationships/image" Target="../media/image8.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793568/worldwide-developer-survey-level-formal-education" TargetMode="External" /><Relationship Id="rId6" Type="http://schemas.openxmlformats.org/officeDocument/2006/relationships/chart" Target="../charts/chart7.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9.png" /><Relationship Id="rId11" Type="http://schemas.openxmlformats.org/officeDocument/2006/relationships/vmlDrawing" Target="../drawings/vmlDrawing2.v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1124699/worldwide-developer-survey-most-used-frameworks-web" TargetMode="External" /><Relationship Id="rId6" Type="http://schemas.openxmlformats.org/officeDocument/2006/relationships/chart" Target="../charts/chart8.xml" /><Relationship Id="rId7" Type="http://schemas.openxmlformats.org/officeDocument/2006/relationships/image" Target="../media/image7.png" /><Relationship Id="rId8" Type="http://schemas.openxmlformats.org/officeDocument/2006/relationships/oleObject" Target="../embeddings/oleObject10.bin" TargetMode="Internal" /><Relationship Id="rId9" Type="http://schemas.openxmlformats.org/officeDocument/2006/relationships/image" Target="../media/image8.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9.png" /><Relationship Id="rId11" Type="http://schemas.openxmlformats.org/officeDocument/2006/relationships/vmlDrawing" Target="../drawings/vmlDrawing3.v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793628/worldwide-developer-survey-most-used-languages" TargetMode="External" /><Relationship Id="rId6" Type="http://schemas.openxmlformats.org/officeDocument/2006/relationships/chart" Target="../charts/chart9.xml" /><Relationship Id="rId7" Type="http://schemas.openxmlformats.org/officeDocument/2006/relationships/image" Target="../media/image7.png" /><Relationship Id="rId8" Type="http://schemas.openxmlformats.org/officeDocument/2006/relationships/oleObject" Target="../embeddings/oleObject12.bin" TargetMode="Internal" /><Relationship Id="rId9" Type="http://schemas.openxmlformats.org/officeDocument/2006/relationships/image" Target="../media/image8.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789933/worldwide-developer-survey-years-spent-coding" TargetMode="External" /><Relationship Id="rId6" Type="http://schemas.openxmlformats.org/officeDocument/2006/relationships/chart" Target="../charts/chart10.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1293880/global-work-challenges-for-software-developers" TargetMode="External" /><Relationship Id="rId6" Type="http://schemas.openxmlformats.org/officeDocument/2006/relationships/chart" Target="../charts/chart11.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6.emf"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1319631/global-it-security-skills-shortage-by-job" TargetMode="External" /><Relationship Id="rId6" Type="http://schemas.openxmlformats.org/officeDocument/2006/relationships/chart" Target="../charts/chart1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1172646/worldwide-cybersecurity-workforce-gap-region" TargetMode="External" /><Relationship Id="rId6" Type="http://schemas.openxmlformats.org/officeDocument/2006/relationships/chart" Target="../charts/chart13.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slide" Target="slide11.xml" TargetMode="Internal" /><Relationship Id="rId11" Type="http://schemas.openxmlformats.org/officeDocument/2006/relationships/slide" Target="slide12.xml" TargetMode="Internal" /><Relationship Id="rId12" Type="http://schemas.openxmlformats.org/officeDocument/2006/relationships/slide" Target="slide13.xml" TargetMode="Internal" /><Relationship Id="rId13" Type="http://schemas.openxmlformats.org/officeDocument/2006/relationships/slide" Target="slide14.xml" TargetMode="Internal" /><Relationship Id="rId14" Type="http://schemas.openxmlformats.org/officeDocument/2006/relationships/slide" Target="slide15.xml" TargetMode="Internal" /><Relationship Id="rId15" Type="http://schemas.openxmlformats.org/officeDocument/2006/relationships/slide" Target="slide16.xml" TargetMode="Internal" /><Relationship Id="rId16" Type="http://schemas.openxmlformats.org/officeDocument/2006/relationships/slide" Target="slide18.xml" TargetMode="Internal" /><Relationship Id="rId17" Type="http://schemas.openxmlformats.org/officeDocument/2006/relationships/slide" Target="slide19.xml" TargetMode="Internal" /><Relationship Id="rId18" Type="http://schemas.openxmlformats.org/officeDocument/2006/relationships/slide" Target="slide20.xml" TargetMode="Internal" /><Relationship Id="rId19" Type="http://schemas.openxmlformats.org/officeDocument/2006/relationships/slide" Target="slide21.xml" TargetMode="Internal" /><Relationship Id="rId2" Type="http://schemas.openxmlformats.org/officeDocument/2006/relationships/image" Target="../media/image3.emf" /><Relationship Id="rId20" Type="http://schemas.openxmlformats.org/officeDocument/2006/relationships/slide" Target="slide22.xml" TargetMode="Internal" /><Relationship Id="rId21" Type="http://schemas.openxmlformats.org/officeDocument/2006/relationships/slide" Target="slide23.xml" TargetMode="Internal" /><Relationship Id="rId22" Type="http://schemas.openxmlformats.org/officeDocument/2006/relationships/slide" Target="slide24.xml" TargetMode="Internal" /><Relationship Id="rId23" Type="http://schemas.openxmlformats.org/officeDocument/2006/relationships/slide" Target="slide26.xml" TargetMode="Internal" /><Relationship Id="rId24" Type="http://schemas.openxmlformats.org/officeDocument/2006/relationships/slide" Target="slide27.xml" TargetMode="Internal" /><Relationship Id="rId25" Type="http://schemas.openxmlformats.org/officeDocument/2006/relationships/slide" Target="slide28.xml" TargetMode="Internal" /><Relationship Id="rId26" Type="http://schemas.openxmlformats.org/officeDocument/2006/relationships/slide" Target="slide29.xml" TargetMode="Internal" /><Relationship Id="rId27" Type="http://schemas.openxmlformats.org/officeDocument/2006/relationships/slide" Target="slide30.xml" TargetMode="Internal" /><Relationship Id="rId28" Type="http://schemas.openxmlformats.org/officeDocument/2006/relationships/slide" Target="slide31.xml" TargetMode="Internal" /><Relationship Id="rId29" Type="http://schemas.openxmlformats.org/officeDocument/2006/relationships/slide" Target="slide32.xml" TargetMode="Internal" /><Relationship Id="rId3" Type="http://schemas.openxmlformats.org/officeDocument/2006/relationships/image" Target="../media/image4.emf" /><Relationship Id="rId30" Type="http://schemas.openxmlformats.org/officeDocument/2006/relationships/slide" Target="slide34.xml" TargetMode="Internal" /><Relationship Id="rId31" Type="http://schemas.openxmlformats.org/officeDocument/2006/relationships/slide" Target="slide35.xml" TargetMode="Internal" /><Relationship Id="rId32" Type="http://schemas.openxmlformats.org/officeDocument/2006/relationships/slide" Target="slide36.xml" TargetMode="Internal" /><Relationship Id="rId33" Type="http://schemas.openxmlformats.org/officeDocument/2006/relationships/slide" Target="slide37.xml" TargetMode="Internal" /><Relationship Id="rId34" Type="http://schemas.openxmlformats.org/officeDocument/2006/relationships/slide" Target="slide38.xml" TargetMode="Internal" /><Relationship Id="rId35" Type="http://schemas.openxmlformats.org/officeDocument/2006/relationships/slide" Target="slide39.xml" TargetMode="Internal" /><Relationship Id="rId36" Type="http://schemas.openxmlformats.org/officeDocument/2006/relationships/slide" Target="slide40.xml" TargetMode="Internal" /><Relationship Id="rId4" Type="http://schemas.openxmlformats.org/officeDocument/2006/relationships/image" Target="../media/image5.emf" /><Relationship Id="rId5" Type="http://schemas.openxmlformats.org/officeDocument/2006/relationships/slide" Target="slide5.xml" TargetMode="Internal" /><Relationship Id="rId6" Type="http://schemas.openxmlformats.org/officeDocument/2006/relationships/slide" Target="slide6.xml" TargetMode="Internal" /><Relationship Id="rId7" Type="http://schemas.openxmlformats.org/officeDocument/2006/relationships/slide" Target="slide7.xml" TargetMode="Internal" /><Relationship Id="rId8" Type="http://schemas.openxmlformats.org/officeDocument/2006/relationships/slide" Target="slide8.xml" TargetMode="Internal" /><Relationship Id="rId9" Type="http://schemas.openxmlformats.org/officeDocument/2006/relationships/slide" Target="slide9.xml" TargetMode="Interna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9.png" /><Relationship Id="rId11" Type="http://schemas.openxmlformats.org/officeDocument/2006/relationships/vmlDrawing" Target="../drawings/vmlDrawing4.v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1275691/cybersecurity-jobs-gap-by-country" TargetMode="External" /><Relationship Id="rId6" Type="http://schemas.openxmlformats.org/officeDocument/2006/relationships/chart" Target="../charts/chart14.xml" /><Relationship Id="rId7" Type="http://schemas.openxmlformats.org/officeDocument/2006/relationships/image" Target="../media/image7.png" /><Relationship Id="rId8" Type="http://schemas.openxmlformats.org/officeDocument/2006/relationships/oleObject" Target="../embeddings/oleObject18.bin" TargetMode="Internal" /><Relationship Id="rId9" Type="http://schemas.openxmlformats.org/officeDocument/2006/relationships/image" Target="../media/image8.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9.png" /><Relationship Id="rId11" Type="http://schemas.openxmlformats.org/officeDocument/2006/relationships/vmlDrawing" Target="../drawings/vmlDrawing5.v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1172449/worldwide-cybersecurity-workforce" TargetMode="External" /><Relationship Id="rId6" Type="http://schemas.openxmlformats.org/officeDocument/2006/relationships/chart" Target="../charts/chart15.xml" /><Relationship Id="rId7" Type="http://schemas.openxmlformats.org/officeDocument/2006/relationships/image" Target="../media/image7.png" /><Relationship Id="rId8" Type="http://schemas.openxmlformats.org/officeDocument/2006/relationships/oleObject" Target="../embeddings/oleObject20.bin" TargetMode="Internal" /><Relationship Id="rId9" Type="http://schemas.openxmlformats.org/officeDocument/2006/relationships/image" Target="../media/image8.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1317787/hardest-cybersecurity-jobs-to-fill" TargetMode="External" /><Relationship Id="rId6" Type="http://schemas.openxmlformats.org/officeDocument/2006/relationships/chart" Target="../charts/chart16.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9.png" /><Relationship Id="rId11" Type="http://schemas.openxmlformats.org/officeDocument/2006/relationships/vmlDrawing" Target="../drawings/vmlDrawing6.v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1322400/cybersecurity-factors-resignation-worldwide" TargetMode="External" /><Relationship Id="rId6" Type="http://schemas.openxmlformats.org/officeDocument/2006/relationships/chart" Target="../charts/chart17.xml" /><Relationship Id="rId7" Type="http://schemas.openxmlformats.org/officeDocument/2006/relationships/image" Target="../media/image7.png" /><Relationship Id="rId8" Type="http://schemas.openxmlformats.org/officeDocument/2006/relationships/oleObject" Target="../embeddings/oleObject23.bin" TargetMode="Internal" /><Relationship Id="rId9" Type="http://schemas.openxmlformats.org/officeDocument/2006/relationships/image" Target="../media/image8.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1317792/certifications-impact-when-hiring-talent-worldwide" TargetMode="External" /><Relationship Id="rId6" Type="http://schemas.openxmlformats.org/officeDocument/2006/relationships/chart" Target="../charts/chart18.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6.emf"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1425097/recruitment-challenges-in-the-tech-industry-worldwide" TargetMode="External" /><Relationship Id="rId6" Type="http://schemas.openxmlformats.org/officeDocument/2006/relationships/chart" Target="../charts/chart19.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1296742/challenges-when-recruiting-developers" TargetMode="External" /><Relationship Id="rId6" Type="http://schemas.openxmlformats.org/officeDocument/2006/relationships/chart" Target="../charts/chart20.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1425155/tech-industry-recruitment-training-strategies-worldwide" TargetMode="External" /><Relationship Id="rId6" Type="http://schemas.openxmlformats.org/officeDocument/2006/relationships/chart" Target="../charts/chart21.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9.png" /><Relationship Id="rId11" Type="http://schemas.openxmlformats.org/officeDocument/2006/relationships/vmlDrawing" Target="../drawings/vmlDrawing7.v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1367003/in-demand-it-roles" TargetMode="External" /><Relationship Id="rId6" Type="http://schemas.openxmlformats.org/officeDocument/2006/relationships/chart" Target="../charts/chart22.xml" /><Relationship Id="rId7" Type="http://schemas.openxmlformats.org/officeDocument/2006/relationships/image" Target="../media/image7.png" /><Relationship Id="rId8" Type="http://schemas.openxmlformats.org/officeDocument/2006/relationships/oleObject" Target="../embeddings/oleObject29.bin" TargetMode="Internal" /><Relationship Id="rId9" Type="http://schemas.openxmlformats.org/officeDocument/2006/relationships/image" Target="../media/image8.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slide" Target="slide48.xml" TargetMode="Internal" /><Relationship Id="rId11" Type="http://schemas.openxmlformats.org/officeDocument/2006/relationships/slide" Target="slide49.xml" TargetMode="Internal" /><Relationship Id="rId12" Type="http://schemas.openxmlformats.org/officeDocument/2006/relationships/slide" Target="slide50.xml" TargetMode="Internal" /><Relationship Id="rId13" Type="http://schemas.openxmlformats.org/officeDocument/2006/relationships/slide" Target="slide51.xml" TargetMode="Internal" /><Relationship Id="rId14" Type="http://schemas.openxmlformats.org/officeDocument/2006/relationships/slide" Target="slide52.xml" TargetMode="Internal" /><Relationship Id="rId15" Type="http://schemas.openxmlformats.org/officeDocument/2006/relationships/slide" Target="slide53.xml" TargetMode="Interna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slide" Target="slide42.xml" TargetMode="Internal" /><Relationship Id="rId6" Type="http://schemas.openxmlformats.org/officeDocument/2006/relationships/slide" Target="slide43.xml" TargetMode="Internal" /><Relationship Id="rId7" Type="http://schemas.openxmlformats.org/officeDocument/2006/relationships/slide" Target="slide44.xml" TargetMode="Internal" /><Relationship Id="rId8" Type="http://schemas.openxmlformats.org/officeDocument/2006/relationships/slide" Target="slide45.xml" TargetMode="Internal" /><Relationship Id="rId9" Type="http://schemas.openxmlformats.org/officeDocument/2006/relationships/slide" Target="slide47.xml" TargetMode="Interna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9.png" /><Relationship Id="rId11" Type="http://schemas.openxmlformats.org/officeDocument/2006/relationships/vmlDrawing" Target="../drawings/vmlDrawing8.v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1296668/top-in-demand-tech-skills-worldwide" TargetMode="External" /><Relationship Id="rId6" Type="http://schemas.openxmlformats.org/officeDocument/2006/relationships/chart" Target="../charts/chart23.xml" /><Relationship Id="rId7" Type="http://schemas.openxmlformats.org/officeDocument/2006/relationships/image" Target="../media/image7.png" /><Relationship Id="rId8" Type="http://schemas.openxmlformats.org/officeDocument/2006/relationships/oleObject" Target="../embeddings/oleObject31.bin" TargetMode="Internal" /><Relationship Id="rId9" Type="http://schemas.openxmlformats.org/officeDocument/2006/relationships/image" Target="../media/image8.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9.png" /><Relationship Id="rId11" Type="http://schemas.openxmlformats.org/officeDocument/2006/relationships/vmlDrawing" Target="../drawings/vmlDrawing9.v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1296727/programming-languages-demanded-by-recruiters" TargetMode="External" /><Relationship Id="rId6" Type="http://schemas.openxmlformats.org/officeDocument/2006/relationships/chart" Target="../charts/chart24.xml" /><Relationship Id="rId7" Type="http://schemas.openxmlformats.org/officeDocument/2006/relationships/image" Target="../media/image7.png" /><Relationship Id="rId8" Type="http://schemas.openxmlformats.org/officeDocument/2006/relationships/oleObject" Target="../embeddings/oleObject33.bin" TargetMode="Internal" /><Relationship Id="rId9" Type="http://schemas.openxmlformats.org/officeDocument/2006/relationships/image" Target="../media/image8.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9.png" /><Relationship Id="rId11" Type="http://schemas.openxmlformats.org/officeDocument/2006/relationships/vmlDrawing" Target="../drawings/vmlDrawing10.v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1222132/it-staff-recruitment-struggles-worldwide" TargetMode="External" /><Relationship Id="rId6" Type="http://schemas.openxmlformats.org/officeDocument/2006/relationships/chart" Target="../charts/chart25.xml" /><Relationship Id="rId7" Type="http://schemas.openxmlformats.org/officeDocument/2006/relationships/image" Target="../media/image7.png" /><Relationship Id="rId8" Type="http://schemas.openxmlformats.org/officeDocument/2006/relationships/oleObject" Target="../embeddings/oleObject35.bin" TargetMode="Internal" /><Relationship Id="rId9" Type="http://schemas.openxmlformats.org/officeDocument/2006/relationships/image" Target="../media/image8.pn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6.emf"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1418250/staffing-changes-for-technical-positions-global-industry" TargetMode="External" /><Relationship Id="rId6" Type="http://schemas.openxmlformats.org/officeDocument/2006/relationships/chart" Target="../charts/chart26.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1222114/it-developers-recruitment-plans-worldwide" TargetMode="External" /><Relationship Id="rId6" Type="http://schemas.openxmlformats.org/officeDocument/2006/relationships/chart" Target="../charts/chart27.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1322073/cybersecurity-staffing-worldwide" TargetMode="External" /><Relationship Id="rId6" Type="http://schemas.openxmlformats.org/officeDocument/2006/relationships/chart" Target="../charts/chart28.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9.png" /><Relationship Id="rId11" Type="http://schemas.openxmlformats.org/officeDocument/2006/relationships/vmlDrawing" Target="../drawings/vmlDrawing11.v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1357992/measures-taken-to-mitigate-cybersecurity-staff-shortages-worldwide" TargetMode="External" /><Relationship Id="rId6" Type="http://schemas.openxmlformats.org/officeDocument/2006/relationships/chart" Target="../charts/chart29.xml" /><Relationship Id="rId7" Type="http://schemas.openxmlformats.org/officeDocument/2006/relationships/image" Target="../media/image7.png" /><Relationship Id="rId8" Type="http://schemas.openxmlformats.org/officeDocument/2006/relationships/oleObject" Target="../embeddings/oleObject40.bin" TargetMode="Internal" /><Relationship Id="rId9" Type="http://schemas.openxmlformats.org/officeDocument/2006/relationships/image" Target="../media/image8.pn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9.png" /><Relationship Id="rId11" Type="http://schemas.openxmlformats.org/officeDocument/2006/relationships/vmlDrawing" Target="../drawings/vmlDrawing12.v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793602/worldwide-developer-survey-average-salaries" TargetMode="External" /><Relationship Id="rId6" Type="http://schemas.openxmlformats.org/officeDocument/2006/relationships/chart" Target="../charts/chart30.xml" /><Relationship Id="rId7" Type="http://schemas.openxmlformats.org/officeDocument/2006/relationships/image" Target="../media/image7.png" /><Relationship Id="rId8" Type="http://schemas.openxmlformats.org/officeDocument/2006/relationships/oleObject" Target="../embeddings/oleObject42.bin" TargetMode="Internal" /><Relationship Id="rId9" Type="http://schemas.openxmlformats.org/officeDocument/2006/relationships/image" Target="../media/image8.pn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1292279/annual-software-developer-salaries-by-country" TargetMode="External" /><Relationship Id="rId6" Type="http://schemas.openxmlformats.org/officeDocument/2006/relationships/chart" Target="../charts/chart31.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6.emf"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9.png" /><Relationship Id="rId11" Type="http://schemas.openxmlformats.org/officeDocument/2006/relationships/vmlDrawing" Target="../drawings/vmlDrawing13.v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1127190/programming-languages-associated-highest-salaries-worldwide" TargetMode="External" /><Relationship Id="rId6" Type="http://schemas.openxmlformats.org/officeDocument/2006/relationships/chart" Target="../charts/chart32.xml" /><Relationship Id="rId7" Type="http://schemas.openxmlformats.org/officeDocument/2006/relationships/image" Target="../media/image7.png" /><Relationship Id="rId8" Type="http://schemas.openxmlformats.org/officeDocument/2006/relationships/oleObject" Target="../embeddings/oleObject45.bin" TargetMode="Internal" /><Relationship Id="rId9" Type="http://schemas.openxmlformats.org/officeDocument/2006/relationships/image" Target="../media/image8.pn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6.emf"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1337862/female-leaders-global-tech-companies-industry" TargetMode="External" /><Relationship Id="rId6" Type="http://schemas.openxmlformats.org/officeDocument/2006/relationships/chart" Target="../charts/chart33.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1317816/global-companies-challenges-on-it-employment-diversity" TargetMode="External" /><Relationship Id="rId6" Type="http://schemas.openxmlformats.org/officeDocument/2006/relationships/chart" Target="../charts/chart34.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1446245/worldwide-developer-gender-distribution" TargetMode="External" /><Relationship Id="rId6" Type="http://schemas.openxmlformats.org/officeDocument/2006/relationships/chart" Target="../charts/chart35.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1423591/diversity-among-cybersecurity-staff-in-selected-countries" TargetMode="External" /><Relationship Id="rId6" Type="http://schemas.openxmlformats.org/officeDocument/2006/relationships/chart" Target="../charts/chart36.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6.emf"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199979/number-of-employees-in-the-us-information-sector" TargetMode="External" /><Relationship Id="rId6" Type="http://schemas.openxmlformats.org/officeDocument/2006/relationships/chart" Target="../charts/chart37.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200008/number-of-hires-in-the-us-information-sector" TargetMode="External" /><Relationship Id="rId6" Type="http://schemas.openxmlformats.org/officeDocument/2006/relationships/chart" Target="../charts/chart38.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199995/rates-of-jobless-persons-in-the-us-information-sector" TargetMode="External" /><Relationship Id="rId6" Type="http://schemas.openxmlformats.org/officeDocument/2006/relationships/chart" Target="../charts/chart39.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268938/global-it-spending-by-segment" TargetMode="External" /><Relationship Id="rId6" Type="http://schemas.openxmlformats.org/officeDocument/2006/relationships/chart" Target="../charts/chart1.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674151/united-states-computer-systems-design-jobs" TargetMode="External" /><Relationship Id="rId6" Type="http://schemas.openxmlformats.org/officeDocument/2006/relationships/chart" Target="../charts/chart40.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9.png" /><Relationship Id="rId11" Type="http://schemas.openxmlformats.org/officeDocument/2006/relationships/vmlDrawing" Target="../drawings/vmlDrawing14.v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794094/united-states-developer-survey-average-salaries" TargetMode="External" /><Relationship Id="rId6" Type="http://schemas.openxmlformats.org/officeDocument/2006/relationships/chart" Target="../charts/chart41.xml" /><Relationship Id="rId7" Type="http://schemas.openxmlformats.org/officeDocument/2006/relationships/image" Target="../media/image7.png" /><Relationship Id="rId8" Type="http://schemas.openxmlformats.org/officeDocument/2006/relationships/oleObject" Target="../embeddings/oleObject55.bin" TargetMode="Internal" /><Relationship Id="rId9" Type="http://schemas.openxmlformats.org/officeDocument/2006/relationships/image" Target="../media/image8.pn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1332197/factors-influencing-recruitment-retention-problems-worldwide" TargetMode="External" /><Relationship Id="rId6" Type="http://schemas.openxmlformats.org/officeDocument/2006/relationships/chart" Target="../charts/chart42.xml"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1424361/us-company-responses-to-skills-gaps-artificial-intelligence" TargetMode="External" /><Relationship Id="rId6" Type="http://schemas.openxmlformats.org/officeDocument/2006/relationships/chart" Target="../charts/chart43.xml"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1183743/it-budget-increase-expectations-by-sector" TargetMode="External" /><Relationship Id="rId6" Type="http://schemas.openxmlformats.org/officeDocument/2006/relationships/chart" Target="../charts/char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199999/worldwide-tech-layoffs-covid-19" TargetMode="External" /><Relationship Id="rId6" Type="http://schemas.openxmlformats.org/officeDocument/2006/relationships/chart" Target="../charts/chart3.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1126955/worldwide-tech-layoffs-covid-19-industry" TargetMode="External" /><Relationship Id="rId6" Type="http://schemas.openxmlformats.org/officeDocument/2006/relationships/chart" Target="../charts/chart4.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emf" /><Relationship Id="rId3" Type="http://schemas.openxmlformats.org/officeDocument/2006/relationships/image" Target="../media/image4.emf" /><Relationship Id="rId4" Type="http://schemas.openxmlformats.org/officeDocument/2006/relationships/image" Target="../media/image5.emf" /><Relationship Id="rId5" Type="http://schemas.openxmlformats.org/officeDocument/2006/relationships/hyperlink" Target="http://www.statista.com/statistics/1417885/increase-reduction-of-technology-technical-jobs-globally" TargetMode="External" /><Relationship Id="rId6" Type="http://schemas.openxmlformats.org/officeDocument/2006/relationships/chart" Target="../charts/chart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5" name="New shape" title=""/>
          <p:cNvSpPr/>
          <p:nvPr/>
        </p:nvSpPr>
        <p:spPr>
          <a:xfrm>
            <a:off x="7419600" y="-10800"/>
            <a:ext cx="4784400" cy="6879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4" name="New shape" title=""/>
          <p:cNvSpPr/>
          <p:nvPr/>
        </p:nvSpPr>
        <p:spPr>
          <a:xfrm>
            <a:off x="583200" y="6231600"/>
            <a:ext cx="1461600" cy="28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07600" y="1645200"/>
            <a:ext cx="7020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1400" b="1">
                <a:solidFill>
                  <a:srgbClr val="0077D5"/>
                </a:solidFill>
                <a:latin typeface="Open Sans"/>
              </a:rPr>
              <a:t>DIGITAL &amp; TRENDS</a:t>
            </a:r>
          </a:p>
        </p:txBody>
      </p:sp>
      <p:sp>
        <p:nvSpPr>
          <p:cNvPr id="3" name="New shape" title=""/>
          <p:cNvSpPr/>
          <p:nvPr/>
        </p:nvSpPr>
        <p:spPr>
          <a:xfrm>
            <a:off x="496800" y="2077200"/>
            <a:ext cx="7020000" cy="12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800">
                <a:solidFill>
                  <a:srgbClr val="0F2741"/>
                </a:solidFill>
                <a:latin typeface="Open Sans Light"/>
              </a:rPr>
              <a:t>Employment in the IT industry</a:t>
            </a: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4" name="New shape" title=""/>
          <p:cNvSpPr/>
          <p:nvPr/>
        </p:nvSpPr>
        <p:spPr>
          <a:xfrm>
            <a:off x="7416000" y="-10800"/>
            <a:ext cx="4784400" cy="6879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496800" y="2077200"/>
            <a:ext cx="7020000" cy="12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800">
                <a:solidFill>
                  <a:srgbClr val="0F2741"/>
                </a:solidFill>
                <a:latin typeface="Open Sans Light"/>
              </a:rPr>
              <a:t>Segment: Software developers</a:t>
            </a:r>
          </a:p>
        </p:txBody>
      </p:sp>
      <p:sp>
        <p:nvSpPr>
          <p:cNvPr id="3" name="New shape" title=""/>
          <p:cNvSpPr/>
          <p:nvPr/>
        </p:nvSpPr>
        <p:spPr>
          <a:xfrm>
            <a:off x="507600" y="1645200"/>
            <a:ext cx="7020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1400" b="1">
                <a:solidFill>
                  <a:srgbClr val="0077D5"/>
                </a:solidFill>
                <a:latin typeface="Open Sans"/>
              </a:rPr>
              <a:t>CHAPTER 02</a:t>
            </a:r>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3"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2"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1"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2022, a global survey revealed that nearly 36 percent of developers were interested in acquiring web development skills in 2023. AI/ML/Deep learning was a close second with 35.2 percent of respondents expressing interest in these areas. Game development skills ranked third among developers' preferences. Similarly, the most in-demand tech skill by recruiters in 2023 web development.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2022; 14,000 respondents; Developers from 131 countries</a:t>
            </a:r>
          </a:p>
          <a:p>
            <a:r>
              <a:rPr sz="600" b="1">
                <a:solidFill>
                  <a:srgbClr val="0F2741"/>
                </a:solidFill>
                <a:latin typeface="Open Sans"/>
              </a:rPr>
              <a:t>Source(s): </a:t>
            </a:r>
            <a:r>
              <a:rPr sz="600" b="0">
                <a:solidFill>
                  <a:srgbClr val="0F2741"/>
                </a:solidFill>
                <a:latin typeface="Open Sans"/>
              </a:rPr>
              <a:t>CoderPad; CodinGame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2098700"/>
          <a:ext cx="11016000" cy="3932650"/>
        </p:xfrm>
        <a:graphic>
          <a:graphicData uri="http://schemas.openxmlformats.org/drawingml/2006/chart">
            <c:chart xmlns:c="http://schemas.openxmlformats.org/drawingml/2006/chart" r:id="rId6"/>
          </a:graphicData>
        </a:graphic>
      </p:graphicFrame>
      <p:sp>
        <p:nvSpPr>
          <p:cNvPr id="5" name="New shape" title=""/>
          <p:cNvSpPr/>
          <p:nvPr/>
        </p:nvSpPr>
        <p:spPr>
          <a:xfrm>
            <a:off x="523300" y="5339925"/>
            <a:ext cx="11143000" cy="691425"/>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6" name="OleObject" title=""/>
          <p:cNvGraphicFramePr>
            <a:graphicFrameLocks noChangeAspect="1"/>
          </p:cNvGraphicFramePr>
          <p:nvPr/>
        </p:nvGraphicFramePr>
        <p:xfrm>
          <a:off x="9399600" y="5401865"/>
          <a:ext cx="2203200" cy="629486"/>
        </p:xfrm>
        <a:graphic>
          <a:graphicData uri="http://schemas.openxmlformats.org/presentationml/2006/ole">
            <mc:AlternateContent>
              <mc:Choice xmlns:v="urn:schemas-microsoft-com:vml" Requires="v">
                <p:oleObj spid="_x0000_s1038" r:id="rId8" imgW="2203200" imgH="629486" progId=".xls">
                  <p:embed/>
                </p:oleObj>
              </mc:Choice>
              <mc:Fallback>
                <p:oleObj r:id="rId8" imgW="2203200" imgH="629486" progId=".xls">
                  <p:embed/>
                  <p:pic>
                    <p:nvPicPr>
                      <p:cNvPr id="0" name="OLE substitute image"/>
                      <p:cNvPicPr/>
                      <p:nvPr/>
                    </p:nvPicPr>
                    <p:blipFill>
                      <a:blip r:embed="rId10"/>
                      <a:srcRect t="100000"/>
                      <a:tile tx="0" ty="0" sx="100000" sy="100000" flip="none" algn="tl"/>
                    </p:blipFill>
                    <p:spPr>
                      <a:xfrm>
                        <a:off x="9399600" y="5401865"/>
                        <a:ext cx="2203200" cy="629486"/>
                      </a:xfrm>
                      <a:prstGeom prst="rect">
                        <a:avLst/>
                      </a:prstGeom>
                      <a:blipFill>
                        <a:blip r:embed="rId9"/>
                        <a:stretch>
                          <a:fillRect/>
                        </a:stretch>
                      </a:blipFill>
                      <a:ln>
                        <a:noFill/>
                      </a:ln>
                    </p:spPr>
                  </p:pic>
                </p:oleObj>
              </mc:Fallback>
            </mc:AlternateContent>
          </a:graphicData>
        </a:graphic>
      </p:graphicFrame>
      <p:sp>
        <p:nvSpPr>
          <p:cNvPr id="7" name="New shape" title=""/>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respondents</a:t>
            </a:r>
          </a:p>
        </p:txBody>
      </p:sp>
      <p:sp>
        <p:nvSpPr>
          <p:cNvPr id="8"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10</a:t>
            </a:r>
          </a:p>
        </p:txBody>
      </p:sp>
      <p:sp>
        <p:nvSpPr>
          <p:cNvPr id="9"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Which skills would you like to acquire in 2023?</a:t>
            </a:r>
          </a:p>
        </p:txBody>
      </p:sp>
      <p:sp>
        <p:nvSpPr>
          <p:cNvPr id="10"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Tech skills that developers would like to acquire worldwide 2023</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1"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According to the survey, 41.2 percent of the software developers had bachelor degrees and just over 23 percent had attained a Master's degree of some form as of 2023. Additionally, around 4.4 percent had obtained some sort of a professional degree.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May 11, 2022 to June 1, 2022; 89,184 respondents; Software developers</a:t>
            </a:r>
          </a:p>
          <a:p>
            <a:r>
              <a:rPr sz="600" b="1">
                <a:solidFill>
                  <a:srgbClr val="0F2741"/>
                </a:solidFill>
                <a:latin typeface="Open Sans"/>
              </a:rPr>
              <a:t>Source(s): </a:t>
            </a:r>
            <a:r>
              <a:rPr sz="600" b="0">
                <a:solidFill>
                  <a:srgbClr val="0F2741"/>
                </a:solidFill>
                <a:latin typeface="Open Sans"/>
              </a:rPr>
              <a:t>Amazon; Stack Overflow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2098700"/>
          <a:ext cx="11016000" cy="3932650"/>
        </p:xfrm>
        <a:graphic>
          <a:graphicData uri="http://schemas.openxmlformats.org/drawingml/2006/chart">
            <c:chart xmlns:c="http://schemas.openxmlformats.org/drawingml/2006/chart" r:id="rId6"/>
          </a:graphicData>
        </a:graphic>
      </p:graphicFrame>
      <p:sp>
        <p:nvSpPr>
          <p:cNvPr id="5" name="New shape" title=""/>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respondents</a:t>
            </a:r>
          </a:p>
        </p:txBody>
      </p:sp>
      <p:sp>
        <p:nvSpPr>
          <p:cNvPr id="6"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11</a:t>
            </a:r>
          </a:p>
        </p:txBody>
      </p:sp>
      <p:sp>
        <p:nvSpPr>
          <p:cNvPr id="7"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Levels of formal education for software developers, worldwide, as of 2023</a:t>
            </a:r>
          </a:p>
        </p:txBody>
      </p:sp>
      <p:sp>
        <p:nvSpPr>
          <p:cNvPr id="8"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Global formal education levels of software developers 2023</a:t>
            </a:r>
          </a:p>
        </p:txBody>
      </p:sp>
    </p:spTree>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3"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2"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1"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Node.js overtook React.js to become the most used web framework among software developers worldwide, as of 2023. According to the survey, around 42.7 percent of respondents reported to be using Node.js, while 40.6 percent were using React.js.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May 8, 2023 to May 19, 2023; 71,802 respondents; Software developers</a:t>
            </a:r>
          </a:p>
          <a:p>
            <a:r>
              <a:rPr sz="600" b="1">
                <a:solidFill>
                  <a:srgbClr val="0F2741"/>
                </a:solidFill>
                <a:latin typeface="Open Sans"/>
              </a:rPr>
              <a:t>Source(s): </a:t>
            </a:r>
            <a:r>
              <a:rPr sz="600" b="0">
                <a:solidFill>
                  <a:srgbClr val="0F2741"/>
                </a:solidFill>
                <a:latin typeface="Open Sans"/>
              </a:rPr>
              <a:t>Stack Overflow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2098700"/>
          <a:ext cx="11016000" cy="3932650"/>
        </p:xfrm>
        <a:graphic>
          <a:graphicData uri="http://schemas.openxmlformats.org/drawingml/2006/chart">
            <c:chart xmlns:c="http://schemas.openxmlformats.org/drawingml/2006/chart" r:id="rId6"/>
          </a:graphicData>
        </a:graphic>
      </p:graphicFrame>
      <p:sp>
        <p:nvSpPr>
          <p:cNvPr id="5" name="New shape" title=""/>
          <p:cNvSpPr/>
          <p:nvPr/>
        </p:nvSpPr>
        <p:spPr>
          <a:xfrm>
            <a:off x="523300" y="5339925"/>
            <a:ext cx="11143000" cy="691425"/>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6" name="OleObject" title=""/>
          <p:cNvGraphicFramePr>
            <a:graphicFrameLocks noChangeAspect="1"/>
          </p:cNvGraphicFramePr>
          <p:nvPr/>
        </p:nvGraphicFramePr>
        <p:xfrm>
          <a:off x="9399600" y="5401865"/>
          <a:ext cx="2203200" cy="629486"/>
        </p:xfrm>
        <a:graphic>
          <a:graphicData uri="http://schemas.openxmlformats.org/presentationml/2006/ole">
            <mc:AlternateContent>
              <mc:Choice xmlns:v="urn:schemas-microsoft-com:vml" Requires="v">
                <p:oleObj spid="_x0000_s1039" r:id="rId8" imgW="2203200" imgH="629486" progId=".xls">
                  <p:embed/>
                </p:oleObj>
              </mc:Choice>
              <mc:Fallback>
                <p:oleObj r:id="rId8" imgW="2203200" imgH="629486" progId=".xls">
                  <p:embed/>
                  <p:pic>
                    <p:nvPicPr>
                      <p:cNvPr id="0" name="OLE substitute image"/>
                      <p:cNvPicPr/>
                      <p:nvPr/>
                    </p:nvPicPr>
                    <p:blipFill>
                      <a:blip r:embed="rId10"/>
                      <a:srcRect t="100000"/>
                      <a:tile tx="0" ty="0" sx="100000" sy="100000" flip="none" algn="tl"/>
                    </p:blipFill>
                    <p:spPr>
                      <a:xfrm>
                        <a:off x="9399600" y="5401865"/>
                        <a:ext cx="2203200" cy="629486"/>
                      </a:xfrm>
                      <a:prstGeom prst="rect">
                        <a:avLst/>
                      </a:prstGeom>
                      <a:blipFill>
                        <a:blip r:embed="rId9"/>
                        <a:stretch>
                          <a:fillRect/>
                        </a:stretch>
                      </a:blipFill>
                      <a:ln>
                        <a:noFill/>
                      </a:ln>
                    </p:spPr>
                  </p:pic>
                </p:oleObj>
              </mc:Fallback>
            </mc:AlternateContent>
          </a:graphicData>
        </a:graphic>
      </p:graphicFrame>
      <p:sp>
        <p:nvSpPr>
          <p:cNvPr id="7" name="New shape" title=""/>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respondents</a:t>
            </a:r>
          </a:p>
        </p:txBody>
      </p:sp>
      <p:sp>
        <p:nvSpPr>
          <p:cNvPr id="8"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12</a:t>
            </a:r>
          </a:p>
        </p:txBody>
      </p:sp>
      <p:sp>
        <p:nvSpPr>
          <p:cNvPr id="9"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Most used web frameworks among developers worldwide, as of 2023</a:t>
            </a:r>
          </a:p>
        </p:txBody>
      </p:sp>
      <p:sp>
        <p:nvSpPr>
          <p:cNvPr id="10"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Most popular web frameworks among developers worldwide 2023</a:t>
            </a:r>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3"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2"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1"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As of 2022, JavaScript and HTML/CSS were the most commonly used programming languages among software developers around the world, with more than 63.6 percent of respondents stating that they used JavaScript and just around 53 percent using HTML/CSS. Python, SQL, and TypeScript rounded out the top five most widely used programming languages around the world.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May 8, 2023 to May 19, 2023; 87,585 respondents; Software developers; *Multiple responses were possible.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Source(s): </a:t>
            </a:r>
            <a:r>
              <a:rPr sz="600" b="0">
                <a:solidFill>
                  <a:srgbClr val="0F2741"/>
                </a:solidFill>
                <a:latin typeface="Open Sans"/>
              </a:rPr>
              <a:t>Stack Overflow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2098700"/>
          <a:ext cx="11016000" cy="3932650"/>
        </p:xfrm>
        <a:graphic>
          <a:graphicData uri="http://schemas.openxmlformats.org/drawingml/2006/chart">
            <c:chart xmlns:c="http://schemas.openxmlformats.org/drawingml/2006/chart" r:id="rId6"/>
          </a:graphicData>
        </a:graphic>
      </p:graphicFrame>
      <p:sp>
        <p:nvSpPr>
          <p:cNvPr id="5" name="New shape" title=""/>
          <p:cNvSpPr/>
          <p:nvPr/>
        </p:nvSpPr>
        <p:spPr>
          <a:xfrm>
            <a:off x="523300" y="5339925"/>
            <a:ext cx="11143000" cy="691425"/>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6" name="OleObject" title=""/>
          <p:cNvGraphicFramePr>
            <a:graphicFrameLocks noChangeAspect="1"/>
          </p:cNvGraphicFramePr>
          <p:nvPr/>
        </p:nvGraphicFramePr>
        <p:xfrm>
          <a:off x="9399600" y="5401865"/>
          <a:ext cx="2203200" cy="629486"/>
        </p:xfrm>
        <a:graphic>
          <a:graphicData uri="http://schemas.openxmlformats.org/presentationml/2006/ole">
            <mc:AlternateContent>
              <mc:Choice xmlns:v="urn:schemas-microsoft-com:vml" Requires="v">
                <p:oleObj spid="_x0000_s1040" r:id="rId8" imgW="2203200" imgH="629486" progId=".xls">
                  <p:embed/>
                </p:oleObj>
              </mc:Choice>
              <mc:Fallback>
                <p:oleObj r:id="rId8" imgW="2203200" imgH="629486" progId=".xls">
                  <p:embed/>
                  <p:pic>
                    <p:nvPicPr>
                      <p:cNvPr id="0" name="OLE substitute image"/>
                      <p:cNvPicPr/>
                      <p:nvPr/>
                    </p:nvPicPr>
                    <p:blipFill>
                      <a:blip r:embed="rId10"/>
                      <a:srcRect t="100000"/>
                      <a:tile tx="0" ty="0" sx="100000" sy="100000" flip="none" algn="tl"/>
                    </p:blipFill>
                    <p:spPr>
                      <a:xfrm>
                        <a:off x="9399600" y="5401865"/>
                        <a:ext cx="2203200" cy="629486"/>
                      </a:xfrm>
                      <a:prstGeom prst="rect">
                        <a:avLst/>
                      </a:prstGeom>
                      <a:blipFill>
                        <a:blip r:embed="rId9"/>
                        <a:stretch>
                          <a:fillRect/>
                        </a:stretch>
                      </a:blipFill>
                      <a:ln>
                        <a:noFill/>
                      </a:ln>
                    </p:spPr>
                  </p:pic>
                </p:oleObj>
              </mc:Fallback>
            </mc:AlternateContent>
          </a:graphicData>
        </a:graphic>
      </p:graphicFrame>
      <p:sp>
        <p:nvSpPr>
          <p:cNvPr id="7" name="New shape" title=""/>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respondents</a:t>
            </a:r>
          </a:p>
        </p:txBody>
      </p:sp>
      <p:sp>
        <p:nvSpPr>
          <p:cNvPr id="8"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13</a:t>
            </a:r>
          </a:p>
        </p:txBody>
      </p:sp>
      <p:sp>
        <p:nvSpPr>
          <p:cNvPr id="9"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Most used programming languages among developers worldwide as of 2023</a:t>
            </a:r>
          </a:p>
        </p:txBody>
      </p:sp>
      <p:sp>
        <p:nvSpPr>
          <p:cNvPr id="10"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Most widely utilized programming languages among developers worldwide 2023</a:t>
            </a:r>
          </a:p>
        </p:txBody>
      </p:sp>
    </p:spTree>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1"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According to the survey, nearly 15 percent of the respondents have spent between one and four years writing code, while around 2.6 percent of developers have spent 40 to 44 years coding.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May 8, 2023 to May 19, 2023; 87,435 respondents; Software developers</a:t>
            </a:r>
          </a:p>
          <a:p>
            <a:r>
              <a:rPr sz="600" b="1">
                <a:solidFill>
                  <a:srgbClr val="0F2741"/>
                </a:solidFill>
                <a:latin typeface="Open Sans"/>
              </a:rPr>
              <a:t>Source(s): </a:t>
            </a:r>
            <a:r>
              <a:rPr sz="600" b="0">
                <a:solidFill>
                  <a:srgbClr val="0F2741"/>
                </a:solidFill>
                <a:latin typeface="Open Sans"/>
              </a:rPr>
              <a:t>Amazon; Stack Overflow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2098700"/>
          <a:ext cx="11016000" cy="3932650"/>
        </p:xfrm>
        <a:graphic>
          <a:graphicData uri="http://schemas.openxmlformats.org/drawingml/2006/chart">
            <c:chart xmlns:c="http://schemas.openxmlformats.org/drawingml/2006/chart" r:id="rId6"/>
          </a:graphicData>
        </a:graphic>
      </p:graphicFrame>
      <p:sp>
        <p:nvSpPr>
          <p:cNvPr id="5" name="New shape" title=""/>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respondents</a:t>
            </a:r>
          </a:p>
        </p:txBody>
      </p:sp>
      <p:sp>
        <p:nvSpPr>
          <p:cNvPr id="6"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14</a:t>
            </a:r>
          </a:p>
        </p:txBody>
      </p:sp>
      <p:sp>
        <p:nvSpPr>
          <p:cNvPr id="7"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Number of years spent coding for developers worldwide as of 2023</a:t>
            </a:r>
          </a:p>
        </p:txBody>
      </p:sp>
      <p:sp>
        <p:nvSpPr>
          <p:cNvPr id="8"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Length of time developers have spent on coding globally 2023</a:t>
            </a:r>
          </a:p>
        </p:txBody>
      </p:sp>
    </p:spTree>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1"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Among the most important challenges that software developers were facing at work in 2022 were unrealistic deadlines, as well as inadequate or insufficient work tools. At the same time, nearly 14 percent of respondents complained about working as part of a remote or part-remote team in 2022.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2022; 18,200*; Developers  from 131 countries and recruiters from 98 countries</a:t>
            </a:r>
          </a:p>
          <a:p>
            <a:r>
              <a:rPr sz="600" b="1">
                <a:solidFill>
                  <a:srgbClr val="0F2741"/>
                </a:solidFill>
                <a:latin typeface="Open Sans"/>
              </a:rPr>
              <a:t>Source(s): </a:t>
            </a:r>
            <a:r>
              <a:rPr sz="600" b="0">
                <a:solidFill>
                  <a:srgbClr val="0F2741"/>
                </a:solidFill>
                <a:latin typeface="Open Sans"/>
              </a:rPr>
              <a:t>CoderPad; CodinGame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2098700"/>
          <a:ext cx="11016000" cy="3932650"/>
        </p:xfrm>
        <a:graphic>
          <a:graphicData uri="http://schemas.openxmlformats.org/drawingml/2006/chart">
            <c:chart xmlns:c="http://schemas.openxmlformats.org/drawingml/2006/chart" r:id="rId6"/>
          </a:graphicData>
        </a:graphic>
      </p:graphicFrame>
      <p:sp>
        <p:nvSpPr>
          <p:cNvPr id="5" name="New shape" title=""/>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respondents</a:t>
            </a:r>
          </a:p>
        </p:txBody>
      </p:sp>
      <p:sp>
        <p:nvSpPr>
          <p:cNvPr id="6"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15</a:t>
            </a:r>
          </a:p>
        </p:txBody>
      </p:sp>
      <p:sp>
        <p:nvSpPr>
          <p:cNvPr id="7"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What are your main challenges at work?</a:t>
            </a:r>
          </a:p>
        </p:txBody>
      </p:sp>
      <p:sp>
        <p:nvSpPr>
          <p:cNvPr id="8"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Software developers' main challenges at work 2022</a:t>
            </a:r>
          </a:p>
        </p:txBody>
      </p:sp>
    </p:spTree>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4" name="New shape" title=""/>
          <p:cNvSpPr/>
          <p:nvPr/>
        </p:nvSpPr>
        <p:spPr>
          <a:xfrm>
            <a:off x="7416000" y="-10800"/>
            <a:ext cx="4784400" cy="6879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496800" y="2077200"/>
            <a:ext cx="7020000" cy="12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800">
                <a:solidFill>
                  <a:srgbClr val="0F2741"/>
                </a:solidFill>
                <a:latin typeface="Open Sans Light"/>
              </a:rPr>
              <a:t>Segment: Cyber security professionals</a:t>
            </a:r>
          </a:p>
        </p:txBody>
      </p:sp>
      <p:sp>
        <p:nvSpPr>
          <p:cNvPr id="3" name="New shape" title=""/>
          <p:cNvSpPr/>
          <p:nvPr/>
        </p:nvSpPr>
        <p:spPr>
          <a:xfrm>
            <a:off x="507600" y="1645200"/>
            <a:ext cx="7020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1400" b="1">
                <a:solidFill>
                  <a:srgbClr val="0077D5"/>
                </a:solidFill>
                <a:latin typeface="Open Sans"/>
              </a:rPr>
              <a:t>CHAPTER 03</a:t>
            </a:r>
          </a:p>
        </p:txBody>
      </p:sp>
    </p:spTree>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1"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Over 40 percent of respondents worldwide expected the biggest shortage regarding IT security skills to be for IT security administrators in 2023. By contrast, only over 25 percent of respondents considered lacking risk and fraud analysts.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November 2022; 1,200 respondents; Respondents who have an IT security job role in an organization with more than 500 employees</a:t>
            </a:r>
          </a:p>
          <a:p>
            <a:r>
              <a:rPr sz="600" b="1">
                <a:solidFill>
                  <a:srgbClr val="0F2741"/>
                </a:solidFill>
                <a:latin typeface="Open Sans"/>
              </a:rPr>
              <a:t>Source(s): </a:t>
            </a:r>
            <a:r>
              <a:rPr sz="600" b="0">
                <a:solidFill>
                  <a:srgbClr val="0F2741"/>
                </a:solidFill>
                <a:latin typeface="Open Sans"/>
              </a:rPr>
              <a:t>CyberEdge; ISC2 (ISC2 Foundation)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2098700"/>
          <a:ext cx="11016000" cy="3932650"/>
        </p:xfrm>
        <a:graphic>
          <a:graphicData uri="http://schemas.openxmlformats.org/drawingml/2006/chart">
            <c:chart xmlns:c="http://schemas.openxmlformats.org/drawingml/2006/chart" r:id="rId6"/>
          </a:graphicData>
        </a:graphic>
      </p:graphicFrame>
      <p:sp>
        <p:nvSpPr>
          <p:cNvPr id="5" name="New shape" title=""/>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respondents</a:t>
            </a:r>
          </a:p>
        </p:txBody>
      </p:sp>
      <p:sp>
        <p:nvSpPr>
          <p:cNvPr id="6"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17</a:t>
            </a:r>
          </a:p>
        </p:txBody>
      </p:sp>
      <p:sp>
        <p:nvSpPr>
          <p:cNvPr id="7"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IT security skills shortage worldwide in 2023, by job type</a:t>
            </a:r>
          </a:p>
        </p:txBody>
      </p:sp>
      <p:sp>
        <p:nvSpPr>
          <p:cNvPr id="8"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Global IT security skills shortage 2023, by job</a:t>
            </a:r>
          </a:p>
        </p:txBody>
      </p:sp>
    </p:spTree>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0"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8"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Asia-Pacific region witnessed the largest cybersecurity workforce gap in 2023, as over 2.67 million IT security professionals were still needed in the most populous continent at that time. Globally, a cybersecurity workforce gap of around four million needed to be filled.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North America, Europe, APAC, LAC; 2023</a:t>
            </a:r>
          </a:p>
          <a:p>
            <a:r>
              <a:rPr sz="600" b="1">
                <a:solidFill>
                  <a:srgbClr val="0F2741"/>
                </a:solidFill>
                <a:latin typeface="Open Sans"/>
              </a:rPr>
              <a:t>Source(s): </a:t>
            </a:r>
            <a:r>
              <a:rPr sz="600" b="0">
                <a:solidFill>
                  <a:srgbClr val="0F2741"/>
                </a:solidFill>
                <a:latin typeface="Open Sans"/>
              </a:rPr>
              <a:t>ISC2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1882800"/>
          <a:ext cx="11016000" cy="4148550"/>
        </p:xfrm>
        <a:graphic>
          <a:graphicData uri="http://schemas.openxmlformats.org/drawingml/2006/chart">
            <c:chart xmlns:c="http://schemas.openxmlformats.org/drawingml/2006/chart" r:id="rId6"/>
          </a:graphicData>
        </a:graphic>
      </p:graphicFrame>
      <p:sp>
        <p:nvSpPr>
          <p:cNvPr id="5"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18</a:t>
            </a:r>
          </a:p>
        </p:txBody>
      </p:sp>
      <p:sp>
        <p:nvSpPr>
          <p:cNvPr id="6"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Cybersecurity workforce gap worldwide in 2023, by region (in 1,000s)</a:t>
            </a:r>
          </a:p>
        </p:txBody>
      </p:sp>
      <p:sp>
        <p:nvSpPr>
          <p:cNvPr id="7"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Cybersecurity workforce gap worldwide 2023, by region</a:t>
            </a: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6"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5"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4"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Table of Contents</a:t>
            </a:r>
          </a:p>
        </p:txBody>
      </p:sp>
      <p:sp>
        <p:nvSpPr>
          <p:cNvPr id="3"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a:t>
            </a:r>
          </a:p>
        </p:txBody>
      </p:sp>
      <p:sp>
        <p:nvSpPr>
          <p:cNvPr id="7" name="New shape" title=""/>
          <p:cNvSpPr/>
          <p:nvPr/>
        </p:nvSpPr>
        <p:spPr>
          <a:xfrm>
            <a:off x="586800" y="1882800"/>
            <a:ext cx="5371200" cy="230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spAutoFit/>
          </a:bodyPr>
          <a:lstStyle/>
          <a:p>
            <a:pPr algn="l">
              <a:spcAft>
                <a:spcPct val="20000"/>
              </a:spcAft>
            </a:pPr>
            <a:r>
              <a:rPr sz="900">
                <a:solidFill>
                  <a:srgbClr val="0A85E6"/>
                </a:solidFill>
                <a:latin typeface="Open Sans"/>
              </a:rPr>
              <a:t>01 Overview</a:t>
            </a:r>
          </a:p>
        </p:txBody>
      </p:sp>
      <p:sp>
        <p:nvSpPr>
          <p:cNvPr id="8" name="New shape" title=""/>
          <p:cNvSpPr/>
          <p:nvPr/>
        </p:nvSpPr>
        <p:spPr>
          <a:xfrm>
            <a:off x="5544000" y="2116243"/>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5" action="ppaction://hlinksldjump">
                  <a:extLst>
                    <a:ext uri="{A12FA001-AC4F-418D-AE19-62706E023703}">
                      <ahyp:hlinkClr xmlns:ahyp="http://schemas.microsoft.com/office/drawing/2018/hyperlinkcolor" val="tx"/>
                    </a:ext>
                  </a:extLst>
                </a:hlinkClick>
              </a:rPr>
              <a:t>04</a:t>
            </a:r>
          </a:p>
        </p:txBody>
      </p:sp>
      <p:sp>
        <p:nvSpPr>
          <p:cNvPr id="9" name="New shape" title=""/>
          <p:cNvSpPr/>
          <p:nvPr/>
        </p:nvSpPr>
        <p:spPr>
          <a:xfrm>
            <a:off x="586800" y="2116243"/>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Global IT spending forecast 2012-2024, by segment</a:t>
            </a:r>
          </a:p>
        </p:txBody>
      </p:sp>
      <p:sp>
        <p:nvSpPr>
          <p:cNvPr id="10" name="New shape" title=""/>
          <p:cNvSpPr/>
          <p:nvPr/>
        </p:nvSpPr>
        <p:spPr>
          <a:xfrm>
            <a:off x="5544000" y="2286521"/>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6" action="ppaction://hlinksldjump">
                  <a:extLst>
                    <a:ext uri="{A12FA001-AC4F-418D-AE19-62706E023703}">
                      <ahyp:hlinkClr xmlns:ahyp="http://schemas.microsoft.com/office/drawing/2018/hyperlinkcolor" val="tx"/>
                    </a:ext>
                  </a:extLst>
                </a:hlinkClick>
              </a:rPr>
              <a:t>05</a:t>
            </a:r>
          </a:p>
        </p:txBody>
      </p:sp>
      <p:sp>
        <p:nvSpPr>
          <p:cNvPr id="11" name="New shape" title=""/>
          <p:cNvSpPr/>
          <p:nvPr/>
        </p:nvSpPr>
        <p:spPr>
          <a:xfrm>
            <a:off x="586800" y="2286521"/>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Expectations for IT budget increases worldwide 2023, by sector</a:t>
            </a:r>
          </a:p>
        </p:txBody>
      </p:sp>
      <p:sp>
        <p:nvSpPr>
          <p:cNvPr id="12" name="New shape" title=""/>
          <p:cNvSpPr/>
          <p:nvPr/>
        </p:nvSpPr>
        <p:spPr>
          <a:xfrm>
            <a:off x="5544000" y="2456799"/>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7" action="ppaction://hlinksldjump">
                  <a:extLst>
                    <a:ext uri="{A12FA001-AC4F-418D-AE19-62706E023703}">
                      <ahyp:hlinkClr xmlns:ahyp="http://schemas.microsoft.com/office/drawing/2018/hyperlinkcolor" val="tx"/>
                    </a:ext>
                  </a:extLst>
                </a:hlinkClick>
              </a:rPr>
              <a:t>06</a:t>
            </a:r>
          </a:p>
        </p:txBody>
      </p:sp>
      <p:sp>
        <p:nvSpPr>
          <p:cNvPr id="13" name="New shape" title=""/>
          <p:cNvSpPr/>
          <p:nvPr/>
        </p:nvSpPr>
        <p:spPr>
          <a:xfrm>
            <a:off x="586800" y="2456799"/>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Tech layoffs worldwide 2020-2024, by quarter</a:t>
            </a:r>
          </a:p>
        </p:txBody>
      </p:sp>
      <p:sp>
        <p:nvSpPr>
          <p:cNvPr id="14" name="New shape" title=""/>
          <p:cNvSpPr/>
          <p:nvPr/>
        </p:nvSpPr>
        <p:spPr>
          <a:xfrm>
            <a:off x="5544000" y="2627077"/>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8" action="ppaction://hlinksldjump">
                  <a:extLst>
                    <a:ext uri="{A12FA001-AC4F-418D-AE19-62706E023703}">
                      <ahyp:hlinkClr xmlns:ahyp="http://schemas.microsoft.com/office/drawing/2018/hyperlinkcolor" val="tx"/>
                    </a:ext>
                  </a:extLst>
                </a:hlinkClick>
              </a:rPr>
              <a:t>07</a:t>
            </a:r>
          </a:p>
        </p:txBody>
      </p:sp>
      <p:sp>
        <p:nvSpPr>
          <p:cNvPr id="15" name="New shape" title=""/>
          <p:cNvSpPr/>
          <p:nvPr/>
        </p:nvSpPr>
        <p:spPr>
          <a:xfrm>
            <a:off x="586800" y="2627077"/>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Tech layoffs worldwide 2020-2023, by industry</a:t>
            </a:r>
          </a:p>
        </p:txBody>
      </p:sp>
      <p:sp>
        <p:nvSpPr>
          <p:cNvPr id="16" name="New shape" title=""/>
          <p:cNvSpPr/>
          <p:nvPr/>
        </p:nvSpPr>
        <p:spPr>
          <a:xfrm>
            <a:off x="5544000" y="2797355"/>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9" action="ppaction://hlinksldjump">
                  <a:extLst>
                    <a:ext uri="{A12FA001-AC4F-418D-AE19-62706E023703}">
                      <ahyp:hlinkClr xmlns:ahyp="http://schemas.microsoft.com/office/drawing/2018/hyperlinkcolor" val="tx"/>
                    </a:ext>
                  </a:extLst>
                </a:hlinkClick>
              </a:rPr>
              <a:t>08</a:t>
            </a:r>
          </a:p>
        </p:txBody>
      </p:sp>
      <p:sp>
        <p:nvSpPr>
          <p:cNvPr id="17" name="New shape" title=""/>
          <p:cNvSpPr/>
          <p:nvPr/>
        </p:nvSpPr>
        <p:spPr>
          <a:xfrm>
            <a:off x="586800" y="2797355"/>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Share of tech companies increasing/reducing technical jobs worldwide 2023</a:t>
            </a:r>
          </a:p>
        </p:txBody>
      </p:sp>
      <p:sp>
        <p:nvSpPr>
          <p:cNvPr id="18" name="New shape" title=""/>
          <p:cNvSpPr/>
          <p:nvPr/>
        </p:nvSpPr>
        <p:spPr>
          <a:xfrm>
            <a:off x="586800" y="3094633"/>
            <a:ext cx="5371200" cy="230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spAutoFit/>
          </a:bodyPr>
          <a:lstStyle/>
          <a:p>
            <a:pPr algn="l">
              <a:spcAft>
                <a:spcPct val="20000"/>
              </a:spcAft>
            </a:pPr>
            <a:r>
              <a:rPr sz="900">
                <a:solidFill>
                  <a:srgbClr val="0A85E6"/>
                </a:solidFill>
                <a:latin typeface="Open Sans"/>
              </a:rPr>
              <a:t>02 Segment: Software developers</a:t>
            </a:r>
          </a:p>
        </p:txBody>
      </p:sp>
      <p:sp>
        <p:nvSpPr>
          <p:cNvPr id="19" name="New shape" title=""/>
          <p:cNvSpPr/>
          <p:nvPr/>
        </p:nvSpPr>
        <p:spPr>
          <a:xfrm>
            <a:off x="5544000" y="3328076"/>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0" action="ppaction://hlinksldjump">
                  <a:extLst>
                    <a:ext uri="{A12FA001-AC4F-418D-AE19-62706E023703}">
                      <ahyp:hlinkClr xmlns:ahyp="http://schemas.microsoft.com/office/drawing/2018/hyperlinkcolor" val="tx"/>
                    </a:ext>
                  </a:extLst>
                </a:hlinkClick>
              </a:rPr>
              <a:t>10</a:t>
            </a:r>
          </a:p>
        </p:txBody>
      </p:sp>
      <p:sp>
        <p:nvSpPr>
          <p:cNvPr id="20" name="New shape" title=""/>
          <p:cNvSpPr/>
          <p:nvPr/>
        </p:nvSpPr>
        <p:spPr>
          <a:xfrm>
            <a:off x="586800" y="3328076"/>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Tech skills that developers would like to acquire worldwide 2023</a:t>
            </a:r>
          </a:p>
        </p:txBody>
      </p:sp>
      <p:sp>
        <p:nvSpPr>
          <p:cNvPr id="21" name="New shape" title=""/>
          <p:cNvSpPr/>
          <p:nvPr/>
        </p:nvSpPr>
        <p:spPr>
          <a:xfrm>
            <a:off x="5544000" y="3498354"/>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1" action="ppaction://hlinksldjump">
                  <a:extLst>
                    <a:ext uri="{A12FA001-AC4F-418D-AE19-62706E023703}">
                      <ahyp:hlinkClr xmlns:ahyp="http://schemas.microsoft.com/office/drawing/2018/hyperlinkcolor" val="tx"/>
                    </a:ext>
                  </a:extLst>
                </a:hlinkClick>
              </a:rPr>
              <a:t>11</a:t>
            </a:r>
          </a:p>
        </p:txBody>
      </p:sp>
      <p:sp>
        <p:nvSpPr>
          <p:cNvPr id="22" name="New shape" title=""/>
          <p:cNvSpPr/>
          <p:nvPr/>
        </p:nvSpPr>
        <p:spPr>
          <a:xfrm>
            <a:off x="586800" y="3498354"/>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Global formal education levels of software developers 2023</a:t>
            </a:r>
          </a:p>
        </p:txBody>
      </p:sp>
      <p:sp>
        <p:nvSpPr>
          <p:cNvPr id="23" name="New shape" title=""/>
          <p:cNvSpPr/>
          <p:nvPr/>
        </p:nvSpPr>
        <p:spPr>
          <a:xfrm>
            <a:off x="5544000" y="3668632"/>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2" action="ppaction://hlinksldjump">
                  <a:extLst>
                    <a:ext uri="{A12FA001-AC4F-418D-AE19-62706E023703}">
                      <ahyp:hlinkClr xmlns:ahyp="http://schemas.microsoft.com/office/drawing/2018/hyperlinkcolor" val="tx"/>
                    </a:ext>
                  </a:extLst>
                </a:hlinkClick>
              </a:rPr>
              <a:t>12</a:t>
            </a:r>
          </a:p>
        </p:txBody>
      </p:sp>
      <p:sp>
        <p:nvSpPr>
          <p:cNvPr id="24" name="New shape" title=""/>
          <p:cNvSpPr/>
          <p:nvPr/>
        </p:nvSpPr>
        <p:spPr>
          <a:xfrm>
            <a:off x="586800" y="3668632"/>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Most popular web frameworks among developers worldwide 2023</a:t>
            </a:r>
          </a:p>
        </p:txBody>
      </p:sp>
      <p:sp>
        <p:nvSpPr>
          <p:cNvPr id="25" name="New shape" title=""/>
          <p:cNvSpPr/>
          <p:nvPr/>
        </p:nvSpPr>
        <p:spPr>
          <a:xfrm>
            <a:off x="5544000" y="3838910"/>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3" action="ppaction://hlinksldjump">
                  <a:extLst>
                    <a:ext uri="{A12FA001-AC4F-418D-AE19-62706E023703}">
                      <ahyp:hlinkClr xmlns:ahyp="http://schemas.microsoft.com/office/drawing/2018/hyperlinkcolor" val="tx"/>
                    </a:ext>
                  </a:extLst>
                </a:hlinkClick>
              </a:rPr>
              <a:t>13</a:t>
            </a:r>
          </a:p>
        </p:txBody>
      </p:sp>
      <p:sp>
        <p:nvSpPr>
          <p:cNvPr id="26" name="New shape" title=""/>
          <p:cNvSpPr/>
          <p:nvPr/>
        </p:nvSpPr>
        <p:spPr>
          <a:xfrm>
            <a:off x="586800" y="3838910"/>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Most widely utilized programming languages among developers worldwide 2023</a:t>
            </a:r>
          </a:p>
        </p:txBody>
      </p:sp>
      <p:sp>
        <p:nvSpPr>
          <p:cNvPr id="27" name="New shape" title=""/>
          <p:cNvSpPr/>
          <p:nvPr/>
        </p:nvSpPr>
        <p:spPr>
          <a:xfrm>
            <a:off x="5544000" y="4009188"/>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4" action="ppaction://hlinksldjump">
                  <a:extLst>
                    <a:ext uri="{A12FA001-AC4F-418D-AE19-62706E023703}">
                      <ahyp:hlinkClr xmlns:ahyp="http://schemas.microsoft.com/office/drawing/2018/hyperlinkcolor" val="tx"/>
                    </a:ext>
                  </a:extLst>
                </a:hlinkClick>
              </a:rPr>
              <a:t>14</a:t>
            </a:r>
          </a:p>
        </p:txBody>
      </p:sp>
      <p:sp>
        <p:nvSpPr>
          <p:cNvPr id="28" name="New shape" title=""/>
          <p:cNvSpPr/>
          <p:nvPr/>
        </p:nvSpPr>
        <p:spPr>
          <a:xfrm>
            <a:off x="586800" y="4009188"/>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Length of time developers have spent on coding globally 2023</a:t>
            </a:r>
          </a:p>
        </p:txBody>
      </p:sp>
      <p:sp>
        <p:nvSpPr>
          <p:cNvPr id="29" name="New shape" title=""/>
          <p:cNvSpPr/>
          <p:nvPr/>
        </p:nvSpPr>
        <p:spPr>
          <a:xfrm>
            <a:off x="5544000" y="4179466"/>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5" action="ppaction://hlinksldjump">
                  <a:extLst>
                    <a:ext uri="{A12FA001-AC4F-418D-AE19-62706E023703}">
                      <ahyp:hlinkClr xmlns:ahyp="http://schemas.microsoft.com/office/drawing/2018/hyperlinkcolor" val="tx"/>
                    </a:ext>
                  </a:extLst>
                </a:hlinkClick>
              </a:rPr>
              <a:t>15</a:t>
            </a:r>
          </a:p>
        </p:txBody>
      </p:sp>
      <p:sp>
        <p:nvSpPr>
          <p:cNvPr id="30" name="New shape" title=""/>
          <p:cNvSpPr/>
          <p:nvPr/>
        </p:nvSpPr>
        <p:spPr>
          <a:xfrm>
            <a:off x="586800" y="4179466"/>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Software developers' main challenges at work 2022</a:t>
            </a:r>
          </a:p>
        </p:txBody>
      </p:sp>
      <p:sp>
        <p:nvSpPr>
          <p:cNvPr id="31" name="New shape" title=""/>
          <p:cNvSpPr/>
          <p:nvPr/>
        </p:nvSpPr>
        <p:spPr>
          <a:xfrm>
            <a:off x="586800" y="4476744"/>
            <a:ext cx="5371200" cy="230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spAutoFit/>
          </a:bodyPr>
          <a:lstStyle/>
          <a:p>
            <a:pPr algn="l">
              <a:spcAft>
                <a:spcPct val="20000"/>
              </a:spcAft>
            </a:pPr>
            <a:r>
              <a:rPr sz="900">
                <a:solidFill>
                  <a:srgbClr val="0A85E6"/>
                </a:solidFill>
                <a:latin typeface="Open Sans"/>
              </a:rPr>
              <a:t>03 Segment: Cyber security professionals</a:t>
            </a:r>
          </a:p>
        </p:txBody>
      </p:sp>
      <p:sp>
        <p:nvSpPr>
          <p:cNvPr id="32" name="New shape" title=""/>
          <p:cNvSpPr/>
          <p:nvPr/>
        </p:nvSpPr>
        <p:spPr>
          <a:xfrm>
            <a:off x="5544000" y="4710187"/>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6" action="ppaction://hlinksldjump">
                  <a:extLst>
                    <a:ext uri="{A12FA001-AC4F-418D-AE19-62706E023703}">
                      <ahyp:hlinkClr xmlns:ahyp="http://schemas.microsoft.com/office/drawing/2018/hyperlinkcolor" val="tx"/>
                    </a:ext>
                  </a:extLst>
                </a:hlinkClick>
              </a:rPr>
              <a:t>17</a:t>
            </a:r>
          </a:p>
        </p:txBody>
      </p:sp>
      <p:sp>
        <p:nvSpPr>
          <p:cNvPr id="33" name="New shape" title=""/>
          <p:cNvSpPr/>
          <p:nvPr/>
        </p:nvSpPr>
        <p:spPr>
          <a:xfrm>
            <a:off x="586800" y="4710187"/>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Global IT security skills shortage 2023, by job</a:t>
            </a:r>
          </a:p>
        </p:txBody>
      </p:sp>
      <p:sp>
        <p:nvSpPr>
          <p:cNvPr id="34" name="New shape" title=""/>
          <p:cNvSpPr/>
          <p:nvPr/>
        </p:nvSpPr>
        <p:spPr>
          <a:xfrm>
            <a:off x="5544000" y="4880465"/>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7" action="ppaction://hlinksldjump">
                  <a:extLst>
                    <a:ext uri="{A12FA001-AC4F-418D-AE19-62706E023703}">
                      <ahyp:hlinkClr xmlns:ahyp="http://schemas.microsoft.com/office/drawing/2018/hyperlinkcolor" val="tx"/>
                    </a:ext>
                  </a:extLst>
                </a:hlinkClick>
              </a:rPr>
              <a:t>18</a:t>
            </a:r>
          </a:p>
        </p:txBody>
      </p:sp>
      <p:sp>
        <p:nvSpPr>
          <p:cNvPr id="35" name="New shape" title=""/>
          <p:cNvSpPr/>
          <p:nvPr/>
        </p:nvSpPr>
        <p:spPr>
          <a:xfrm>
            <a:off x="586800" y="4880465"/>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Cybersecurity workforce gap worldwide 2023, by region</a:t>
            </a:r>
          </a:p>
        </p:txBody>
      </p:sp>
      <p:sp>
        <p:nvSpPr>
          <p:cNvPr id="36" name="New shape" title=""/>
          <p:cNvSpPr/>
          <p:nvPr/>
        </p:nvSpPr>
        <p:spPr>
          <a:xfrm>
            <a:off x="5544000" y="5050743"/>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8" action="ppaction://hlinksldjump">
                  <a:extLst>
                    <a:ext uri="{A12FA001-AC4F-418D-AE19-62706E023703}">
                      <ahyp:hlinkClr xmlns:ahyp="http://schemas.microsoft.com/office/drawing/2018/hyperlinkcolor" val="tx"/>
                    </a:ext>
                  </a:extLst>
                </a:hlinkClick>
              </a:rPr>
              <a:t>19</a:t>
            </a:r>
          </a:p>
        </p:txBody>
      </p:sp>
      <p:sp>
        <p:nvSpPr>
          <p:cNvPr id="37" name="New shape" title=""/>
          <p:cNvSpPr/>
          <p:nvPr/>
        </p:nvSpPr>
        <p:spPr>
          <a:xfrm>
            <a:off x="586800" y="5050743"/>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Cybersecurity gap assessment worldwide 2023, by country</a:t>
            </a:r>
          </a:p>
        </p:txBody>
      </p:sp>
      <p:sp>
        <p:nvSpPr>
          <p:cNvPr id="38" name="New shape" title=""/>
          <p:cNvSpPr/>
          <p:nvPr/>
        </p:nvSpPr>
        <p:spPr>
          <a:xfrm>
            <a:off x="5544000" y="5221021"/>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9" action="ppaction://hlinksldjump">
                  <a:extLst>
                    <a:ext uri="{A12FA001-AC4F-418D-AE19-62706E023703}">
                      <ahyp:hlinkClr xmlns:ahyp="http://schemas.microsoft.com/office/drawing/2018/hyperlinkcolor" val="tx"/>
                    </a:ext>
                  </a:extLst>
                </a:hlinkClick>
              </a:rPr>
              <a:t>20</a:t>
            </a:r>
          </a:p>
        </p:txBody>
      </p:sp>
      <p:sp>
        <p:nvSpPr>
          <p:cNvPr id="39" name="New shape" title=""/>
          <p:cNvSpPr/>
          <p:nvPr/>
        </p:nvSpPr>
        <p:spPr>
          <a:xfrm>
            <a:off x="586800" y="5221021"/>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Number of cybersecurity professionals worldwide 2023, by country</a:t>
            </a:r>
          </a:p>
        </p:txBody>
      </p:sp>
      <p:sp>
        <p:nvSpPr>
          <p:cNvPr id="40" name="New shape" title=""/>
          <p:cNvSpPr/>
          <p:nvPr/>
        </p:nvSpPr>
        <p:spPr>
          <a:xfrm>
            <a:off x="5544000" y="5391299"/>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20" action="ppaction://hlinksldjump">
                  <a:extLst>
                    <a:ext uri="{A12FA001-AC4F-418D-AE19-62706E023703}">
                      <ahyp:hlinkClr xmlns:ahyp="http://schemas.microsoft.com/office/drawing/2018/hyperlinkcolor" val="tx"/>
                    </a:ext>
                  </a:extLst>
                </a:hlinkClick>
              </a:rPr>
              <a:t>21</a:t>
            </a:r>
          </a:p>
        </p:txBody>
      </p:sp>
      <p:sp>
        <p:nvSpPr>
          <p:cNvPr id="41" name="New shape" title=""/>
          <p:cNvSpPr/>
          <p:nvPr/>
        </p:nvSpPr>
        <p:spPr>
          <a:xfrm>
            <a:off x="586800" y="5391299"/>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Most difficult cybersecurity roles to fill worldwide 2023</a:t>
            </a:r>
          </a:p>
        </p:txBody>
      </p:sp>
      <p:sp>
        <p:nvSpPr>
          <p:cNvPr id="42" name="New shape" title=""/>
          <p:cNvSpPr/>
          <p:nvPr/>
        </p:nvSpPr>
        <p:spPr>
          <a:xfrm>
            <a:off x="10915200" y="1882800"/>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21" action="ppaction://hlinksldjump">
                  <a:extLst>
                    <a:ext uri="{A12FA001-AC4F-418D-AE19-62706E023703}">
                      <ahyp:hlinkClr xmlns:ahyp="http://schemas.microsoft.com/office/drawing/2018/hyperlinkcolor" val="tx"/>
                    </a:ext>
                  </a:extLst>
                </a:hlinkClick>
              </a:rPr>
              <a:t>22</a:t>
            </a:r>
          </a:p>
        </p:txBody>
      </p:sp>
      <p:sp>
        <p:nvSpPr>
          <p:cNvPr id="43" name="New shape" title=""/>
          <p:cNvSpPr/>
          <p:nvPr/>
        </p:nvSpPr>
        <p:spPr>
          <a:xfrm>
            <a:off x="5958000" y="1882800"/>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Factors for resigning from cybersecurity job worldwide in 2023</a:t>
            </a:r>
          </a:p>
        </p:txBody>
      </p:sp>
      <p:sp>
        <p:nvSpPr>
          <p:cNvPr id="44" name="New shape" title=""/>
          <p:cNvSpPr/>
          <p:nvPr/>
        </p:nvSpPr>
        <p:spPr>
          <a:xfrm>
            <a:off x="10915200" y="2053078"/>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22" action="ppaction://hlinksldjump">
                  <a:extLst>
                    <a:ext uri="{A12FA001-AC4F-418D-AE19-62706E023703}">
                      <ahyp:hlinkClr xmlns:ahyp="http://schemas.microsoft.com/office/drawing/2018/hyperlinkcolor" val="tx"/>
                    </a:ext>
                  </a:extLst>
                </a:hlinkClick>
              </a:rPr>
              <a:t>23</a:t>
            </a:r>
          </a:p>
        </p:txBody>
      </p:sp>
      <p:sp>
        <p:nvSpPr>
          <p:cNvPr id="45" name="New shape" title=""/>
          <p:cNvSpPr/>
          <p:nvPr/>
        </p:nvSpPr>
        <p:spPr>
          <a:xfrm>
            <a:off x="5958000" y="2053078"/>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Impact made by certifications when recruiting cybersecurity talent worldwide 2023</a:t>
            </a:r>
          </a:p>
        </p:txBody>
      </p:sp>
      <p:sp>
        <p:nvSpPr>
          <p:cNvPr id="46" name="New shape" title=""/>
          <p:cNvSpPr/>
          <p:nvPr/>
        </p:nvSpPr>
        <p:spPr>
          <a:xfrm>
            <a:off x="5958000" y="2350356"/>
            <a:ext cx="5371200" cy="230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spAutoFit/>
          </a:bodyPr>
          <a:lstStyle/>
          <a:p>
            <a:pPr algn="l">
              <a:spcAft>
                <a:spcPct val="20000"/>
              </a:spcAft>
            </a:pPr>
            <a:r>
              <a:rPr sz="900">
                <a:solidFill>
                  <a:srgbClr val="0A85E6"/>
                </a:solidFill>
                <a:latin typeface="Open Sans"/>
              </a:rPr>
              <a:t>04 Segment: Employer perspective</a:t>
            </a:r>
          </a:p>
        </p:txBody>
      </p:sp>
      <p:sp>
        <p:nvSpPr>
          <p:cNvPr id="47" name="New shape" title=""/>
          <p:cNvSpPr/>
          <p:nvPr/>
        </p:nvSpPr>
        <p:spPr>
          <a:xfrm>
            <a:off x="10915200" y="2583799"/>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23" action="ppaction://hlinksldjump">
                  <a:extLst>
                    <a:ext uri="{A12FA001-AC4F-418D-AE19-62706E023703}">
                      <ahyp:hlinkClr xmlns:ahyp="http://schemas.microsoft.com/office/drawing/2018/hyperlinkcolor" val="tx"/>
                    </a:ext>
                  </a:extLst>
                </a:hlinkClick>
              </a:rPr>
              <a:t>25</a:t>
            </a:r>
          </a:p>
        </p:txBody>
      </p:sp>
      <p:sp>
        <p:nvSpPr>
          <p:cNvPr id="48" name="New shape" title=""/>
          <p:cNvSpPr/>
          <p:nvPr/>
        </p:nvSpPr>
        <p:spPr>
          <a:xfrm>
            <a:off x="5958000" y="2583799"/>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Challenges in recruiting employees in the IT industry worldwide 2023</a:t>
            </a:r>
          </a:p>
        </p:txBody>
      </p:sp>
      <p:sp>
        <p:nvSpPr>
          <p:cNvPr id="49" name="New shape" title=""/>
          <p:cNvSpPr/>
          <p:nvPr/>
        </p:nvSpPr>
        <p:spPr>
          <a:xfrm>
            <a:off x="10915200" y="2754077"/>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24" action="ppaction://hlinksldjump">
                  <a:extLst>
                    <a:ext uri="{A12FA001-AC4F-418D-AE19-62706E023703}">
                      <ahyp:hlinkClr xmlns:ahyp="http://schemas.microsoft.com/office/drawing/2018/hyperlinkcolor" val="tx"/>
                    </a:ext>
                  </a:extLst>
                </a:hlinkClick>
              </a:rPr>
              <a:t>26</a:t>
            </a:r>
          </a:p>
        </p:txBody>
      </p:sp>
      <p:sp>
        <p:nvSpPr>
          <p:cNvPr id="50" name="New shape" title=""/>
          <p:cNvSpPr/>
          <p:nvPr/>
        </p:nvSpPr>
        <p:spPr>
          <a:xfrm>
            <a:off x="5958000" y="2754077"/>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Global challenges when recruiting developers 2023</a:t>
            </a:r>
          </a:p>
        </p:txBody>
      </p:sp>
      <p:sp>
        <p:nvSpPr>
          <p:cNvPr id="51" name="New shape" title=""/>
          <p:cNvSpPr/>
          <p:nvPr/>
        </p:nvSpPr>
        <p:spPr>
          <a:xfrm>
            <a:off x="10915200" y="2924355"/>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25" action="ppaction://hlinksldjump">
                  <a:extLst>
                    <a:ext uri="{A12FA001-AC4F-418D-AE19-62706E023703}">
                      <ahyp:hlinkClr xmlns:ahyp="http://schemas.microsoft.com/office/drawing/2018/hyperlinkcolor" val="tx"/>
                    </a:ext>
                  </a:extLst>
                </a:hlinkClick>
              </a:rPr>
              <a:t>27</a:t>
            </a:r>
          </a:p>
        </p:txBody>
      </p:sp>
      <p:sp>
        <p:nvSpPr>
          <p:cNvPr id="52" name="New shape" title=""/>
          <p:cNvSpPr/>
          <p:nvPr/>
        </p:nvSpPr>
        <p:spPr>
          <a:xfrm>
            <a:off x="5958000" y="2924355"/>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Recruitment and training strategies in the IT industry globally 2023</a:t>
            </a:r>
          </a:p>
        </p:txBody>
      </p:sp>
      <p:sp>
        <p:nvSpPr>
          <p:cNvPr id="53" name="New shape" title=""/>
          <p:cNvSpPr/>
          <p:nvPr/>
        </p:nvSpPr>
        <p:spPr>
          <a:xfrm>
            <a:off x="10915200" y="3094633"/>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26" action="ppaction://hlinksldjump">
                  <a:extLst>
                    <a:ext uri="{A12FA001-AC4F-418D-AE19-62706E023703}">
                      <ahyp:hlinkClr xmlns:ahyp="http://schemas.microsoft.com/office/drawing/2018/hyperlinkcolor" val="tx"/>
                    </a:ext>
                  </a:extLst>
                </a:hlinkClick>
              </a:rPr>
              <a:t>28</a:t>
            </a:r>
          </a:p>
        </p:txBody>
      </p:sp>
      <p:sp>
        <p:nvSpPr>
          <p:cNvPr id="54" name="New shape" title=""/>
          <p:cNvSpPr/>
          <p:nvPr/>
        </p:nvSpPr>
        <p:spPr>
          <a:xfrm>
            <a:off x="5958000" y="3094633"/>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Most demanded technical positions by recruiters worldwide 2023</a:t>
            </a:r>
          </a:p>
        </p:txBody>
      </p:sp>
      <p:sp>
        <p:nvSpPr>
          <p:cNvPr id="55" name="New shape" title=""/>
          <p:cNvSpPr/>
          <p:nvPr/>
        </p:nvSpPr>
        <p:spPr>
          <a:xfrm>
            <a:off x="10915200" y="3264911"/>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27" action="ppaction://hlinksldjump">
                  <a:extLst>
                    <a:ext uri="{A12FA001-AC4F-418D-AE19-62706E023703}">
                      <ahyp:hlinkClr xmlns:ahyp="http://schemas.microsoft.com/office/drawing/2018/hyperlinkcolor" val="tx"/>
                    </a:ext>
                  </a:extLst>
                </a:hlinkClick>
              </a:rPr>
              <a:t>29</a:t>
            </a:r>
          </a:p>
        </p:txBody>
      </p:sp>
      <p:sp>
        <p:nvSpPr>
          <p:cNvPr id="56" name="New shape" title=""/>
          <p:cNvSpPr/>
          <p:nvPr/>
        </p:nvSpPr>
        <p:spPr>
          <a:xfrm>
            <a:off x="5958000" y="3264911"/>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Most demanded tech skills worldwide 2023</a:t>
            </a:r>
          </a:p>
        </p:txBody>
      </p:sp>
      <p:sp>
        <p:nvSpPr>
          <p:cNvPr id="57" name="New shape" title=""/>
          <p:cNvSpPr/>
          <p:nvPr/>
        </p:nvSpPr>
        <p:spPr>
          <a:xfrm>
            <a:off x="10915200" y="3435189"/>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28" action="ppaction://hlinksldjump">
                  <a:extLst>
                    <a:ext uri="{A12FA001-AC4F-418D-AE19-62706E023703}">
                      <ahyp:hlinkClr xmlns:ahyp="http://schemas.microsoft.com/office/drawing/2018/hyperlinkcolor" val="tx"/>
                    </a:ext>
                  </a:extLst>
                </a:hlinkClick>
              </a:rPr>
              <a:t>30</a:t>
            </a:r>
          </a:p>
        </p:txBody>
      </p:sp>
      <p:sp>
        <p:nvSpPr>
          <p:cNvPr id="58" name="New shape" title=""/>
          <p:cNvSpPr/>
          <p:nvPr/>
        </p:nvSpPr>
        <p:spPr>
          <a:xfrm>
            <a:off x="5958000" y="3435189"/>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Top programming languages demanded by recruiters worldwide 2023</a:t>
            </a:r>
          </a:p>
        </p:txBody>
      </p:sp>
      <p:sp>
        <p:nvSpPr>
          <p:cNvPr id="59" name="New shape" title=""/>
          <p:cNvSpPr/>
          <p:nvPr/>
        </p:nvSpPr>
        <p:spPr>
          <a:xfrm>
            <a:off x="10915200" y="3605467"/>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29" action="ppaction://hlinksldjump">
                  <a:extLst>
                    <a:ext uri="{A12FA001-AC4F-418D-AE19-62706E023703}">
                      <ahyp:hlinkClr xmlns:ahyp="http://schemas.microsoft.com/office/drawing/2018/hyperlinkcolor" val="tx"/>
                    </a:ext>
                  </a:extLst>
                </a:hlinkClick>
              </a:rPr>
              <a:t>31</a:t>
            </a:r>
          </a:p>
        </p:txBody>
      </p:sp>
      <p:sp>
        <p:nvSpPr>
          <p:cNvPr id="60" name="New shape" title=""/>
          <p:cNvSpPr/>
          <p:nvPr/>
        </p:nvSpPr>
        <p:spPr>
          <a:xfrm>
            <a:off x="5958000" y="3605467"/>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Most difficult technical positions to recruit worldwide 2023, by IT role</a:t>
            </a:r>
          </a:p>
        </p:txBody>
      </p:sp>
      <p:sp>
        <p:nvSpPr>
          <p:cNvPr id="61" name="New shape" title=""/>
          <p:cNvSpPr/>
          <p:nvPr/>
        </p:nvSpPr>
        <p:spPr>
          <a:xfrm>
            <a:off x="5958000" y="3902745"/>
            <a:ext cx="5371200" cy="230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spAutoFit/>
          </a:bodyPr>
          <a:lstStyle/>
          <a:p>
            <a:pPr algn="l">
              <a:spcAft>
                <a:spcPct val="20000"/>
              </a:spcAft>
            </a:pPr>
            <a:r>
              <a:rPr sz="900">
                <a:solidFill>
                  <a:srgbClr val="0A85E6"/>
                </a:solidFill>
                <a:latin typeface="Open Sans"/>
              </a:rPr>
              <a:t>05 Segment: Workforce &amp; Salary</a:t>
            </a:r>
          </a:p>
        </p:txBody>
      </p:sp>
      <p:sp>
        <p:nvSpPr>
          <p:cNvPr id="62" name="New shape" title=""/>
          <p:cNvSpPr/>
          <p:nvPr/>
        </p:nvSpPr>
        <p:spPr>
          <a:xfrm>
            <a:off x="10915200" y="4136188"/>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30" action="ppaction://hlinksldjump">
                  <a:extLst>
                    <a:ext uri="{A12FA001-AC4F-418D-AE19-62706E023703}">
                      <ahyp:hlinkClr xmlns:ahyp="http://schemas.microsoft.com/office/drawing/2018/hyperlinkcolor" val="tx"/>
                    </a:ext>
                  </a:extLst>
                </a:hlinkClick>
              </a:rPr>
              <a:t>33</a:t>
            </a:r>
          </a:p>
        </p:txBody>
      </p:sp>
      <p:sp>
        <p:nvSpPr>
          <p:cNvPr id="63" name="New shape" title=""/>
          <p:cNvSpPr/>
          <p:nvPr/>
        </p:nvSpPr>
        <p:spPr>
          <a:xfrm>
            <a:off x="5958000" y="4136188"/>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Staffing changes for technical positions globally in 2023, by industry</a:t>
            </a:r>
          </a:p>
        </p:txBody>
      </p:sp>
      <p:sp>
        <p:nvSpPr>
          <p:cNvPr id="64" name="New shape" title=""/>
          <p:cNvSpPr/>
          <p:nvPr/>
        </p:nvSpPr>
        <p:spPr>
          <a:xfrm>
            <a:off x="10915200" y="4306466"/>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31" action="ppaction://hlinksldjump">
                  <a:extLst>
                    <a:ext uri="{A12FA001-AC4F-418D-AE19-62706E023703}">
                      <ahyp:hlinkClr xmlns:ahyp="http://schemas.microsoft.com/office/drawing/2018/hyperlinkcolor" val="tx"/>
                    </a:ext>
                  </a:extLst>
                </a:hlinkClick>
              </a:rPr>
              <a:t>34</a:t>
            </a:r>
          </a:p>
        </p:txBody>
      </p:sp>
      <p:sp>
        <p:nvSpPr>
          <p:cNvPr id="65" name="New shape" title=""/>
          <p:cNvSpPr/>
          <p:nvPr/>
        </p:nvSpPr>
        <p:spPr>
          <a:xfrm>
            <a:off x="5958000" y="4306466"/>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Plans to recruit information technology developers 2023</a:t>
            </a:r>
          </a:p>
        </p:txBody>
      </p:sp>
      <p:sp>
        <p:nvSpPr>
          <p:cNvPr id="66" name="New shape" title=""/>
          <p:cNvSpPr/>
          <p:nvPr/>
        </p:nvSpPr>
        <p:spPr>
          <a:xfrm>
            <a:off x="10915200" y="4476744"/>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32" action="ppaction://hlinksldjump">
                  <a:extLst>
                    <a:ext uri="{A12FA001-AC4F-418D-AE19-62706E023703}">
                      <ahyp:hlinkClr xmlns:ahyp="http://schemas.microsoft.com/office/drawing/2018/hyperlinkcolor" val="tx"/>
                    </a:ext>
                  </a:extLst>
                </a:hlinkClick>
              </a:rPr>
              <a:t>35</a:t>
            </a:r>
          </a:p>
        </p:txBody>
      </p:sp>
      <p:sp>
        <p:nvSpPr>
          <p:cNvPr id="67" name="New shape" title=""/>
          <p:cNvSpPr/>
          <p:nvPr/>
        </p:nvSpPr>
        <p:spPr>
          <a:xfrm>
            <a:off x="5958000" y="4476744"/>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Companies' cybersecurity staffing worldwide in 2023</a:t>
            </a:r>
          </a:p>
        </p:txBody>
      </p:sp>
      <p:sp>
        <p:nvSpPr>
          <p:cNvPr id="68" name="New shape" title=""/>
          <p:cNvSpPr/>
          <p:nvPr/>
        </p:nvSpPr>
        <p:spPr>
          <a:xfrm>
            <a:off x="10915200" y="4647022"/>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33" action="ppaction://hlinksldjump">
                  <a:extLst>
                    <a:ext uri="{A12FA001-AC4F-418D-AE19-62706E023703}">
                      <ahyp:hlinkClr xmlns:ahyp="http://schemas.microsoft.com/office/drawing/2018/hyperlinkcolor" val="tx"/>
                    </a:ext>
                  </a:extLst>
                </a:hlinkClick>
              </a:rPr>
              <a:t>36</a:t>
            </a:r>
          </a:p>
        </p:txBody>
      </p:sp>
      <p:sp>
        <p:nvSpPr>
          <p:cNvPr id="69" name="New shape" title=""/>
          <p:cNvSpPr/>
          <p:nvPr/>
        </p:nvSpPr>
        <p:spPr>
          <a:xfrm>
            <a:off x="5958000" y="4647022"/>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Measures taken by global companies to mitigate cybersecurity staff shortages 2023</a:t>
            </a:r>
          </a:p>
        </p:txBody>
      </p:sp>
      <p:sp>
        <p:nvSpPr>
          <p:cNvPr id="70" name="New shape" title=""/>
          <p:cNvSpPr/>
          <p:nvPr/>
        </p:nvSpPr>
        <p:spPr>
          <a:xfrm>
            <a:off x="10915200" y="4817300"/>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34" action="ppaction://hlinksldjump">
                  <a:extLst>
                    <a:ext uri="{A12FA001-AC4F-418D-AE19-62706E023703}">
                      <ahyp:hlinkClr xmlns:ahyp="http://schemas.microsoft.com/office/drawing/2018/hyperlinkcolor" val="tx"/>
                    </a:ext>
                  </a:extLst>
                </a:hlinkClick>
              </a:rPr>
              <a:t>37</a:t>
            </a:r>
          </a:p>
        </p:txBody>
      </p:sp>
      <p:sp>
        <p:nvSpPr>
          <p:cNvPr id="71" name="New shape" title=""/>
          <p:cNvSpPr/>
          <p:nvPr/>
        </p:nvSpPr>
        <p:spPr>
          <a:xfrm>
            <a:off x="5958000" y="4817300"/>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Average software developer remuneration globally 2023, by role</a:t>
            </a:r>
          </a:p>
        </p:txBody>
      </p:sp>
      <p:sp>
        <p:nvSpPr>
          <p:cNvPr id="72" name="New shape" title=""/>
          <p:cNvSpPr/>
          <p:nvPr/>
        </p:nvSpPr>
        <p:spPr>
          <a:xfrm>
            <a:off x="10915200" y="4987578"/>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35" action="ppaction://hlinksldjump">
                  <a:extLst>
                    <a:ext uri="{A12FA001-AC4F-418D-AE19-62706E023703}">
                      <ahyp:hlinkClr xmlns:ahyp="http://schemas.microsoft.com/office/drawing/2018/hyperlinkcolor" val="tx"/>
                    </a:ext>
                  </a:extLst>
                </a:hlinkClick>
              </a:rPr>
              <a:t>38</a:t>
            </a:r>
          </a:p>
        </p:txBody>
      </p:sp>
      <p:sp>
        <p:nvSpPr>
          <p:cNvPr id="73" name="New shape" title=""/>
          <p:cNvSpPr/>
          <p:nvPr/>
        </p:nvSpPr>
        <p:spPr>
          <a:xfrm>
            <a:off x="5958000" y="4987578"/>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Average annual software developer salaries globally 2023, by country</a:t>
            </a:r>
          </a:p>
        </p:txBody>
      </p:sp>
      <p:sp>
        <p:nvSpPr>
          <p:cNvPr id="74" name="New shape" title=""/>
          <p:cNvSpPr/>
          <p:nvPr/>
        </p:nvSpPr>
        <p:spPr>
          <a:xfrm>
            <a:off x="10915200" y="5157856"/>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36" action="ppaction://hlinksldjump">
                  <a:extLst>
                    <a:ext uri="{A12FA001-AC4F-418D-AE19-62706E023703}">
                      <ahyp:hlinkClr xmlns:ahyp="http://schemas.microsoft.com/office/drawing/2018/hyperlinkcolor" val="tx"/>
                    </a:ext>
                  </a:extLst>
                </a:hlinkClick>
              </a:rPr>
              <a:t>39</a:t>
            </a:r>
          </a:p>
        </p:txBody>
      </p:sp>
      <p:sp>
        <p:nvSpPr>
          <p:cNvPr id="75" name="New shape" title=""/>
          <p:cNvSpPr/>
          <p:nvPr/>
        </p:nvSpPr>
        <p:spPr>
          <a:xfrm>
            <a:off x="5958000" y="5157856"/>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Programming languages with the highest salaries 2023</a:t>
            </a:r>
          </a:p>
        </p:txBody>
      </p:sp>
      <p:sp>
        <p:nvSpPr>
          <p:cNvPr id="76" name="New shape" title=""/>
          <p:cNvSpPr/>
          <p:nvPr/>
        </p:nvSpPr>
        <p:spPr>
          <a:xfrm>
            <a:off x="5958000" y="5455134"/>
            <a:ext cx="5371200" cy="230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spAutoFit/>
          </a:bodyPr>
          <a:lstStyle/>
          <a:p>
            <a:pPr algn="l">
              <a:spcAft>
                <a:spcPct val="20000"/>
              </a:spcAft>
            </a:pPr>
            <a:r>
              <a:rPr sz="900">
                <a:solidFill>
                  <a:srgbClr val="0A85E6"/>
                </a:solidFill>
                <a:latin typeface="Open Sans"/>
              </a:rPr>
              <a:t>06 Special focus: Diversity</a:t>
            </a:r>
          </a:p>
        </p:txBody>
      </p:sp>
    </p:spTree>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3"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2"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1"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2023, there were over 1.72 million cybersecurity professionals needed in China and nearly 800 thousand in India. Overall, employers worldwide are struggling to find qualified and skilled professionals to fill cybersecurity roles.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2023</a:t>
            </a:r>
          </a:p>
          <a:p>
            <a:r>
              <a:rPr sz="600" b="1">
                <a:solidFill>
                  <a:srgbClr val="0F2741"/>
                </a:solidFill>
                <a:latin typeface="Open Sans"/>
              </a:rPr>
              <a:t>Source(s): </a:t>
            </a:r>
            <a:r>
              <a:rPr sz="600" b="0">
                <a:solidFill>
                  <a:srgbClr val="0F2741"/>
                </a:solidFill>
                <a:latin typeface="Open Sans"/>
              </a:rPr>
              <a:t>ISC2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2098700"/>
          <a:ext cx="11016000" cy="3932650"/>
        </p:xfrm>
        <a:graphic>
          <a:graphicData uri="http://schemas.openxmlformats.org/drawingml/2006/chart">
            <c:chart xmlns:c="http://schemas.openxmlformats.org/drawingml/2006/chart" r:id="rId6"/>
          </a:graphicData>
        </a:graphic>
      </p:graphicFrame>
      <p:sp>
        <p:nvSpPr>
          <p:cNvPr id="5" name="New shape" title=""/>
          <p:cNvSpPr/>
          <p:nvPr/>
        </p:nvSpPr>
        <p:spPr>
          <a:xfrm>
            <a:off x="523300" y="5339925"/>
            <a:ext cx="11143000" cy="691425"/>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6" name="OleObject" title=""/>
          <p:cNvGraphicFramePr>
            <a:graphicFrameLocks noChangeAspect="1"/>
          </p:cNvGraphicFramePr>
          <p:nvPr/>
        </p:nvGraphicFramePr>
        <p:xfrm>
          <a:off x="9399600" y="5401865"/>
          <a:ext cx="2203200" cy="629486"/>
        </p:xfrm>
        <a:graphic>
          <a:graphicData uri="http://schemas.openxmlformats.org/presentationml/2006/ole">
            <mc:AlternateContent>
              <mc:Choice xmlns:v="urn:schemas-microsoft-com:vml" Requires="v">
                <p:oleObj spid="_x0000_s1041" r:id="rId8" imgW="2203200" imgH="629486" progId=".xls">
                  <p:embed/>
                </p:oleObj>
              </mc:Choice>
              <mc:Fallback>
                <p:oleObj r:id="rId8" imgW="2203200" imgH="629486" progId=".xls">
                  <p:embed/>
                  <p:pic>
                    <p:nvPicPr>
                      <p:cNvPr id="0" name="OLE substitute image"/>
                      <p:cNvPicPr/>
                      <p:nvPr/>
                    </p:nvPicPr>
                    <p:blipFill>
                      <a:blip r:embed="rId10"/>
                      <a:srcRect t="100000"/>
                      <a:tile tx="0" ty="0" sx="100000" sy="100000" flip="none" algn="tl"/>
                    </p:blipFill>
                    <p:spPr>
                      <a:xfrm>
                        <a:off x="9399600" y="5401865"/>
                        <a:ext cx="2203200" cy="629486"/>
                      </a:xfrm>
                      <a:prstGeom prst="rect">
                        <a:avLst/>
                      </a:prstGeom>
                      <a:blipFill>
                        <a:blip r:embed="rId9"/>
                        <a:stretch>
                          <a:fillRect/>
                        </a:stretch>
                      </a:blipFill>
                      <a:ln>
                        <a:noFill/>
                      </a:ln>
                    </p:spPr>
                  </p:pic>
                </p:oleObj>
              </mc:Fallback>
            </mc:AlternateContent>
          </a:graphicData>
        </a:graphic>
      </p:graphicFrame>
      <p:sp>
        <p:nvSpPr>
          <p:cNvPr id="7" name="New shape" title=""/>
          <p:cNvSpPr/>
          <p:nvPr/>
        </p:nvSpPr>
        <p:spPr>
          <a:xfrm>
            <a:off x="3999300" y="1882800"/>
            <a:ext cx="41910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Number of cybersecurity professionals needed</a:t>
            </a:r>
          </a:p>
        </p:txBody>
      </p:sp>
      <p:sp>
        <p:nvSpPr>
          <p:cNvPr id="8"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19</a:t>
            </a:r>
          </a:p>
        </p:txBody>
      </p:sp>
      <p:sp>
        <p:nvSpPr>
          <p:cNvPr id="9"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Number of cybersecurity professionals needed worldwide in 2023, by country</a:t>
            </a:r>
          </a:p>
        </p:txBody>
      </p:sp>
      <p:sp>
        <p:nvSpPr>
          <p:cNvPr id="10"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Cybersecurity gap assessment worldwide 2023, by country</a:t>
            </a:r>
          </a:p>
        </p:txBody>
      </p:sp>
    </p:spTree>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3"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2"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1"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number of professionals working in the cybersecurity industry was estimated to be over 1.3 million in the United States in 2023. The number of cybersecurity professionals globally stood at 5.45 million, up from 4.6 million in 2022. Cybersecurity refers to the practice of protecting computer information systems, hardware, networks, and data from cyberattacks. As awareness of cyber threats is rising, so is the size of the global cybersecurity market.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2023</a:t>
            </a:r>
          </a:p>
          <a:p>
            <a:r>
              <a:rPr sz="600" b="1">
                <a:solidFill>
                  <a:srgbClr val="0F2741"/>
                </a:solidFill>
                <a:latin typeface="Open Sans"/>
              </a:rPr>
              <a:t>Source(s): </a:t>
            </a:r>
            <a:r>
              <a:rPr sz="600" b="0">
                <a:solidFill>
                  <a:srgbClr val="0F2741"/>
                </a:solidFill>
                <a:latin typeface="Open Sans"/>
              </a:rPr>
              <a:t>ISC2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2098700"/>
          <a:ext cx="11016000" cy="3932650"/>
        </p:xfrm>
        <a:graphic>
          <a:graphicData uri="http://schemas.openxmlformats.org/drawingml/2006/chart">
            <c:chart xmlns:c="http://schemas.openxmlformats.org/drawingml/2006/chart" r:id="rId6"/>
          </a:graphicData>
        </a:graphic>
      </p:graphicFrame>
      <p:sp>
        <p:nvSpPr>
          <p:cNvPr id="5" name="New shape" title=""/>
          <p:cNvSpPr/>
          <p:nvPr/>
        </p:nvSpPr>
        <p:spPr>
          <a:xfrm>
            <a:off x="523300" y="5339925"/>
            <a:ext cx="11143000" cy="691425"/>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6" name="OleObject" title=""/>
          <p:cNvGraphicFramePr>
            <a:graphicFrameLocks noChangeAspect="1"/>
          </p:cNvGraphicFramePr>
          <p:nvPr/>
        </p:nvGraphicFramePr>
        <p:xfrm>
          <a:off x="9399600" y="5401865"/>
          <a:ext cx="2203200" cy="629486"/>
        </p:xfrm>
        <a:graphic>
          <a:graphicData uri="http://schemas.openxmlformats.org/presentationml/2006/ole">
            <mc:AlternateContent>
              <mc:Choice xmlns:v="urn:schemas-microsoft-com:vml" Requires="v">
                <p:oleObj spid="_x0000_s1042" r:id="rId8" imgW="2203200" imgH="629486" progId=".xls">
                  <p:embed/>
                </p:oleObj>
              </mc:Choice>
              <mc:Fallback>
                <p:oleObj r:id="rId8" imgW="2203200" imgH="629486" progId=".xls">
                  <p:embed/>
                  <p:pic>
                    <p:nvPicPr>
                      <p:cNvPr id="0" name="OLE substitute image"/>
                      <p:cNvPicPr/>
                      <p:nvPr/>
                    </p:nvPicPr>
                    <p:blipFill>
                      <a:blip r:embed="rId10"/>
                      <a:srcRect t="100000"/>
                      <a:tile tx="0" ty="0" sx="100000" sy="100000" flip="none" algn="tl"/>
                    </p:blipFill>
                    <p:spPr>
                      <a:xfrm>
                        <a:off x="9399600" y="5401865"/>
                        <a:ext cx="2203200" cy="629486"/>
                      </a:xfrm>
                      <a:prstGeom prst="rect">
                        <a:avLst/>
                      </a:prstGeom>
                      <a:blipFill>
                        <a:blip r:embed="rId9"/>
                        <a:stretch>
                          <a:fillRect/>
                        </a:stretch>
                      </a:blipFill>
                      <a:ln>
                        <a:noFill/>
                      </a:ln>
                    </p:spPr>
                  </p:pic>
                </p:oleObj>
              </mc:Fallback>
            </mc:AlternateContent>
          </a:graphicData>
        </a:graphic>
      </p:graphicFrame>
      <p:sp>
        <p:nvSpPr>
          <p:cNvPr id="7" name="New shape" title=""/>
          <p:cNvSpPr/>
          <p:nvPr/>
        </p:nvSpPr>
        <p:spPr>
          <a:xfrm>
            <a:off x="4354900" y="1882800"/>
            <a:ext cx="34798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Number of professionals in thousands</a:t>
            </a:r>
          </a:p>
        </p:txBody>
      </p:sp>
      <p:sp>
        <p:nvSpPr>
          <p:cNvPr id="8"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20</a:t>
            </a:r>
          </a:p>
        </p:txBody>
      </p:sp>
      <p:sp>
        <p:nvSpPr>
          <p:cNvPr id="9"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Size of cybersecurity workforce worldwide in 2023, by country (in 1,000s)</a:t>
            </a:r>
          </a:p>
        </p:txBody>
      </p:sp>
      <p:sp>
        <p:nvSpPr>
          <p:cNvPr id="10"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Number of cybersecurity professionals worldwide 2023, by country</a:t>
            </a:r>
          </a:p>
        </p:txBody>
      </p:sp>
    </p:spTree>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1"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majority of the respondents stated that their company found it the most difficult to hire individuals for cloud security positions in 2023. Other cybersecurity jobs that were considered hard to fill worldwide were related to security operations, network security, software development security, and risk management.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November 2022; 1,855 respondents; IT and cybersecurity decision-makers</a:t>
            </a:r>
          </a:p>
          <a:p>
            <a:r>
              <a:rPr sz="600" b="1">
                <a:solidFill>
                  <a:srgbClr val="0F2741"/>
                </a:solidFill>
                <a:latin typeface="Open Sans"/>
              </a:rPr>
              <a:t>Source(s): </a:t>
            </a:r>
            <a:r>
              <a:rPr sz="600" b="0">
                <a:solidFill>
                  <a:srgbClr val="0F2741"/>
                </a:solidFill>
                <a:latin typeface="Open Sans"/>
              </a:rPr>
              <a:t>Fortinet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2098700"/>
          <a:ext cx="11016000" cy="3932650"/>
        </p:xfrm>
        <a:graphic>
          <a:graphicData uri="http://schemas.openxmlformats.org/drawingml/2006/chart">
            <c:chart xmlns:c="http://schemas.openxmlformats.org/drawingml/2006/chart" r:id="rId6"/>
          </a:graphicData>
        </a:graphic>
      </p:graphicFrame>
      <p:sp>
        <p:nvSpPr>
          <p:cNvPr id="5" name="New shape" title=""/>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respondents</a:t>
            </a:r>
          </a:p>
        </p:txBody>
      </p:sp>
      <p:sp>
        <p:nvSpPr>
          <p:cNvPr id="6"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21</a:t>
            </a:r>
          </a:p>
        </p:txBody>
      </p:sp>
      <p:sp>
        <p:nvSpPr>
          <p:cNvPr id="7"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Most difficult cybersecurity roles to fill worldwide in 2023</a:t>
            </a:r>
          </a:p>
        </p:txBody>
      </p:sp>
      <p:sp>
        <p:nvSpPr>
          <p:cNvPr id="8"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Most difficult cybersecurity roles to fill worldwide 2023</a:t>
            </a:r>
          </a:p>
        </p:txBody>
      </p:sp>
    </p:spTree>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3"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2"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1"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Cybersecurity companies have been facing several difficulties with retaining talent. In 2023, more than half of respondents said that poor financial incentives such as low salaries or bonuses contributed to cybersecurity professionals resigning from their current job. Only nine percent of respondents mentioned the lack of workplace diversity as a cause for employees leaving their job.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Q2 2023; 2,178 respondents; cybersecurity professionals who hold the ISACA Certified Information Security Manager (CISM) certification or have registered information security job titles</a:t>
            </a:r>
          </a:p>
          <a:p>
            <a:r>
              <a:rPr sz="600" b="1">
                <a:solidFill>
                  <a:srgbClr val="0F2741"/>
                </a:solidFill>
                <a:latin typeface="Open Sans"/>
              </a:rPr>
              <a:t>Source(s): </a:t>
            </a:r>
            <a:r>
              <a:rPr sz="600" b="0">
                <a:solidFill>
                  <a:srgbClr val="0F2741"/>
                </a:solidFill>
                <a:latin typeface="Open Sans"/>
              </a:rPr>
              <a:t>ISACA; LookingGlass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2098700"/>
          <a:ext cx="11016000" cy="3932650"/>
        </p:xfrm>
        <a:graphic>
          <a:graphicData uri="http://schemas.openxmlformats.org/drawingml/2006/chart">
            <c:chart xmlns:c="http://schemas.openxmlformats.org/drawingml/2006/chart" r:id="rId6"/>
          </a:graphicData>
        </a:graphic>
      </p:graphicFrame>
      <p:sp>
        <p:nvSpPr>
          <p:cNvPr id="5" name="New shape" title=""/>
          <p:cNvSpPr/>
          <p:nvPr/>
        </p:nvSpPr>
        <p:spPr>
          <a:xfrm>
            <a:off x="523300" y="5339925"/>
            <a:ext cx="11143000" cy="691425"/>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6" name="OleObject" title=""/>
          <p:cNvGraphicFramePr>
            <a:graphicFrameLocks noChangeAspect="1"/>
          </p:cNvGraphicFramePr>
          <p:nvPr/>
        </p:nvGraphicFramePr>
        <p:xfrm>
          <a:off x="9399600" y="5401865"/>
          <a:ext cx="2203200" cy="629486"/>
        </p:xfrm>
        <a:graphic>
          <a:graphicData uri="http://schemas.openxmlformats.org/presentationml/2006/ole">
            <mc:AlternateContent>
              <mc:Choice xmlns:v="urn:schemas-microsoft-com:vml" Requires="v">
                <p:oleObj spid="_x0000_s1043" r:id="rId8" imgW="2203200" imgH="629486" progId=".xls">
                  <p:embed/>
                </p:oleObj>
              </mc:Choice>
              <mc:Fallback>
                <p:oleObj r:id="rId8" imgW="2203200" imgH="629486" progId=".xls">
                  <p:embed/>
                  <p:pic>
                    <p:nvPicPr>
                      <p:cNvPr id="0" name="OLE substitute image"/>
                      <p:cNvPicPr/>
                      <p:nvPr/>
                    </p:nvPicPr>
                    <p:blipFill>
                      <a:blip r:embed="rId10"/>
                      <a:srcRect t="100000"/>
                      <a:tile tx="0" ty="0" sx="100000" sy="100000" flip="none" algn="tl"/>
                    </p:blipFill>
                    <p:spPr>
                      <a:xfrm>
                        <a:off x="9399600" y="5401865"/>
                        <a:ext cx="2203200" cy="629486"/>
                      </a:xfrm>
                      <a:prstGeom prst="rect">
                        <a:avLst/>
                      </a:prstGeom>
                      <a:blipFill>
                        <a:blip r:embed="rId9"/>
                        <a:stretch>
                          <a:fillRect/>
                        </a:stretch>
                      </a:blipFill>
                      <a:ln>
                        <a:noFill/>
                      </a:ln>
                    </p:spPr>
                  </p:pic>
                </p:oleObj>
              </mc:Fallback>
            </mc:AlternateContent>
          </a:graphicData>
        </a:graphic>
      </p:graphicFrame>
      <p:sp>
        <p:nvSpPr>
          <p:cNvPr id="7" name="New shape" title=""/>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respondents</a:t>
            </a:r>
          </a:p>
        </p:txBody>
      </p:sp>
      <p:sp>
        <p:nvSpPr>
          <p:cNvPr id="8"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22</a:t>
            </a:r>
          </a:p>
        </p:txBody>
      </p:sp>
      <p:sp>
        <p:nvSpPr>
          <p:cNvPr id="9"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Which factors are causing cybersecurity professionals to leave their current jobs?</a:t>
            </a:r>
          </a:p>
        </p:txBody>
      </p:sp>
      <p:sp>
        <p:nvSpPr>
          <p:cNvPr id="10"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Factors for resigning from cybersecurity job worldwide in 2023</a:t>
            </a:r>
          </a:p>
        </p:txBody>
      </p:sp>
    </p:spTree>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1"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More than seven out of ten respondents stated that individuals who had cybersecurity certifications in 2023 had increased cybersecurity knowledge, while another 62 percent reported performing their duties better at work. In addition, 47 percent of respondents said that cybersecurity certifications ensured higher salaries.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November 2022; 1,855 respondents; IT and cybersecurity decision-makers</a:t>
            </a:r>
          </a:p>
          <a:p>
            <a:r>
              <a:rPr sz="600" b="1">
                <a:solidFill>
                  <a:srgbClr val="0F2741"/>
                </a:solidFill>
                <a:latin typeface="Open Sans"/>
              </a:rPr>
              <a:t>Source(s): </a:t>
            </a:r>
            <a:r>
              <a:rPr sz="600" b="0">
                <a:solidFill>
                  <a:srgbClr val="0F2741"/>
                </a:solidFill>
                <a:latin typeface="Open Sans"/>
              </a:rPr>
              <a:t>Fortinet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2098700"/>
          <a:ext cx="11016000" cy="3932650"/>
        </p:xfrm>
        <a:graphic>
          <a:graphicData uri="http://schemas.openxmlformats.org/drawingml/2006/chart">
            <c:chart xmlns:c="http://schemas.openxmlformats.org/drawingml/2006/chart" r:id="rId6"/>
          </a:graphicData>
        </a:graphic>
      </p:graphicFrame>
      <p:sp>
        <p:nvSpPr>
          <p:cNvPr id="5" name="New shape" title=""/>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respondents</a:t>
            </a:r>
          </a:p>
        </p:txBody>
      </p:sp>
      <p:sp>
        <p:nvSpPr>
          <p:cNvPr id="6"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23</a:t>
            </a:r>
          </a:p>
        </p:txBody>
      </p:sp>
      <p:sp>
        <p:nvSpPr>
          <p:cNvPr id="7"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What impacts have certifications made?</a:t>
            </a:r>
          </a:p>
        </p:txBody>
      </p:sp>
      <p:sp>
        <p:nvSpPr>
          <p:cNvPr id="8"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Impact made by certifications when recruiting cybersecurity talent worldwide 2023</a:t>
            </a:r>
          </a:p>
        </p:txBody>
      </p:sp>
    </p:spTree>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4" name="New shape" title=""/>
          <p:cNvSpPr/>
          <p:nvPr/>
        </p:nvSpPr>
        <p:spPr>
          <a:xfrm>
            <a:off x="7416000" y="-10800"/>
            <a:ext cx="4784400" cy="6879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496800" y="2077200"/>
            <a:ext cx="7020000" cy="12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800">
                <a:solidFill>
                  <a:srgbClr val="0F2741"/>
                </a:solidFill>
                <a:latin typeface="Open Sans Light"/>
              </a:rPr>
              <a:t>Segment: Employer perspective</a:t>
            </a:r>
          </a:p>
        </p:txBody>
      </p:sp>
      <p:sp>
        <p:nvSpPr>
          <p:cNvPr id="3" name="New shape" title=""/>
          <p:cNvSpPr/>
          <p:nvPr/>
        </p:nvSpPr>
        <p:spPr>
          <a:xfrm>
            <a:off x="507600" y="1645200"/>
            <a:ext cx="7020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1400" b="1">
                <a:solidFill>
                  <a:srgbClr val="0077D5"/>
                </a:solidFill>
                <a:latin typeface="Open Sans"/>
              </a:rPr>
              <a:t>CHAPTER 04</a:t>
            </a:r>
          </a:p>
        </p:txBody>
      </p:sp>
    </p:spTree>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1"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2023, 64 percent of surveyed business leaders in the IT industry globally reported challenges when hiring candidates due to a lack of necessary skills or experience. Around 56 percent of respondents also reported difficulty meeting the salary expectations of potential candidates.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January to February 2023; 250 respondents; C-suite executives, directors, managers, and other IT industry business leaders</a:t>
            </a:r>
          </a:p>
          <a:p>
            <a:r>
              <a:rPr sz="600" b="1">
                <a:solidFill>
                  <a:srgbClr val="0F2741"/>
                </a:solidFill>
                <a:latin typeface="Open Sans"/>
              </a:rPr>
              <a:t>Source(s): </a:t>
            </a:r>
            <a:r>
              <a:rPr sz="600" b="0">
                <a:solidFill>
                  <a:srgbClr val="0F2741"/>
                </a:solidFill>
                <a:latin typeface="Open Sans"/>
              </a:rPr>
              <a:t>HCL Technologies; MIT Technology Review Insights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2098700"/>
          <a:ext cx="11016000" cy="3932650"/>
        </p:xfrm>
        <a:graphic>
          <a:graphicData uri="http://schemas.openxmlformats.org/drawingml/2006/chart">
            <c:chart xmlns:c="http://schemas.openxmlformats.org/drawingml/2006/chart" r:id="rId6"/>
          </a:graphicData>
        </a:graphic>
      </p:graphicFrame>
      <p:sp>
        <p:nvSpPr>
          <p:cNvPr id="5" name="New shape" title=""/>
          <p:cNvSpPr/>
          <p:nvPr/>
        </p:nvSpPr>
        <p:spPr>
          <a:xfrm>
            <a:off x="4799400" y="1882800"/>
            <a:ext cx="25908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Percentage of respondents</a:t>
            </a:r>
          </a:p>
        </p:txBody>
      </p:sp>
      <p:sp>
        <p:nvSpPr>
          <p:cNvPr id="6"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25</a:t>
            </a:r>
          </a:p>
        </p:txBody>
      </p:sp>
      <p:sp>
        <p:nvSpPr>
          <p:cNvPr id="7"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Leading challenges in recruiting employees in the IT industry worldwide in 2023</a:t>
            </a:r>
          </a:p>
        </p:txBody>
      </p:sp>
      <p:sp>
        <p:nvSpPr>
          <p:cNvPr id="8"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Challenges in recruiting employees in the IT industry worldwide 2023</a:t>
            </a:r>
          </a:p>
        </p:txBody>
      </p:sp>
    </p:spTree>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1"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most important challenge for recruiters when hiring developers in 2023 was finding qualified candidates. At the same time, over 27 percent of recruiters reported that they struggle to identify potential even if candidates don’t have the necessary matching skills. Overall, the share of tech organizations reporting a skill shortage in 2023 decreased compared to the previous year but is still considered high, with 54 percent of organizations reporting that they have a skill shortage.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2023; 18,200*; Developers from 131 countries and and recruiters from 98 countries; * 14,000 developers and 4,200 recruiters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Source(s): </a:t>
            </a:r>
            <a:r>
              <a:rPr sz="600" b="0">
                <a:solidFill>
                  <a:srgbClr val="0F2741"/>
                </a:solidFill>
                <a:latin typeface="Open Sans"/>
              </a:rPr>
              <a:t>CoderPad; CodinGame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2098700"/>
          <a:ext cx="11016000" cy="3932650"/>
        </p:xfrm>
        <a:graphic>
          <a:graphicData uri="http://schemas.openxmlformats.org/drawingml/2006/chart">
            <c:chart xmlns:c="http://schemas.openxmlformats.org/drawingml/2006/chart" r:id="rId6"/>
          </a:graphicData>
        </a:graphic>
      </p:graphicFrame>
      <p:sp>
        <p:nvSpPr>
          <p:cNvPr id="5" name="New shape" title=""/>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respondents</a:t>
            </a:r>
          </a:p>
        </p:txBody>
      </p:sp>
      <p:sp>
        <p:nvSpPr>
          <p:cNvPr id="6"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26</a:t>
            </a:r>
          </a:p>
        </p:txBody>
      </p:sp>
      <p:sp>
        <p:nvSpPr>
          <p:cNvPr id="7"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What are your main challenges when recruiting developers?</a:t>
            </a:r>
          </a:p>
        </p:txBody>
      </p:sp>
      <p:sp>
        <p:nvSpPr>
          <p:cNvPr id="8"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Global challenges when recruiting developers 2023</a:t>
            </a:r>
          </a:p>
        </p:txBody>
      </p:sp>
    </p:spTree>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0"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8"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On-the-job training remains the most popular training strategy in the It industry globally. In 2023, 69 percent of surveyed business leaders in the IT industry worldwide stated On-the-job training for their employees. Partnerships with an educational institution were popular with 41 percent of respondents, while 20 percent reported having a partnership with a workforce development organization.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January to February 2023; 250 respondents; C-suite executives, directors, managers, and other IT industry business leaders</a:t>
            </a:r>
          </a:p>
          <a:p>
            <a:r>
              <a:rPr sz="600" b="1">
                <a:solidFill>
                  <a:srgbClr val="0F2741"/>
                </a:solidFill>
                <a:latin typeface="Open Sans"/>
              </a:rPr>
              <a:t>Source(s): </a:t>
            </a:r>
            <a:r>
              <a:rPr sz="600" b="0">
                <a:solidFill>
                  <a:srgbClr val="0F2741"/>
                </a:solidFill>
                <a:latin typeface="Open Sans"/>
              </a:rPr>
              <a:t>HCL Technologies; MIT Technology Review Insights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1882800"/>
          <a:ext cx="11016000" cy="4148550"/>
        </p:xfrm>
        <a:graphic>
          <a:graphicData uri="http://schemas.openxmlformats.org/drawingml/2006/chart">
            <c:chart xmlns:c="http://schemas.openxmlformats.org/drawingml/2006/chart" r:id="rId6"/>
          </a:graphicData>
        </a:graphic>
      </p:graphicFrame>
      <p:sp>
        <p:nvSpPr>
          <p:cNvPr id="5"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27</a:t>
            </a:r>
          </a:p>
        </p:txBody>
      </p:sp>
      <p:sp>
        <p:nvSpPr>
          <p:cNvPr id="6"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Recruitment and training strategies in the information technology (IT) industry worldwide in 2023</a:t>
            </a:r>
          </a:p>
        </p:txBody>
      </p:sp>
      <p:sp>
        <p:nvSpPr>
          <p:cNvPr id="7"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Recruitment and training strategies in the IT industry globally 2023</a:t>
            </a:r>
          </a:p>
        </p:txBody>
      </p:sp>
    </p:spTree>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3"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2"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1"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Recruiters worldwide stated that the most demanded IT roles for 2023 were back-end and full stack developers. DevOps ranked fifth in terms of job demand for 2023.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2022; 18,200*; Developers from 131 countries and recruiters from 98 countries</a:t>
            </a:r>
          </a:p>
          <a:p>
            <a:r>
              <a:rPr sz="600" b="1">
                <a:solidFill>
                  <a:srgbClr val="0F2741"/>
                </a:solidFill>
                <a:latin typeface="Open Sans"/>
              </a:rPr>
              <a:t>Source(s): </a:t>
            </a:r>
            <a:r>
              <a:rPr sz="600" b="0">
                <a:solidFill>
                  <a:srgbClr val="0F2741"/>
                </a:solidFill>
                <a:latin typeface="Open Sans"/>
              </a:rPr>
              <a:t>CoderPad; CodinGame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2098700"/>
          <a:ext cx="11016000" cy="3932650"/>
        </p:xfrm>
        <a:graphic>
          <a:graphicData uri="http://schemas.openxmlformats.org/drawingml/2006/chart">
            <c:chart xmlns:c="http://schemas.openxmlformats.org/drawingml/2006/chart" r:id="rId6"/>
          </a:graphicData>
        </a:graphic>
      </p:graphicFrame>
      <p:sp>
        <p:nvSpPr>
          <p:cNvPr id="5" name="New shape" title=""/>
          <p:cNvSpPr/>
          <p:nvPr/>
        </p:nvSpPr>
        <p:spPr>
          <a:xfrm>
            <a:off x="523300" y="5339925"/>
            <a:ext cx="11143000" cy="691425"/>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6" name="OleObject" title=""/>
          <p:cNvGraphicFramePr>
            <a:graphicFrameLocks noChangeAspect="1"/>
          </p:cNvGraphicFramePr>
          <p:nvPr/>
        </p:nvGraphicFramePr>
        <p:xfrm>
          <a:off x="9399600" y="5401865"/>
          <a:ext cx="2203200" cy="629486"/>
        </p:xfrm>
        <a:graphic>
          <a:graphicData uri="http://schemas.openxmlformats.org/presentationml/2006/ole">
            <mc:AlternateContent>
              <mc:Choice xmlns:v="urn:schemas-microsoft-com:vml" Requires="v">
                <p:oleObj spid="_x0000_s1044" r:id="rId8" imgW="2203200" imgH="629486" progId=".xls">
                  <p:embed/>
                </p:oleObj>
              </mc:Choice>
              <mc:Fallback>
                <p:oleObj r:id="rId8" imgW="2203200" imgH="629486" progId=".xls">
                  <p:embed/>
                  <p:pic>
                    <p:nvPicPr>
                      <p:cNvPr id="0" name="OLE substitute image"/>
                      <p:cNvPicPr/>
                      <p:nvPr/>
                    </p:nvPicPr>
                    <p:blipFill>
                      <a:blip r:embed="rId10"/>
                      <a:srcRect t="100000"/>
                      <a:tile tx="0" ty="0" sx="100000" sy="100000" flip="none" algn="tl"/>
                    </p:blipFill>
                    <p:spPr>
                      <a:xfrm>
                        <a:off x="9399600" y="5401865"/>
                        <a:ext cx="2203200" cy="629486"/>
                      </a:xfrm>
                      <a:prstGeom prst="rect">
                        <a:avLst/>
                      </a:prstGeom>
                      <a:blipFill>
                        <a:blip r:embed="rId9"/>
                        <a:stretch>
                          <a:fillRect/>
                        </a:stretch>
                      </a:blipFill>
                      <a:ln>
                        <a:noFill/>
                      </a:ln>
                    </p:spPr>
                  </p:pic>
                </p:oleObj>
              </mc:Fallback>
            </mc:AlternateContent>
          </a:graphicData>
        </a:graphic>
      </p:graphicFrame>
      <p:sp>
        <p:nvSpPr>
          <p:cNvPr id="7" name="New shape" title=""/>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respondents</a:t>
            </a:r>
          </a:p>
        </p:txBody>
      </p:sp>
      <p:sp>
        <p:nvSpPr>
          <p:cNvPr id="8"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28</a:t>
            </a:r>
          </a:p>
        </p:txBody>
      </p:sp>
      <p:sp>
        <p:nvSpPr>
          <p:cNvPr id="9"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Most demanded technical positions by recruiters worldwide in 2023</a:t>
            </a:r>
          </a:p>
        </p:txBody>
      </p:sp>
      <p:sp>
        <p:nvSpPr>
          <p:cNvPr id="10"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Most demanded technical positions by recruiters worldwide 2023</a:t>
            </a:r>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6"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5"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4"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Table of Contents</a:t>
            </a:r>
          </a:p>
        </p:txBody>
      </p:sp>
      <p:sp>
        <p:nvSpPr>
          <p:cNvPr id="3"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a:t>
            </a:r>
          </a:p>
        </p:txBody>
      </p:sp>
      <p:sp>
        <p:nvSpPr>
          <p:cNvPr id="7" name="New shape" title=""/>
          <p:cNvSpPr/>
          <p:nvPr/>
        </p:nvSpPr>
        <p:spPr>
          <a:xfrm>
            <a:off x="5544000" y="1882800"/>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5" action="ppaction://hlinksldjump">
                  <a:extLst>
                    <a:ext uri="{A12FA001-AC4F-418D-AE19-62706E023703}">
                      <ahyp:hlinkClr xmlns:ahyp="http://schemas.microsoft.com/office/drawing/2018/hyperlinkcolor" val="tx"/>
                    </a:ext>
                  </a:extLst>
                </a:hlinkClick>
              </a:rPr>
              <a:t>41</a:t>
            </a:r>
          </a:p>
        </p:txBody>
      </p:sp>
      <p:sp>
        <p:nvSpPr>
          <p:cNvPr id="8" name="New shape" title=""/>
          <p:cNvSpPr/>
          <p:nvPr/>
        </p:nvSpPr>
        <p:spPr>
          <a:xfrm>
            <a:off x="586800" y="1882800"/>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Share of female leaders in global tech companies 2015-2023</a:t>
            </a:r>
          </a:p>
        </p:txBody>
      </p:sp>
      <p:sp>
        <p:nvSpPr>
          <p:cNvPr id="9" name="New shape" title=""/>
          <p:cNvSpPr/>
          <p:nvPr/>
        </p:nvSpPr>
        <p:spPr>
          <a:xfrm>
            <a:off x="5544000" y="2053078"/>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6" action="ppaction://hlinksldjump">
                  <a:extLst>
                    <a:ext uri="{A12FA001-AC4F-418D-AE19-62706E023703}">
                      <ahyp:hlinkClr xmlns:ahyp="http://schemas.microsoft.com/office/drawing/2018/hyperlinkcolor" val="tx"/>
                    </a:ext>
                  </a:extLst>
                </a:hlinkClick>
              </a:rPr>
              <a:t>42</a:t>
            </a:r>
          </a:p>
        </p:txBody>
      </p:sp>
      <p:sp>
        <p:nvSpPr>
          <p:cNvPr id="10" name="New shape" title=""/>
          <p:cNvSpPr/>
          <p:nvPr/>
        </p:nvSpPr>
        <p:spPr>
          <a:xfrm>
            <a:off x="586800" y="2053078"/>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Global companies' top challenges concerning IT employment diversity 2023</a:t>
            </a:r>
          </a:p>
        </p:txBody>
      </p:sp>
      <p:sp>
        <p:nvSpPr>
          <p:cNvPr id="11" name="New shape" title=""/>
          <p:cNvSpPr/>
          <p:nvPr/>
        </p:nvSpPr>
        <p:spPr>
          <a:xfrm>
            <a:off x="5544000" y="2223356"/>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7" action="ppaction://hlinksldjump">
                  <a:extLst>
                    <a:ext uri="{A12FA001-AC4F-418D-AE19-62706E023703}">
                      <ahyp:hlinkClr xmlns:ahyp="http://schemas.microsoft.com/office/drawing/2018/hyperlinkcolor" val="tx"/>
                    </a:ext>
                  </a:extLst>
                </a:hlinkClick>
              </a:rPr>
              <a:t>43</a:t>
            </a:r>
          </a:p>
        </p:txBody>
      </p:sp>
      <p:sp>
        <p:nvSpPr>
          <p:cNvPr id="12" name="New shape" title=""/>
          <p:cNvSpPr/>
          <p:nvPr/>
        </p:nvSpPr>
        <p:spPr>
          <a:xfrm>
            <a:off x="586800" y="2223356"/>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Developer gender distribution worldwide 2023</a:t>
            </a:r>
          </a:p>
        </p:txBody>
      </p:sp>
      <p:sp>
        <p:nvSpPr>
          <p:cNvPr id="13" name="New shape" title=""/>
          <p:cNvSpPr/>
          <p:nvPr/>
        </p:nvSpPr>
        <p:spPr>
          <a:xfrm>
            <a:off x="5544000" y="2393634"/>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8" action="ppaction://hlinksldjump">
                  <a:extLst>
                    <a:ext uri="{A12FA001-AC4F-418D-AE19-62706E023703}">
                      <ahyp:hlinkClr xmlns:ahyp="http://schemas.microsoft.com/office/drawing/2018/hyperlinkcolor" val="tx"/>
                    </a:ext>
                  </a:extLst>
                </a:hlinkClick>
              </a:rPr>
              <a:t>44</a:t>
            </a:r>
          </a:p>
        </p:txBody>
      </p:sp>
      <p:sp>
        <p:nvSpPr>
          <p:cNvPr id="14" name="New shape" title=""/>
          <p:cNvSpPr/>
          <p:nvPr/>
        </p:nvSpPr>
        <p:spPr>
          <a:xfrm>
            <a:off x="586800" y="2393634"/>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Diversity among cybersecurity teams in selected countries 2023, by race and gender</a:t>
            </a:r>
          </a:p>
        </p:txBody>
      </p:sp>
      <p:sp>
        <p:nvSpPr>
          <p:cNvPr id="15" name="New shape" title=""/>
          <p:cNvSpPr/>
          <p:nvPr/>
        </p:nvSpPr>
        <p:spPr>
          <a:xfrm>
            <a:off x="586800" y="2690912"/>
            <a:ext cx="5371200" cy="230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spAutoFit/>
          </a:bodyPr>
          <a:lstStyle/>
          <a:p>
            <a:pPr algn="l">
              <a:spcAft>
                <a:spcPct val="20000"/>
              </a:spcAft>
            </a:pPr>
            <a:r>
              <a:rPr sz="900">
                <a:solidFill>
                  <a:srgbClr val="0A85E6"/>
                </a:solidFill>
                <a:latin typeface="Open Sans"/>
              </a:rPr>
              <a:t>07 Special focus: IT employment in the U.S.</a:t>
            </a:r>
          </a:p>
        </p:txBody>
      </p:sp>
      <p:sp>
        <p:nvSpPr>
          <p:cNvPr id="16" name="New shape" title=""/>
          <p:cNvSpPr/>
          <p:nvPr/>
        </p:nvSpPr>
        <p:spPr>
          <a:xfrm>
            <a:off x="5544000" y="2924355"/>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9" action="ppaction://hlinksldjump">
                  <a:extLst>
                    <a:ext uri="{A12FA001-AC4F-418D-AE19-62706E023703}">
                      <ahyp:hlinkClr xmlns:ahyp="http://schemas.microsoft.com/office/drawing/2018/hyperlinkcolor" val="tx"/>
                    </a:ext>
                  </a:extLst>
                </a:hlinkClick>
              </a:rPr>
              <a:t>46</a:t>
            </a:r>
          </a:p>
        </p:txBody>
      </p:sp>
      <p:sp>
        <p:nvSpPr>
          <p:cNvPr id="17" name="New shape" title=""/>
          <p:cNvSpPr/>
          <p:nvPr/>
        </p:nvSpPr>
        <p:spPr>
          <a:xfrm>
            <a:off x="586800" y="2924355"/>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Number of employees in the U.S. information sector 2010-2023</a:t>
            </a:r>
          </a:p>
        </p:txBody>
      </p:sp>
      <p:sp>
        <p:nvSpPr>
          <p:cNvPr id="18" name="New shape" title=""/>
          <p:cNvSpPr/>
          <p:nvPr/>
        </p:nvSpPr>
        <p:spPr>
          <a:xfrm>
            <a:off x="5544000" y="3094633"/>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0" action="ppaction://hlinksldjump">
                  <a:extLst>
                    <a:ext uri="{A12FA001-AC4F-418D-AE19-62706E023703}">
                      <ahyp:hlinkClr xmlns:ahyp="http://schemas.microsoft.com/office/drawing/2018/hyperlinkcolor" val="tx"/>
                    </a:ext>
                  </a:extLst>
                </a:hlinkClick>
              </a:rPr>
              <a:t>47</a:t>
            </a:r>
          </a:p>
        </p:txBody>
      </p:sp>
      <p:sp>
        <p:nvSpPr>
          <p:cNvPr id="19" name="New shape" title=""/>
          <p:cNvSpPr/>
          <p:nvPr/>
        </p:nvSpPr>
        <p:spPr>
          <a:xfrm>
            <a:off x="586800" y="3094633"/>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U.S. information sector: number of people hired 2001-2023</a:t>
            </a:r>
          </a:p>
        </p:txBody>
      </p:sp>
      <p:sp>
        <p:nvSpPr>
          <p:cNvPr id="20" name="New shape" title=""/>
          <p:cNvSpPr/>
          <p:nvPr/>
        </p:nvSpPr>
        <p:spPr>
          <a:xfrm>
            <a:off x="5544000" y="3264911"/>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1" action="ppaction://hlinksldjump">
                  <a:extLst>
                    <a:ext uri="{A12FA001-AC4F-418D-AE19-62706E023703}">
                      <ahyp:hlinkClr xmlns:ahyp="http://schemas.microsoft.com/office/drawing/2018/hyperlinkcolor" val="tx"/>
                    </a:ext>
                  </a:extLst>
                </a:hlinkClick>
              </a:rPr>
              <a:t>48</a:t>
            </a:r>
          </a:p>
        </p:txBody>
      </p:sp>
      <p:sp>
        <p:nvSpPr>
          <p:cNvPr id="21" name="New shape" title=""/>
          <p:cNvSpPr/>
          <p:nvPr/>
        </p:nvSpPr>
        <p:spPr>
          <a:xfrm>
            <a:off x="586800" y="3264911"/>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Information industry unemployment rate in the U.S. 2010-2023</a:t>
            </a:r>
          </a:p>
        </p:txBody>
      </p:sp>
      <p:sp>
        <p:nvSpPr>
          <p:cNvPr id="22" name="New shape" title=""/>
          <p:cNvSpPr/>
          <p:nvPr/>
        </p:nvSpPr>
        <p:spPr>
          <a:xfrm>
            <a:off x="5544000" y="3435189"/>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2" action="ppaction://hlinksldjump">
                  <a:extLst>
                    <a:ext uri="{A12FA001-AC4F-418D-AE19-62706E023703}">
                      <ahyp:hlinkClr xmlns:ahyp="http://schemas.microsoft.com/office/drawing/2018/hyperlinkcolor" val="tx"/>
                    </a:ext>
                  </a:extLst>
                </a:hlinkClick>
              </a:rPr>
              <a:t>49</a:t>
            </a:r>
          </a:p>
        </p:txBody>
      </p:sp>
      <p:sp>
        <p:nvSpPr>
          <p:cNvPr id="23" name="New shape" title=""/>
          <p:cNvSpPr/>
          <p:nvPr/>
        </p:nvSpPr>
        <p:spPr>
          <a:xfrm>
            <a:off x="586800" y="3435189"/>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Cybersecurity workforce in the United States 2020-2033</a:t>
            </a:r>
          </a:p>
        </p:txBody>
      </p:sp>
      <p:sp>
        <p:nvSpPr>
          <p:cNvPr id="24" name="New shape" title=""/>
          <p:cNvSpPr/>
          <p:nvPr/>
        </p:nvSpPr>
        <p:spPr>
          <a:xfrm>
            <a:off x="5544000" y="3605467"/>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3" action="ppaction://hlinksldjump">
                  <a:extLst>
                    <a:ext uri="{A12FA001-AC4F-418D-AE19-62706E023703}">
                      <ahyp:hlinkClr xmlns:ahyp="http://schemas.microsoft.com/office/drawing/2018/hyperlinkcolor" val="tx"/>
                    </a:ext>
                  </a:extLst>
                </a:hlinkClick>
              </a:rPr>
              <a:t>50</a:t>
            </a:r>
          </a:p>
        </p:txBody>
      </p:sp>
      <p:sp>
        <p:nvSpPr>
          <p:cNvPr id="25" name="New shape" title=""/>
          <p:cNvSpPr/>
          <p:nvPr/>
        </p:nvSpPr>
        <p:spPr>
          <a:xfrm>
            <a:off x="586800" y="3605467"/>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Average software developer wages in the U.S. in 2023, by role</a:t>
            </a:r>
          </a:p>
        </p:txBody>
      </p:sp>
      <p:sp>
        <p:nvSpPr>
          <p:cNvPr id="26" name="New shape" title=""/>
          <p:cNvSpPr/>
          <p:nvPr/>
        </p:nvSpPr>
        <p:spPr>
          <a:xfrm>
            <a:off x="5544000" y="3775745"/>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4" action="ppaction://hlinksldjump">
                  <a:extLst>
                    <a:ext uri="{A12FA001-AC4F-418D-AE19-62706E023703}">
                      <ahyp:hlinkClr xmlns:ahyp="http://schemas.microsoft.com/office/drawing/2018/hyperlinkcolor" val="tx"/>
                    </a:ext>
                  </a:extLst>
                </a:hlinkClick>
              </a:rPr>
              <a:t>51</a:t>
            </a:r>
          </a:p>
        </p:txBody>
      </p:sp>
      <p:sp>
        <p:nvSpPr>
          <p:cNvPr id="27" name="New shape" title=""/>
          <p:cNvSpPr/>
          <p:nvPr/>
        </p:nvSpPr>
        <p:spPr>
          <a:xfrm>
            <a:off x="586800" y="3775745"/>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Top factors contributing to recruiting and retention challenges in the U.S. 2023</a:t>
            </a:r>
          </a:p>
        </p:txBody>
      </p:sp>
      <p:sp>
        <p:nvSpPr>
          <p:cNvPr id="28" name="New shape" title=""/>
          <p:cNvSpPr/>
          <p:nvPr/>
        </p:nvSpPr>
        <p:spPr>
          <a:xfrm>
            <a:off x="5544000" y="3946023"/>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5" action="ppaction://hlinksldjump">
                  <a:extLst>
                    <a:ext uri="{A12FA001-AC4F-418D-AE19-62706E023703}">
                      <ahyp:hlinkClr xmlns:ahyp="http://schemas.microsoft.com/office/drawing/2018/hyperlinkcolor" val="tx"/>
                    </a:ext>
                  </a:extLst>
                </a:hlinkClick>
              </a:rPr>
              <a:t>52</a:t>
            </a:r>
          </a:p>
        </p:txBody>
      </p:sp>
      <p:sp>
        <p:nvSpPr>
          <p:cNvPr id="29" name="New shape" title=""/>
          <p:cNvSpPr/>
          <p:nvPr/>
        </p:nvSpPr>
        <p:spPr>
          <a:xfrm>
            <a:off x="586800" y="3946023"/>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Company responses to skills gaps caused by AI in the U.S. 2023</a:t>
            </a:r>
          </a:p>
        </p:txBody>
      </p:sp>
    </p:spTree>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3"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2"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1"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2023, the tech skill most in demand by recruiters was web development. This was closely followed by DevOps and database software skills. Interestingly, over 16 percent of recruiters were actively seeking individuals with cybersecurity skills. Not far behind, AI/Machine learning/Deep learning ranked fourth, with approximately 25 percent of respondents identifying it as their most sought-after tech skill. These preferences align with the skills that developers worldwide are keen to acquire, [...]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2022; 18,200*; Developers  from 131 countries and recruiters from 98 countries</a:t>
            </a:r>
          </a:p>
          <a:p>
            <a:r>
              <a:rPr sz="600" b="1">
                <a:solidFill>
                  <a:srgbClr val="0F2741"/>
                </a:solidFill>
                <a:latin typeface="Open Sans"/>
              </a:rPr>
              <a:t>Source(s): </a:t>
            </a:r>
            <a:r>
              <a:rPr sz="600" b="0">
                <a:solidFill>
                  <a:srgbClr val="0F2741"/>
                </a:solidFill>
                <a:latin typeface="Open Sans"/>
              </a:rPr>
              <a:t>CoderPad; CodinGame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2098700"/>
          <a:ext cx="11016000" cy="3932650"/>
        </p:xfrm>
        <a:graphic>
          <a:graphicData uri="http://schemas.openxmlformats.org/drawingml/2006/chart">
            <c:chart xmlns:c="http://schemas.openxmlformats.org/drawingml/2006/chart" r:id="rId6"/>
          </a:graphicData>
        </a:graphic>
      </p:graphicFrame>
      <p:sp>
        <p:nvSpPr>
          <p:cNvPr id="5" name="New shape" title=""/>
          <p:cNvSpPr/>
          <p:nvPr/>
        </p:nvSpPr>
        <p:spPr>
          <a:xfrm>
            <a:off x="523300" y="5339925"/>
            <a:ext cx="11143000" cy="691425"/>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6" name="OleObject" title=""/>
          <p:cNvGraphicFramePr>
            <a:graphicFrameLocks noChangeAspect="1"/>
          </p:cNvGraphicFramePr>
          <p:nvPr/>
        </p:nvGraphicFramePr>
        <p:xfrm>
          <a:off x="9399600" y="5401865"/>
          <a:ext cx="2203200" cy="629486"/>
        </p:xfrm>
        <a:graphic>
          <a:graphicData uri="http://schemas.openxmlformats.org/presentationml/2006/ole">
            <mc:AlternateContent>
              <mc:Choice xmlns:v="urn:schemas-microsoft-com:vml" Requires="v">
                <p:oleObj spid="_x0000_s1045" r:id="rId8" imgW="2203200" imgH="629486" progId=".xls">
                  <p:embed/>
                </p:oleObj>
              </mc:Choice>
              <mc:Fallback>
                <p:oleObj r:id="rId8" imgW="2203200" imgH="629486" progId=".xls">
                  <p:embed/>
                  <p:pic>
                    <p:nvPicPr>
                      <p:cNvPr id="0" name="OLE substitute image"/>
                      <p:cNvPicPr/>
                      <p:nvPr/>
                    </p:nvPicPr>
                    <p:blipFill>
                      <a:blip r:embed="rId10"/>
                      <a:srcRect t="100000"/>
                      <a:tile tx="0" ty="0" sx="100000" sy="100000" flip="none" algn="tl"/>
                    </p:blipFill>
                    <p:spPr>
                      <a:xfrm>
                        <a:off x="9399600" y="5401865"/>
                        <a:ext cx="2203200" cy="629486"/>
                      </a:xfrm>
                      <a:prstGeom prst="rect">
                        <a:avLst/>
                      </a:prstGeom>
                      <a:blipFill>
                        <a:blip r:embed="rId9"/>
                        <a:stretch>
                          <a:fillRect/>
                        </a:stretch>
                      </a:blipFill>
                      <a:ln>
                        <a:noFill/>
                      </a:ln>
                    </p:spPr>
                  </p:pic>
                </p:oleObj>
              </mc:Fallback>
            </mc:AlternateContent>
          </a:graphicData>
        </a:graphic>
      </p:graphicFrame>
      <p:sp>
        <p:nvSpPr>
          <p:cNvPr id="7" name="New shape" title=""/>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respondents</a:t>
            </a:r>
          </a:p>
        </p:txBody>
      </p:sp>
      <p:sp>
        <p:nvSpPr>
          <p:cNvPr id="8"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29</a:t>
            </a:r>
          </a:p>
        </p:txBody>
      </p:sp>
      <p:sp>
        <p:nvSpPr>
          <p:cNvPr id="9"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Which skills would you like to hire for in 2023?</a:t>
            </a:r>
          </a:p>
        </p:txBody>
      </p:sp>
      <p:sp>
        <p:nvSpPr>
          <p:cNvPr id="10"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Most demanded tech skills worldwide 2023</a:t>
            </a:r>
          </a:p>
        </p:txBody>
      </p:sp>
    </p:spTree>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3"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2"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1"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most demanded programming languages by recruiters in 2023 were Javascript and Java, with over 40 percent of recruiters looking to hire people with those programming skills. Python ranked third, with nearly 40 percent of respondents searching for this skill when hiring.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2023; 18,200*; Developers from 131 countries and recruiters from 98 countries</a:t>
            </a:r>
          </a:p>
          <a:p>
            <a:r>
              <a:rPr sz="600" b="1">
                <a:solidFill>
                  <a:srgbClr val="0F2741"/>
                </a:solidFill>
                <a:latin typeface="Open Sans"/>
              </a:rPr>
              <a:t>Source(s): </a:t>
            </a:r>
            <a:r>
              <a:rPr sz="600" b="0">
                <a:solidFill>
                  <a:srgbClr val="0F2741"/>
                </a:solidFill>
                <a:latin typeface="Open Sans"/>
              </a:rPr>
              <a:t>CoderPad; CodinGame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2098700"/>
          <a:ext cx="11016000" cy="3932650"/>
        </p:xfrm>
        <a:graphic>
          <a:graphicData uri="http://schemas.openxmlformats.org/drawingml/2006/chart">
            <c:chart xmlns:c="http://schemas.openxmlformats.org/drawingml/2006/chart" r:id="rId6"/>
          </a:graphicData>
        </a:graphic>
      </p:graphicFrame>
      <p:sp>
        <p:nvSpPr>
          <p:cNvPr id="5" name="New shape" title=""/>
          <p:cNvSpPr/>
          <p:nvPr/>
        </p:nvSpPr>
        <p:spPr>
          <a:xfrm>
            <a:off x="523300" y="5339925"/>
            <a:ext cx="11143000" cy="691425"/>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6" name="OleObject" title=""/>
          <p:cNvGraphicFramePr>
            <a:graphicFrameLocks noChangeAspect="1"/>
          </p:cNvGraphicFramePr>
          <p:nvPr/>
        </p:nvGraphicFramePr>
        <p:xfrm>
          <a:off x="9399600" y="5401865"/>
          <a:ext cx="2203200" cy="629486"/>
        </p:xfrm>
        <a:graphic>
          <a:graphicData uri="http://schemas.openxmlformats.org/presentationml/2006/ole">
            <mc:AlternateContent>
              <mc:Choice xmlns:v="urn:schemas-microsoft-com:vml" Requires="v">
                <p:oleObj spid="_x0000_s1046" r:id="rId8" imgW="2203200" imgH="629486" progId=".xls">
                  <p:embed/>
                </p:oleObj>
              </mc:Choice>
              <mc:Fallback>
                <p:oleObj r:id="rId8" imgW="2203200" imgH="629486" progId=".xls">
                  <p:embed/>
                  <p:pic>
                    <p:nvPicPr>
                      <p:cNvPr id="0" name="OLE substitute image"/>
                      <p:cNvPicPr/>
                      <p:nvPr/>
                    </p:nvPicPr>
                    <p:blipFill>
                      <a:blip r:embed="rId10"/>
                      <a:srcRect t="100000"/>
                      <a:tile tx="0" ty="0" sx="100000" sy="100000" flip="none" algn="tl"/>
                    </p:blipFill>
                    <p:spPr>
                      <a:xfrm>
                        <a:off x="9399600" y="5401865"/>
                        <a:ext cx="2203200" cy="629486"/>
                      </a:xfrm>
                      <a:prstGeom prst="rect">
                        <a:avLst/>
                      </a:prstGeom>
                      <a:blipFill>
                        <a:blip r:embed="rId9"/>
                        <a:stretch>
                          <a:fillRect/>
                        </a:stretch>
                      </a:blipFill>
                      <a:ln>
                        <a:noFill/>
                      </a:ln>
                    </p:spPr>
                  </p:pic>
                </p:oleObj>
              </mc:Fallback>
            </mc:AlternateContent>
          </a:graphicData>
        </a:graphic>
      </p:graphicFrame>
      <p:sp>
        <p:nvSpPr>
          <p:cNvPr id="7" name="New shape" title=""/>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respondents</a:t>
            </a:r>
          </a:p>
        </p:txBody>
      </p:sp>
      <p:sp>
        <p:nvSpPr>
          <p:cNvPr id="8"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30</a:t>
            </a:r>
          </a:p>
        </p:txBody>
      </p:sp>
      <p:sp>
        <p:nvSpPr>
          <p:cNvPr id="9"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Most demanded programming languages by recruiters worldwide in 2023</a:t>
            </a:r>
          </a:p>
        </p:txBody>
      </p:sp>
      <p:sp>
        <p:nvSpPr>
          <p:cNvPr id="10"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Top programming languages demanded by recruiters worldwide 2023</a:t>
            </a:r>
          </a:p>
        </p:txBody>
      </p:sp>
    </p:spTree>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3"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2"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1"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Nearly 19 percent of human resource professionals stated that recruiting DevOps will be a challenge in 2023. DevOps refers to a set of practices that combines software development (Dev) with information technology operations (Ops). Under the DevOps model, development and operation teams are thus no longer separated. In other words, DevOps includes the combination of processes, tools, and methodologies to deliver applications quickly and efficiently.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2022; 18,200*; Developers from 131 countries and recruiters from 98 countries</a:t>
            </a:r>
          </a:p>
          <a:p>
            <a:r>
              <a:rPr sz="600" b="1">
                <a:solidFill>
                  <a:srgbClr val="0F2741"/>
                </a:solidFill>
                <a:latin typeface="Open Sans"/>
              </a:rPr>
              <a:t>Source(s): </a:t>
            </a:r>
            <a:r>
              <a:rPr sz="600" b="0">
                <a:solidFill>
                  <a:srgbClr val="0F2741"/>
                </a:solidFill>
                <a:latin typeface="Open Sans"/>
              </a:rPr>
              <a:t>CoderPad; CodinGame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2098700"/>
          <a:ext cx="11016000" cy="3932650"/>
        </p:xfrm>
        <a:graphic>
          <a:graphicData uri="http://schemas.openxmlformats.org/drawingml/2006/chart">
            <c:chart xmlns:c="http://schemas.openxmlformats.org/drawingml/2006/chart" r:id="rId6"/>
          </a:graphicData>
        </a:graphic>
      </p:graphicFrame>
      <p:sp>
        <p:nvSpPr>
          <p:cNvPr id="5" name="New shape" title=""/>
          <p:cNvSpPr/>
          <p:nvPr/>
        </p:nvSpPr>
        <p:spPr>
          <a:xfrm>
            <a:off x="523300" y="5339925"/>
            <a:ext cx="11143000" cy="691425"/>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6" name="OleObject" title=""/>
          <p:cNvGraphicFramePr>
            <a:graphicFrameLocks noChangeAspect="1"/>
          </p:cNvGraphicFramePr>
          <p:nvPr/>
        </p:nvGraphicFramePr>
        <p:xfrm>
          <a:off x="9399600" y="5401865"/>
          <a:ext cx="2203200" cy="629486"/>
        </p:xfrm>
        <a:graphic>
          <a:graphicData uri="http://schemas.openxmlformats.org/presentationml/2006/ole">
            <mc:AlternateContent>
              <mc:Choice xmlns:v="urn:schemas-microsoft-com:vml" Requires="v">
                <p:oleObj spid="_x0000_s1047" r:id="rId8" imgW="2203200" imgH="629486" progId=".xls">
                  <p:embed/>
                </p:oleObj>
              </mc:Choice>
              <mc:Fallback>
                <p:oleObj r:id="rId8" imgW="2203200" imgH="629486" progId=".xls">
                  <p:embed/>
                  <p:pic>
                    <p:nvPicPr>
                      <p:cNvPr id="0" name="OLE substitute image"/>
                      <p:cNvPicPr/>
                      <p:nvPr/>
                    </p:nvPicPr>
                    <p:blipFill>
                      <a:blip r:embed="rId10"/>
                      <a:srcRect t="100000"/>
                      <a:tile tx="0" ty="0" sx="100000" sy="100000" flip="none" algn="tl"/>
                    </p:blipFill>
                    <p:spPr>
                      <a:xfrm>
                        <a:off x="9399600" y="5401865"/>
                        <a:ext cx="2203200" cy="629486"/>
                      </a:xfrm>
                      <a:prstGeom prst="rect">
                        <a:avLst/>
                      </a:prstGeom>
                      <a:blipFill>
                        <a:blip r:embed="rId9"/>
                        <a:stretch>
                          <a:fillRect/>
                        </a:stretch>
                      </a:blipFill>
                      <a:ln>
                        <a:noFill/>
                      </a:ln>
                    </p:spPr>
                  </p:pic>
                </p:oleObj>
              </mc:Fallback>
            </mc:AlternateContent>
          </a:graphicData>
        </a:graphic>
      </p:graphicFrame>
      <p:sp>
        <p:nvSpPr>
          <p:cNvPr id="7" name="New shape" title=""/>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respondents</a:t>
            </a:r>
          </a:p>
        </p:txBody>
      </p:sp>
      <p:sp>
        <p:nvSpPr>
          <p:cNvPr id="8"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31</a:t>
            </a:r>
          </a:p>
        </p:txBody>
      </p:sp>
      <p:sp>
        <p:nvSpPr>
          <p:cNvPr id="9"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Which positions do you think you will struggle to source/recruit in 2023?</a:t>
            </a:r>
          </a:p>
        </p:txBody>
      </p:sp>
      <p:sp>
        <p:nvSpPr>
          <p:cNvPr id="10"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Most difficult technical positions to recruit worldwide 2023, by IT role</a:t>
            </a:r>
          </a:p>
        </p:txBody>
      </p:sp>
    </p:spTree>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4" name="New shape" title=""/>
          <p:cNvSpPr/>
          <p:nvPr/>
        </p:nvSpPr>
        <p:spPr>
          <a:xfrm>
            <a:off x="7416000" y="-10800"/>
            <a:ext cx="4784400" cy="6879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496800" y="2077200"/>
            <a:ext cx="7020000" cy="12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800">
                <a:solidFill>
                  <a:srgbClr val="0F2741"/>
                </a:solidFill>
                <a:latin typeface="Open Sans Light"/>
              </a:rPr>
              <a:t>Segment: Workforce &amp; Salary</a:t>
            </a:r>
          </a:p>
        </p:txBody>
      </p:sp>
      <p:sp>
        <p:nvSpPr>
          <p:cNvPr id="3" name="New shape" title=""/>
          <p:cNvSpPr/>
          <p:nvPr/>
        </p:nvSpPr>
        <p:spPr>
          <a:xfrm>
            <a:off x="507600" y="1645200"/>
            <a:ext cx="7020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1400" b="1">
                <a:solidFill>
                  <a:srgbClr val="0077D5"/>
                </a:solidFill>
                <a:latin typeface="Open Sans"/>
              </a:rPr>
              <a:t>CHAPTER 05</a:t>
            </a:r>
          </a:p>
        </p:txBody>
      </p:sp>
    </p:spTree>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1"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2023, around 65 percent of technology hiring managers and staffing professionals in the cloud services or managed services industry globally stated that their companies were increasing their technical staff. In contrast, around 58 percent of staffing professionals working in the hardware and/or software industries worldwide reported that there has been a freeze in technical hiring plans in their companies.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February 23 to March 10, 2023; 418 respondents; Full-time hiring managers and staffing professionals</a:t>
            </a:r>
          </a:p>
          <a:p>
            <a:r>
              <a:rPr sz="600" b="1">
                <a:solidFill>
                  <a:srgbClr val="0F2741"/>
                </a:solidFill>
                <a:latin typeface="Open Sans"/>
              </a:rPr>
              <a:t>Source(s): </a:t>
            </a:r>
            <a:r>
              <a:rPr sz="600" b="0">
                <a:solidFill>
                  <a:srgbClr val="0F2741"/>
                </a:solidFill>
                <a:latin typeface="Open Sans"/>
              </a:rPr>
              <a:t>Linux Foundation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2098700"/>
          <a:ext cx="11016000" cy="3932650"/>
        </p:xfrm>
        <a:graphic>
          <a:graphicData uri="http://schemas.openxmlformats.org/drawingml/2006/chart">
            <c:chart xmlns:c="http://schemas.openxmlformats.org/drawingml/2006/chart" r:id="rId6"/>
          </a:graphicData>
        </a:graphic>
      </p:graphicFrame>
      <p:sp>
        <p:nvSpPr>
          <p:cNvPr id="5" name="New shape" title=""/>
          <p:cNvSpPr/>
          <p:nvPr/>
        </p:nvSpPr>
        <p:spPr>
          <a:xfrm>
            <a:off x="5002600" y="1882800"/>
            <a:ext cx="21844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respondents </a:t>
            </a:r>
          </a:p>
        </p:txBody>
      </p:sp>
      <p:sp>
        <p:nvSpPr>
          <p:cNvPr id="6"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33</a:t>
            </a:r>
          </a:p>
        </p:txBody>
      </p:sp>
      <p:sp>
        <p:nvSpPr>
          <p:cNvPr id="7"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Staffing changes for technical positions worldwide in 2023, by industry</a:t>
            </a:r>
          </a:p>
        </p:txBody>
      </p:sp>
      <p:sp>
        <p:nvSpPr>
          <p:cNvPr id="8"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Staffing changes for technical positions globally in 2023, by industry</a:t>
            </a:r>
          </a:p>
        </p:txBody>
      </p:sp>
    </p:spTree>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1"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a recent global survey, a combined 76.88 percent of human resource (HR) professionals stated that they were looking to hire up to 50 developers in 2023. Developers can have different tasks and duties at a company. Some developers develop applications needed to perform specific tasks on computers and other devices. Other developers are responsible for developing the underlying systems that control networks and run devices.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2022; 18,200*; Developers from 131 countries and recruiters from 98 countries</a:t>
            </a:r>
          </a:p>
          <a:p>
            <a:r>
              <a:rPr sz="600" b="1">
                <a:solidFill>
                  <a:srgbClr val="0F2741"/>
                </a:solidFill>
                <a:latin typeface="Open Sans"/>
              </a:rPr>
              <a:t>Source(s): </a:t>
            </a:r>
            <a:r>
              <a:rPr sz="600" b="0">
                <a:solidFill>
                  <a:srgbClr val="0F2741"/>
                </a:solidFill>
                <a:latin typeface="Open Sans"/>
              </a:rPr>
              <a:t>CoderPad; CodinGame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2098700"/>
          <a:ext cx="11016000" cy="3932650"/>
        </p:xfrm>
        <a:graphic>
          <a:graphicData uri="http://schemas.openxmlformats.org/drawingml/2006/chart">
            <c:chart xmlns:c="http://schemas.openxmlformats.org/drawingml/2006/chart" r:id="rId6"/>
          </a:graphicData>
        </a:graphic>
      </p:graphicFrame>
      <p:sp>
        <p:nvSpPr>
          <p:cNvPr id="5" name="New shape" title=""/>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respondents</a:t>
            </a:r>
          </a:p>
        </p:txBody>
      </p:sp>
      <p:sp>
        <p:nvSpPr>
          <p:cNvPr id="6"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34</a:t>
            </a:r>
          </a:p>
        </p:txBody>
      </p:sp>
      <p:sp>
        <p:nvSpPr>
          <p:cNvPr id="7"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How many developers do you plan to recruit in 2023</a:t>
            </a:r>
          </a:p>
        </p:txBody>
      </p:sp>
      <p:sp>
        <p:nvSpPr>
          <p:cNvPr id="8"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Plans to recruit information technology developers 2023</a:t>
            </a:r>
          </a:p>
        </p:txBody>
      </p:sp>
    </p:spTree>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0"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8"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Overall, nearly 60 percent of respondents stated that their company was understaffed in terms of their cybersecurity workforce in 2023. By contrast, only three percent of respondents stated that their company had a surplus of cybersecurity professionals.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Q2 2023; 2,178 respondents; cybersecurity professionals who hold the ISACA Certified Information Security Manager (CISM) certification or have registered information security job titles</a:t>
            </a:r>
          </a:p>
          <a:p>
            <a:r>
              <a:rPr sz="600" b="1">
                <a:solidFill>
                  <a:srgbClr val="0F2741"/>
                </a:solidFill>
                <a:latin typeface="Open Sans"/>
              </a:rPr>
              <a:t>Source(s): </a:t>
            </a:r>
            <a:r>
              <a:rPr sz="600" b="0">
                <a:solidFill>
                  <a:srgbClr val="0F2741"/>
                </a:solidFill>
                <a:latin typeface="Open Sans"/>
              </a:rPr>
              <a:t>ISACA; LookingGlass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1882800"/>
          <a:ext cx="11016000" cy="4148550"/>
        </p:xfrm>
        <a:graphic>
          <a:graphicData uri="http://schemas.openxmlformats.org/drawingml/2006/chart">
            <c:chart xmlns:c="http://schemas.openxmlformats.org/drawingml/2006/chart" r:id="rId6"/>
          </a:graphicData>
        </a:graphic>
      </p:graphicFrame>
      <p:sp>
        <p:nvSpPr>
          <p:cNvPr id="5"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35</a:t>
            </a:r>
          </a:p>
        </p:txBody>
      </p:sp>
      <p:sp>
        <p:nvSpPr>
          <p:cNvPr id="6"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How would you describe the current staffing of your organization's cybersecurity team?</a:t>
            </a:r>
          </a:p>
        </p:txBody>
      </p:sp>
      <p:sp>
        <p:nvSpPr>
          <p:cNvPr id="7"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Companies' cybersecurity staffing worldwide in 2023</a:t>
            </a:r>
          </a:p>
        </p:txBody>
      </p:sp>
    </p:spTree>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3"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2"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1"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2023, the main measures taken by companies in order to mitigate cybersecurity staff shortages was to invest in training, to provide more flexible work conditions, and to invest in diversity, equity, and inclusion initiatives. Moreover, half of respondents stated that their company encouraged employees outside IT and security to consider a career in cybersecurity.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April and May 2023; 10,521-13,120; global cybersecurity professionals</a:t>
            </a:r>
          </a:p>
          <a:p>
            <a:r>
              <a:rPr sz="600" b="1">
                <a:solidFill>
                  <a:srgbClr val="0F2741"/>
                </a:solidFill>
                <a:latin typeface="Open Sans"/>
              </a:rPr>
              <a:t>Source(s): </a:t>
            </a:r>
            <a:r>
              <a:rPr sz="600" b="0">
                <a:solidFill>
                  <a:srgbClr val="0F2741"/>
                </a:solidFill>
                <a:latin typeface="Open Sans"/>
              </a:rPr>
              <a:t>ISC2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2098700"/>
          <a:ext cx="11016000" cy="3932650"/>
        </p:xfrm>
        <a:graphic>
          <a:graphicData uri="http://schemas.openxmlformats.org/drawingml/2006/chart">
            <c:chart xmlns:c="http://schemas.openxmlformats.org/drawingml/2006/chart" r:id="rId6"/>
          </a:graphicData>
        </a:graphic>
      </p:graphicFrame>
      <p:sp>
        <p:nvSpPr>
          <p:cNvPr id="5" name="New shape" title=""/>
          <p:cNvSpPr/>
          <p:nvPr/>
        </p:nvSpPr>
        <p:spPr>
          <a:xfrm>
            <a:off x="523300" y="5339925"/>
            <a:ext cx="11143000" cy="691425"/>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6" name="OleObject" title=""/>
          <p:cNvGraphicFramePr>
            <a:graphicFrameLocks noChangeAspect="1"/>
          </p:cNvGraphicFramePr>
          <p:nvPr/>
        </p:nvGraphicFramePr>
        <p:xfrm>
          <a:off x="9399600" y="5401865"/>
          <a:ext cx="2203200" cy="629486"/>
        </p:xfrm>
        <a:graphic>
          <a:graphicData uri="http://schemas.openxmlformats.org/presentationml/2006/ole">
            <mc:AlternateContent>
              <mc:Choice xmlns:v="urn:schemas-microsoft-com:vml" Requires="v">
                <p:oleObj spid="_x0000_s1048" r:id="rId8" imgW="2203200" imgH="629486" progId=".xls">
                  <p:embed/>
                </p:oleObj>
              </mc:Choice>
              <mc:Fallback>
                <p:oleObj r:id="rId8" imgW="2203200" imgH="629486" progId=".xls">
                  <p:embed/>
                  <p:pic>
                    <p:nvPicPr>
                      <p:cNvPr id="0" name="OLE substitute image"/>
                      <p:cNvPicPr/>
                      <p:nvPr/>
                    </p:nvPicPr>
                    <p:blipFill>
                      <a:blip r:embed="rId10"/>
                      <a:srcRect t="100000"/>
                      <a:tile tx="0" ty="0" sx="100000" sy="100000" flip="none" algn="tl"/>
                    </p:blipFill>
                    <p:spPr>
                      <a:xfrm>
                        <a:off x="9399600" y="5401865"/>
                        <a:ext cx="2203200" cy="629486"/>
                      </a:xfrm>
                      <a:prstGeom prst="rect">
                        <a:avLst/>
                      </a:prstGeom>
                      <a:blipFill>
                        <a:blip r:embed="rId9"/>
                        <a:stretch>
                          <a:fillRect/>
                        </a:stretch>
                      </a:blipFill>
                      <a:ln>
                        <a:noFill/>
                      </a:ln>
                    </p:spPr>
                  </p:pic>
                </p:oleObj>
              </mc:Fallback>
            </mc:AlternateContent>
          </a:graphicData>
        </a:graphic>
      </p:graphicFrame>
      <p:sp>
        <p:nvSpPr>
          <p:cNvPr id="7" name="New shape" title=""/>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respondents</a:t>
            </a:r>
          </a:p>
        </p:txBody>
      </p:sp>
      <p:sp>
        <p:nvSpPr>
          <p:cNvPr id="8"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36</a:t>
            </a:r>
          </a:p>
        </p:txBody>
      </p:sp>
      <p:sp>
        <p:nvSpPr>
          <p:cNvPr id="9"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Most important measures taken/planned by companies in order to mitigate cybersecurity staff shortages worldwide in 2023</a:t>
            </a:r>
          </a:p>
        </p:txBody>
      </p:sp>
      <p:sp>
        <p:nvSpPr>
          <p:cNvPr id="10"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Measures taken by global companies to mitigate cybersecurity staff shortages 2023</a:t>
            </a:r>
          </a:p>
        </p:txBody>
      </p:sp>
    </p:spTree>
  </p:cSld>
  <p:clrMapOvr>
    <a:masterClrMapping/>
  </p:clrMapOvr>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3"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2"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1"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Senior Executive is the highest-earning software development job worldwide as 2022, with the average annual salary amounting to around 125 thousand U.S. dollars. Engineering manager and site reliability engineer are the other developer jobs with high salaries.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May 8, 2023 to May 19, 2023; 46,411 respondents; Software developers</a:t>
            </a:r>
          </a:p>
          <a:p>
            <a:r>
              <a:rPr sz="600" b="1">
                <a:solidFill>
                  <a:srgbClr val="0F2741"/>
                </a:solidFill>
                <a:latin typeface="Open Sans"/>
              </a:rPr>
              <a:t>Source(s): </a:t>
            </a:r>
            <a:r>
              <a:rPr sz="600" b="0">
                <a:solidFill>
                  <a:srgbClr val="0F2741"/>
                </a:solidFill>
                <a:latin typeface="Open Sans"/>
              </a:rPr>
              <a:t>Stack Overflow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2098700"/>
          <a:ext cx="11016000" cy="3932650"/>
        </p:xfrm>
        <a:graphic>
          <a:graphicData uri="http://schemas.openxmlformats.org/drawingml/2006/chart">
            <c:chart xmlns:c="http://schemas.openxmlformats.org/drawingml/2006/chart" r:id="rId6"/>
          </a:graphicData>
        </a:graphic>
      </p:graphicFrame>
      <p:sp>
        <p:nvSpPr>
          <p:cNvPr id="5" name="New shape" title=""/>
          <p:cNvSpPr/>
          <p:nvPr/>
        </p:nvSpPr>
        <p:spPr>
          <a:xfrm>
            <a:off x="523300" y="5339925"/>
            <a:ext cx="11143000" cy="691425"/>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6" name="OleObject" title=""/>
          <p:cNvGraphicFramePr>
            <a:graphicFrameLocks noChangeAspect="1"/>
          </p:cNvGraphicFramePr>
          <p:nvPr/>
        </p:nvGraphicFramePr>
        <p:xfrm>
          <a:off x="9399600" y="5401865"/>
          <a:ext cx="2203200" cy="629486"/>
        </p:xfrm>
        <a:graphic>
          <a:graphicData uri="http://schemas.openxmlformats.org/presentationml/2006/ole">
            <mc:AlternateContent>
              <mc:Choice xmlns:v="urn:schemas-microsoft-com:vml" Requires="v">
                <p:oleObj spid="_x0000_s1049" r:id="rId8" imgW="2203200" imgH="629486" progId=".xls">
                  <p:embed/>
                </p:oleObj>
              </mc:Choice>
              <mc:Fallback>
                <p:oleObj r:id="rId8" imgW="2203200" imgH="629486" progId=".xls">
                  <p:embed/>
                  <p:pic>
                    <p:nvPicPr>
                      <p:cNvPr id="0" name="OLE substitute image"/>
                      <p:cNvPicPr/>
                      <p:nvPr/>
                    </p:nvPicPr>
                    <p:blipFill>
                      <a:blip r:embed="rId10"/>
                      <a:srcRect t="100000"/>
                      <a:tile tx="0" ty="0" sx="100000" sy="100000" flip="none" algn="tl"/>
                    </p:blipFill>
                    <p:spPr>
                      <a:xfrm>
                        <a:off x="9399600" y="5401865"/>
                        <a:ext cx="2203200" cy="629486"/>
                      </a:xfrm>
                      <a:prstGeom prst="rect">
                        <a:avLst/>
                      </a:prstGeom>
                      <a:blipFill>
                        <a:blip r:embed="rId9"/>
                        <a:stretch>
                          <a:fillRect/>
                        </a:stretch>
                      </a:blipFill>
                      <a:ln>
                        <a:noFill/>
                      </a:ln>
                    </p:spPr>
                  </p:pic>
                </p:oleObj>
              </mc:Fallback>
            </mc:AlternateContent>
          </a:graphicData>
        </a:graphic>
      </p:graphicFrame>
      <p:sp>
        <p:nvSpPr>
          <p:cNvPr id="7" name="New shape" title=""/>
          <p:cNvSpPr/>
          <p:nvPr/>
        </p:nvSpPr>
        <p:spPr>
          <a:xfrm>
            <a:off x="4304100" y="1882800"/>
            <a:ext cx="35814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Average salary in thousand U.S. dollars</a:t>
            </a:r>
          </a:p>
        </p:txBody>
      </p:sp>
      <p:sp>
        <p:nvSpPr>
          <p:cNvPr id="8"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37</a:t>
            </a:r>
          </a:p>
        </p:txBody>
      </p:sp>
      <p:sp>
        <p:nvSpPr>
          <p:cNvPr id="9"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Average salaries of software developers worldwide as of 2023, by role (in 1,000 U.S. dollars)</a:t>
            </a:r>
          </a:p>
        </p:txBody>
      </p:sp>
      <p:sp>
        <p:nvSpPr>
          <p:cNvPr id="10"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Average software developer remuneration globally 2023, by role</a:t>
            </a:r>
          </a:p>
        </p:txBody>
      </p:sp>
    </p:spTree>
  </p:cSld>
  <p:clrMapOvr>
    <a:masterClrMapping/>
  </p:clrMapOvr>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0"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8"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As of September 2023, the average annual salary for software developers in Switzerland amounted to over 90 thousand U.S. dollars. By contrast, annual software developers' salaries in Netherlands were approximately 47 thousand U.S. dollars.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2023</a:t>
            </a:r>
          </a:p>
          <a:p>
            <a:r>
              <a:rPr sz="600" b="1">
                <a:solidFill>
                  <a:srgbClr val="0F2741"/>
                </a:solidFill>
                <a:latin typeface="Open Sans"/>
              </a:rPr>
              <a:t>Source(s): </a:t>
            </a:r>
            <a:r>
              <a:rPr sz="600" b="0">
                <a:solidFill>
                  <a:srgbClr val="0F2741"/>
                </a:solidFill>
                <a:latin typeface="Open Sans"/>
              </a:rPr>
              <a:t>PayScale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1882800"/>
          <a:ext cx="11016000" cy="4148550"/>
        </p:xfrm>
        <a:graphic>
          <a:graphicData uri="http://schemas.openxmlformats.org/drawingml/2006/chart">
            <c:chart xmlns:c="http://schemas.openxmlformats.org/drawingml/2006/chart" r:id="rId6"/>
          </a:graphicData>
        </a:graphic>
      </p:graphicFrame>
      <p:sp>
        <p:nvSpPr>
          <p:cNvPr id="5"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38</a:t>
            </a:r>
          </a:p>
        </p:txBody>
      </p:sp>
      <p:sp>
        <p:nvSpPr>
          <p:cNvPr id="6"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Average annual software developer salaries worldwide in 2023, by country (in thousand U.S. dollars)</a:t>
            </a:r>
          </a:p>
        </p:txBody>
      </p:sp>
      <p:sp>
        <p:nvSpPr>
          <p:cNvPr id="7"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Average annual software developer salaries globally 2023, by country</a:t>
            </a: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4" name="New shape" title=""/>
          <p:cNvSpPr/>
          <p:nvPr/>
        </p:nvSpPr>
        <p:spPr>
          <a:xfrm>
            <a:off x="7416000" y="-10800"/>
            <a:ext cx="4784400" cy="6879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496800" y="2077200"/>
            <a:ext cx="7020000" cy="12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800">
                <a:solidFill>
                  <a:srgbClr val="0F2741"/>
                </a:solidFill>
                <a:latin typeface="Open Sans Light"/>
              </a:rPr>
              <a:t>Overview</a:t>
            </a:r>
          </a:p>
        </p:txBody>
      </p:sp>
      <p:sp>
        <p:nvSpPr>
          <p:cNvPr id="3" name="New shape" title=""/>
          <p:cNvSpPr/>
          <p:nvPr/>
        </p:nvSpPr>
        <p:spPr>
          <a:xfrm>
            <a:off x="507600" y="1645200"/>
            <a:ext cx="7020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1400" b="1">
                <a:solidFill>
                  <a:srgbClr val="0077D5"/>
                </a:solidFill>
                <a:latin typeface="Open Sans"/>
              </a:rPr>
              <a:t>CHAPTER 01</a:t>
            </a:r>
          </a:p>
        </p:txBody>
      </p:sp>
    </p:spTree>
  </p:cSld>
  <p:clrMapOvr>
    <a:masterClrMapping/>
  </p:clrMapOvr>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3"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2"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1"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According to the survey, Zig and Erlang are the programming languages that are associated with the highest salaries worldwide in 2023, with average of around 104 and 100 thousand U.S. dollars respectively.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May 8, 2023 to May 19, 2023; 47,883 respondents; Software developers</a:t>
            </a:r>
          </a:p>
          <a:p>
            <a:r>
              <a:rPr sz="600" b="1">
                <a:solidFill>
                  <a:srgbClr val="0F2741"/>
                </a:solidFill>
                <a:latin typeface="Open Sans"/>
              </a:rPr>
              <a:t>Source(s): </a:t>
            </a:r>
            <a:r>
              <a:rPr sz="600" b="0">
                <a:solidFill>
                  <a:srgbClr val="0F2741"/>
                </a:solidFill>
                <a:latin typeface="Open Sans"/>
              </a:rPr>
              <a:t>Stack Overflow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2098700"/>
          <a:ext cx="11016000" cy="3932650"/>
        </p:xfrm>
        <a:graphic>
          <a:graphicData uri="http://schemas.openxmlformats.org/drawingml/2006/chart">
            <c:chart xmlns:c="http://schemas.openxmlformats.org/drawingml/2006/chart" r:id="rId6"/>
          </a:graphicData>
        </a:graphic>
      </p:graphicFrame>
      <p:sp>
        <p:nvSpPr>
          <p:cNvPr id="5" name="New shape" title=""/>
          <p:cNvSpPr/>
          <p:nvPr/>
        </p:nvSpPr>
        <p:spPr>
          <a:xfrm>
            <a:off x="523300" y="5339925"/>
            <a:ext cx="11143000" cy="691425"/>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6" name="OleObject" title=""/>
          <p:cNvGraphicFramePr>
            <a:graphicFrameLocks noChangeAspect="1"/>
          </p:cNvGraphicFramePr>
          <p:nvPr/>
        </p:nvGraphicFramePr>
        <p:xfrm>
          <a:off x="9399600" y="5401865"/>
          <a:ext cx="2203200" cy="629486"/>
        </p:xfrm>
        <a:graphic>
          <a:graphicData uri="http://schemas.openxmlformats.org/presentationml/2006/ole">
            <mc:AlternateContent>
              <mc:Choice xmlns:v="urn:schemas-microsoft-com:vml" Requires="v">
                <p:oleObj spid="_x0000_s1050" r:id="rId8" imgW="2203200" imgH="629486" progId=".xls">
                  <p:embed/>
                </p:oleObj>
              </mc:Choice>
              <mc:Fallback>
                <p:oleObj r:id="rId8" imgW="2203200" imgH="629486" progId=".xls">
                  <p:embed/>
                  <p:pic>
                    <p:nvPicPr>
                      <p:cNvPr id="0" name="OLE substitute image"/>
                      <p:cNvPicPr/>
                      <p:nvPr/>
                    </p:nvPicPr>
                    <p:blipFill>
                      <a:blip r:embed="rId10"/>
                      <a:srcRect t="100000"/>
                      <a:tile tx="0" ty="0" sx="100000" sy="100000" flip="none" algn="tl"/>
                    </p:blipFill>
                    <p:spPr>
                      <a:xfrm>
                        <a:off x="9399600" y="5401865"/>
                        <a:ext cx="2203200" cy="629486"/>
                      </a:xfrm>
                      <a:prstGeom prst="rect">
                        <a:avLst/>
                      </a:prstGeom>
                      <a:blipFill>
                        <a:blip r:embed="rId9"/>
                        <a:stretch>
                          <a:fillRect/>
                        </a:stretch>
                      </a:blipFill>
                      <a:ln>
                        <a:noFill/>
                      </a:ln>
                    </p:spPr>
                  </p:pic>
                </p:oleObj>
              </mc:Fallback>
            </mc:AlternateContent>
          </a:graphicData>
        </a:graphic>
      </p:graphicFrame>
      <p:sp>
        <p:nvSpPr>
          <p:cNvPr id="7" name="New shape" title=""/>
          <p:cNvSpPr/>
          <p:nvPr/>
        </p:nvSpPr>
        <p:spPr>
          <a:xfrm>
            <a:off x="4653350" y="1882800"/>
            <a:ext cx="28829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Salary in thousand U.S. dollars</a:t>
            </a:r>
          </a:p>
        </p:txBody>
      </p:sp>
      <p:sp>
        <p:nvSpPr>
          <p:cNvPr id="8"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39</a:t>
            </a:r>
          </a:p>
        </p:txBody>
      </p:sp>
      <p:sp>
        <p:nvSpPr>
          <p:cNvPr id="9"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Programming languages that are associated with the highest salaries worldwide in 2023 (in 1,000 U.S. dollars)</a:t>
            </a:r>
          </a:p>
        </p:txBody>
      </p:sp>
      <p:sp>
        <p:nvSpPr>
          <p:cNvPr id="10"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Programming languages with the highest salaries 2023</a:t>
            </a:r>
          </a:p>
        </p:txBody>
      </p:sp>
    </p:spTree>
  </p:cSld>
  <p:clrMapOvr>
    <a:masterClrMapping/>
  </p:clrMapOvr>
  <p:transition/>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4" name="New shape" title=""/>
          <p:cNvSpPr/>
          <p:nvPr/>
        </p:nvSpPr>
        <p:spPr>
          <a:xfrm>
            <a:off x="7416000" y="-10800"/>
            <a:ext cx="4784400" cy="6879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496800" y="2077200"/>
            <a:ext cx="7020000" cy="12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800">
                <a:solidFill>
                  <a:srgbClr val="0F2741"/>
                </a:solidFill>
                <a:latin typeface="Open Sans Light"/>
              </a:rPr>
              <a:t>Special focus: Diversity</a:t>
            </a:r>
          </a:p>
        </p:txBody>
      </p:sp>
      <p:sp>
        <p:nvSpPr>
          <p:cNvPr id="3" name="New shape" title=""/>
          <p:cNvSpPr/>
          <p:nvPr/>
        </p:nvSpPr>
        <p:spPr>
          <a:xfrm>
            <a:off x="507600" y="1645200"/>
            <a:ext cx="7020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1400" b="1">
                <a:solidFill>
                  <a:srgbClr val="0077D5"/>
                </a:solidFill>
                <a:latin typeface="Open Sans"/>
              </a:rPr>
              <a:t>CHAPTER 06</a:t>
            </a:r>
          </a:p>
        </p:txBody>
      </p:sp>
    </p:spTree>
  </p:cSld>
  <p:clrMapOvr>
    <a:masterClrMapping/>
  </p:clrMapOvr>
  <p:transition/>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0"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8"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2015, the share of female leaders in tech companies amounted to only eight percent. As of 2023, the share of female tech leaders peaked at 14 percent, but did not change compared to the previous year. Overall, the share of women leaders in the technology industry has been gradually since 2015.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June 22 to September 18,  2023; 2,104 respondents; Digital leaders across 86 countries</a:t>
            </a:r>
          </a:p>
          <a:p>
            <a:r>
              <a:rPr sz="600" b="1">
                <a:solidFill>
                  <a:srgbClr val="0F2741"/>
                </a:solidFill>
                <a:latin typeface="Open Sans"/>
              </a:rPr>
              <a:t>Source(s): </a:t>
            </a:r>
            <a:r>
              <a:rPr sz="600" b="0">
                <a:solidFill>
                  <a:srgbClr val="0F2741"/>
                </a:solidFill>
                <a:latin typeface="Open Sans"/>
              </a:rPr>
              <a:t>Cionet; Nash Squared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1882800"/>
          <a:ext cx="11016000" cy="4148550"/>
        </p:xfrm>
        <a:graphic>
          <a:graphicData uri="http://schemas.openxmlformats.org/drawingml/2006/chart">
            <c:chart xmlns:c="http://schemas.openxmlformats.org/drawingml/2006/chart" r:id="rId6"/>
          </a:graphicData>
        </a:graphic>
      </p:graphicFrame>
      <p:sp>
        <p:nvSpPr>
          <p:cNvPr id="5"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41</a:t>
            </a:r>
          </a:p>
        </p:txBody>
      </p:sp>
      <p:sp>
        <p:nvSpPr>
          <p:cNvPr id="6"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Share of female leaders in tech companies worldwide from 2015 to 2023</a:t>
            </a:r>
          </a:p>
        </p:txBody>
      </p:sp>
      <p:sp>
        <p:nvSpPr>
          <p:cNvPr id="7"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Share of female leaders in global tech companies 2015-2023</a:t>
            </a:r>
          </a:p>
        </p:txBody>
      </p:sp>
    </p:spTree>
  </p:cSld>
  <p:clrMapOvr>
    <a:masterClrMapping/>
  </p:clrMapOvr>
  <p:transition/>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0"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8"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2023, global companies' main challenge concerning employment diversity in the cybersecurity sector was hiring women, as reported by nearly 70 percent of respondents. At the same time, hiring minorities was also a concern for 56 percent of the respondents.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November 2022; 1,855 respondents; IT and cybersecurity decision-makers</a:t>
            </a:r>
          </a:p>
          <a:p>
            <a:r>
              <a:rPr sz="600" b="1">
                <a:solidFill>
                  <a:srgbClr val="0F2741"/>
                </a:solidFill>
                <a:latin typeface="Open Sans"/>
              </a:rPr>
              <a:t>Source(s): </a:t>
            </a:r>
            <a:r>
              <a:rPr sz="600" b="0">
                <a:solidFill>
                  <a:srgbClr val="0F2741"/>
                </a:solidFill>
                <a:latin typeface="Open Sans"/>
              </a:rPr>
              <a:t>Fortinet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1882800"/>
          <a:ext cx="11016000" cy="4148550"/>
        </p:xfrm>
        <a:graphic>
          <a:graphicData uri="http://schemas.openxmlformats.org/drawingml/2006/chart">
            <c:chart xmlns:c="http://schemas.openxmlformats.org/drawingml/2006/chart" r:id="rId6"/>
          </a:graphicData>
        </a:graphic>
      </p:graphicFrame>
      <p:sp>
        <p:nvSpPr>
          <p:cNvPr id="5"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42</a:t>
            </a:r>
          </a:p>
        </p:txBody>
      </p:sp>
      <p:sp>
        <p:nvSpPr>
          <p:cNvPr id="6"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Is hiring from these populations one of your organization's top three challenges?</a:t>
            </a:r>
          </a:p>
        </p:txBody>
      </p:sp>
      <p:sp>
        <p:nvSpPr>
          <p:cNvPr id="7"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Global companies' top challenges concerning IT employment diversity 2023</a:t>
            </a:r>
          </a:p>
        </p:txBody>
      </p:sp>
    </p:spTree>
  </p:cSld>
  <p:clrMapOvr>
    <a:masterClrMapping/>
  </p:clrMapOvr>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0"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8"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2023, a global developer survey revealed that approximately 75 percent of the developers identified as male, while the share of female developers globally stood at around 23 percent. This majority representation of males in the developer community underscores the historical trend of male dominance in the tech industry and highlights the challenges and barriers that women may face in entering or advancing in this field.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June to August 2023; 8,380 respondents</a:t>
            </a:r>
          </a:p>
          <a:p>
            <a:r>
              <a:rPr sz="600" b="1">
                <a:solidFill>
                  <a:srgbClr val="0F2741"/>
                </a:solidFill>
                <a:latin typeface="Open Sans"/>
              </a:rPr>
              <a:t>Source(s): </a:t>
            </a:r>
            <a:r>
              <a:rPr sz="600" b="0">
                <a:solidFill>
                  <a:srgbClr val="0F2741"/>
                </a:solidFill>
                <a:latin typeface="Open Sans"/>
              </a:rPr>
              <a:t>SlashData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1882800"/>
          <a:ext cx="11016000" cy="4148550"/>
        </p:xfrm>
        <a:graphic>
          <a:graphicData uri="http://schemas.openxmlformats.org/drawingml/2006/chart">
            <c:chart xmlns:c="http://schemas.openxmlformats.org/drawingml/2006/chart" r:id="rId6"/>
          </a:graphicData>
        </a:graphic>
      </p:graphicFrame>
      <p:sp>
        <p:nvSpPr>
          <p:cNvPr id="5"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43</a:t>
            </a:r>
          </a:p>
        </p:txBody>
      </p:sp>
      <p:sp>
        <p:nvSpPr>
          <p:cNvPr id="6"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Distribution of developers worldwide by gender as of 2023</a:t>
            </a:r>
          </a:p>
        </p:txBody>
      </p:sp>
      <p:sp>
        <p:nvSpPr>
          <p:cNvPr id="7"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Developer gender distribution worldwide 2023</a:t>
            </a:r>
          </a:p>
        </p:txBody>
      </p:sp>
    </p:spTree>
  </p:cSld>
  <p:clrMapOvr>
    <a:masterClrMapping/>
  </p:clrMapOvr>
  <p:transition/>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1"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According to a 2023 study, around 70 percent of cybersecurity professionals aged 60 or older in the United States, Canada, the United Kingdom, and Ireland were white men. The proportion of non-white men in this age group reached 15 percent, while the share of white and non-white women aged 60 or older was around 13 and two percent, respectively. On the other hand, non-white men constituted 40 percent of the cybersecurity workforce under 30, and the share of non-white women [...]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Canada, Ireland, United Kingdom, United States; April to May, 2023; 5,768 respondents; cybersecurity professionals</a:t>
            </a:r>
          </a:p>
          <a:p>
            <a:r>
              <a:rPr sz="600" b="1">
                <a:solidFill>
                  <a:srgbClr val="0F2741"/>
                </a:solidFill>
                <a:latin typeface="Open Sans"/>
              </a:rPr>
              <a:t>Source(s): </a:t>
            </a:r>
            <a:r>
              <a:rPr sz="600" b="0">
                <a:solidFill>
                  <a:srgbClr val="0F2741"/>
                </a:solidFill>
                <a:latin typeface="Open Sans"/>
              </a:rPr>
              <a:t>ISC2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2098700"/>
          <a:ext cx="11016000" cy="3932650"/>
        </p:xfrm>
        <a:graphic>
          <a:graphicData uri="http://schemas.openxmlformats.org/drawingml/2006/chart">
            <c:chart xmlns:c="http://schemas.openxmlformats.org/drawingml/2006/chart" r:id="rId6"/>
          </a:graphicData>
        </a:graphic>
      </p:graphicFrame>
      <p:sp>
        <p:nvSpPr>
          <p:cNvPr id="5" name="New shape" title=""/>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respondents</a:t>
            </a:r>
          </a:p>
        </p:txBody>
      </p:sp>
      <p:sp>
        <p:nvSpPr>
          <p:cNvPr id="6"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44</a:t>
            </a:r>
          </a:p>
        </p:txBody>
      </p:sp>
      <p:sp>
        <p:nvSpPr>
          <p:cNvPr id="7"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Diversity among cybersecurity teams in selected countries in 2023, by race and gender</a:t>
            </a:r>
          </a:p>
        </p:txBody>
      </p:sp>
      <p:sp>
        <p:nvSpPr>
          <p:cNvPr id="8"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Diversity among cybersecurity teams in selected countries 2023, by race and gender</a:t>
            </a:r>
          </a:p>
        </p:txBody>
      </p:sp>
    </p:spTree>
  </p:cSld>
  <p:clrMapOvr>
    <a:masterClrMapping/>
  </p:clrMapOvr>
  <p:transition/>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4" name="New shape" title=""/>
          <p:cNvSpPr/>
          <p:nvPr/>
        </p:nvSpPr>
        <p:spPr>
          <a:xfrm>
            <a:off x="7416000" y="-10800"/>
            <a:ext cx="4784400" cy="6879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496800" y="2077200"/>
            <a:ext cx="7020000" cy="12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800">
                <a:solidFill>
                  <a:srgbClr val="0F2741"/>
                </a:solidFill>
                <a:latin typeface="Open Sans Light"/>
              </a:rPr>
              <a:t>Special focus: IT employment in the U.S.</a:t>
            </a:r>
          </a:p>
        </p:txBody>
      </p:sp>
      <p:sp>
        <p:nvSpPr>
          <p:cNvPr id="3" name="New shape" title=""/>
          <p:cNvSpPr/>
          <p:nvPr/>
        </p:nvSpPr>
        <p:spPr>
          <a:xfrm>
            <a:off x="507600" y="1645200"/>
            <a:ext cx="7020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1400" b="1">
                <a:solidFill>
                  <a:srgbClr val="0077D5"/>
                </a:solidFill>
                <a:latin typeface="Open Sans"/>
              </a:rPr>
              <a:t>CHAPTER 07</a:t>
            </a:r>
          </a:p>
        </p:txBody>
      </p:sp>
    </p:spTree>
  </p:cSld>
  <p:clrMapOvr>
    <a:masterClrMapping/>
  </p:clrMapOvr>
  <p:transition/>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0"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8"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As of October 2023, the number of employees in the United States information sector totaled over three million people, representing one of the highest values over the last years although still lower than at the same time in the previous year. The information sector in the United States comprises organizations engaged in the production and distribution of information and cultural products, as well as providing the means to transmit these products and data or communications related to it.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United States; 2010 to 2023</a:t>
            </a:r>
          </a:p>
          <a:p>
            <a:r>
              <a:rPr sz="600" b="1">
                <a:solidFill>
                  <a:srgbClr val="0F2741"/>
                </a:solidFill>
                <a:latin typeface="Open Sans"/>
              </a:rPr>
              <a:t>Source(s): </a:t>
            </a:r>
            <a:r>
              <a:rPr sz="600" b="0">
                <a:solidFill>
                  <a:srgbClr val="0F2741"/>
                </a:solidFill>
                <a:latin typeface="Open Sans"/>
              </a:rPr>
              <a:t>Bureau of Labor Statistics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1882800"/>
          <a:ext cx="11016000" cy="4148550"/>
        </p:xfrm>
        <a:graphic>
          <a:graphicData uri="http://schemas.openxmlformats.org/drawingml/2006/chart">
            <c:chart xmlns:c="http://schemas.openxmlformats.org/drawingml/2006/chart" r:id="rId6"/>
          </a:graphicData>
        </a:graphic>
      </p:graphicFrame>
      <p:sp>
        <p:nvSpPr>
          <p:cNvPr id="5"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46</a:t>
            </a:r>
          </a:p>
        </p:txBody>
      </p:sp>
      <p:sp>
        <p:nvSpPr>
          <p:cNvPr id="6"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Number of employees in the United States' information sector from 2010 to 2023, by quarter (in 1,000s)</a:t>
            </a:r>
          </a:p>
        </p:txBody>
      </p:sp>
      <p:sp>
        <p:nvSpPr>
          <p:cNvPr id="7"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Number of employees in the U.S. information sector 2010-2023</a:t>
            </a:r>
          </a:p>
        </p:txBody>
      </p:sp>
    </p:spTree>
  </p:cSld>
  <p:clrMapOvr>
    <a:masterClrMapping/>
  </p:clrMapOvr>
  <p:transition/>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0"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8"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number of new hires in the U.S. IT sector in 2023 stood at around 865 thousand new employees, 0 Representing a significant decrease from the previous year, as well as the lowest amount of new hires since 2013. This is in line with the tech layoff trend overtaking the IT employment market, with 2023 witnessing a record number of layoffs in the tech industry. Tech layoffs could be partially attributed to overstaffing, with significant amounts of employees being hired in 2021 and 2022 [...]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United States; 2001 to 2023</a:t>
            </a:r>
          </a:p>
          <a:p>
            <a:r>
              <a:rPr sz="600" b="1">
                <a:solidFill>
                  <a:srgbClr val="0F2741"/>
                </a:solidFill>
                <a:latin typeface="Open Sans"/>
              </a:rPr>
              <a:t>Source(s): </a:t>
            </a:r>
            <a:r>
              <a:rPr sz="600" b="0">
                <a:solidFill>
                  <a:srgbClr val="0F2741"/>
                </a:solidFill>
                <a:latin typeface="Open Sans"/>
              </a:rPr>
              <a:t>Bureau of Labor Statistics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1882800"/>
          <a:ext cx="11016000" cy="4148550"/>
        </p:xfrm>
        <a:graphic>
          <a:graphicData uri="http://schemas.openxmlformats.org/drawingml/2006/chart">
            <c:chart xmlns:c="http://schemas.openxmlformats.org/drawingml/2006/chart" r:id="rId6"/>
          </a:graphicData>
        </a:graphic>
      </p:graphicFrame>
      <p:sp>
        <p:nvSpPr>
          <p:cNvPr id="5"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47</a:t>
            </a:r>
          </a:p>
        </p:txBody>
      </p:sp>
      <p:sp>
        <p:nvSpPr>
          <p:cNvPr id="6"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Number of hires in the U.S. information sector from 2001 to 2023 (in 1,000s)</a:t>
            </a:r>
          </a:p>
        </p:txBody>
      </p:sp>
      <p:sp>
        <p:nvSpPr>
          <p:cNvPr id="7"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U.S. information sector: number of people hired 2001-2023</a:t>
            </a:r>
          </a:p>
        </p:txBody>
      </p:sp>
    </p:spTree>
  </p:cSld>
  <p:clrMapOvr>
    <a:masterClrMapping/>
  </p:clrMapOvr>
  <p:transition/>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0"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8"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second quarter of 2023, the unemployment rate in the information industry in the United States stood at 3.1 percent, increasing from 2.4 percent in the fourth quarter of 2022. In 2020, the tech industry was hit hard by the economic recession brought about by the COVID-19 pandemic, registering a record 12 percent unemployment rate during the second quarter.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United States; 2010 to 2023</a:t>
            </a:r>
          </a:p>
          <a:p>
            <a:r>
              <a:rPr sz="600" b="1">
                <a:solidFill>
                  <a:srgbClr val="0F2741"/>
                </a:solidFill>
                <a:latin typeface="Open Sans"/>
              </a:rPr>
              <a:t>Source(s): </a:t>
            </a:r>
            <a:r>
              <a:rPr sz="600" b="0">
                <a:solidFill>
                  <a:srgbClr val="0F2741"/>
                </a:solidFill>
                <a:latin typeface="Open Sans"/>
              </a:rPr>
              <a:t>Bureau of Labor Statistics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1882800"/>
          <a:ext cx="11016000" cy="4148550"/>
        </p:xfrm>
        <a:graphic>
          <a:graphicData uri="http://schemas.openxmlformats.org/drawingml/2006/chart">
            <c:chart xmlns:c="http://schemas.openxmlformats.org/drawingml/2006/chart" r:id="rId6"/>
          </a:graphicData>
        </a:graphic>
      </p:graphicFrame>
      <p:sp>
        <p:nvSpPr>
          <p:cNvPr id="5"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48</a:t>
            </a:r>
          </a:p>
        </p:txBody>
      </p:sp>
      <p:sp>
        <p:nvSpPr>
          <p:cNvPr id="6"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Unemployment rate in the information industry in the United States from 2010 to 2023, by quarter</a:t>
            </a:r>
          </a:p>
        </p:txBody>
      </p:sp>
      <p:sp>
        <p:nvSpPr>
          <p:cNvPr id="7"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Information industry unemployment rate in the U.S. 2010-2023</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0"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8"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global information technology (IT) spending on devices, including PCs, tablets, mobile phones, printers, as well as data center systems, enterprise software, and communications services came to 4.7 trillion U.S. dollars in 2023. By 2024, IT spending is expected to increase to a staggering five trillion dollars worldwide.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2012 to 2023; * Forecast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Source(s): </a:t>
            </a:r>
            <a:r>
              <a:rPr sz="600" b="0">
                <a:solidFill>
                  <a:srgbClr val="0F2741"/>
                </a:solidFill>
                <a:latin typeface="Open Sans"/>
              </a:rPr>
              <a:t>Gartner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1882800"/>
          <a:ext cx="11016000" cy="4148550"/>
        </p:xfrm>
        <a:graphic>
          <a:graphicData uri="http://schemas.openxmlformats.org/drawingml/2006/chart">
            <c:chart xmlns:c="http://schemas.openxmlformats.org/drawingml/2006/chart" r:id="rId6"/>
          </a:graphicData>
        </a:graphic>
      </p:graphicFrame>
      <p:sp>
        <p:nvSpPr>
          <p:cNvPr id="5"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4</a:t>
            </a:r>
          </a:p>
        </p:txBody>
      </p:sp>
      <p:sp>
        <p:nvSpPr>
          <p:cNvPr id="6"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Information technology (IT) spending worldwide from 2012 to 2024, by segment (in billion U.S. dollars)</a:t>
            </a:r>
          </a:p>
        </p:txBody>
      </p:sp>
      <p:sp>
        <p:nvSpPr>
          <p:cNvPr id="7"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Global IT spending forecast 2012-2024, by segment</a:t>
            </a:r>
          </a:p>
        </p:txBody>
      </p:sp>
    </p:spTree>
  </p:cSld>
  <p:clrMapOvr>
    <a:masterClrMapping/>
  </p:clrMapOvr>
  <p:transition/>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0"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8"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2023, the number of active cybersecurity jobs in the United States is estimated to amount to approximately 178 thousand. By 2033, the cybersecurity workforce is forecast to reach almost 234 thousand jobs.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United States; 2022; * Estimation ** Forecast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Source(s): </a:t>
            </a:r>
            <a:r>
              <a:rPr sz="600" b="0">
                <a:solidFill>
                  <a:srgbClr val="0F2741"/>
                </a:solidFill>
                <a:latin typeface="Open Sans"/>
              </a:rPr>
              <a:t>Bureau of Labor Statistics; CompTIA; Emsi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1882800"/>
          <a:ext cx="11016000" cy="4148550"/>
        </p:xfrm>
        <a:graphic>
          <a:graphicData uri="http://schemas.openxmlformats.org/drawingml/2006/chart">
            <c:chart xmlns:c="http://schemas.openxmlformats.org/drawingml/2006/chart" r:id="rId6"/>
          </a:graphicData>
        </a:graphic>
      </p:graphicFrame>
      <p:sp>
        <p:nvSpPr>
          <p:cNvPr id="5"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49</a:t>
            </a:r>
          </a:p>
        </p:txBody>
      </p:sp>
      <p:sp>
        <p:nvSpPr>
          <p:cNvPr id="6"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Total number of cybersecurity jobs in the United States from 2020 to 2033 (in 1,000s)</a:t>
            </a:r>
          </a:p>
        </p:txBody>
      </p:sp>
      <p:sp>
        <p:nvSpPr>
          <p:cNvPr id="7"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Cybersecurity workforce in the United States 2020-2033</a:t>
            </a:r>
          </a:p>
        </p:txBody>
      </p:sp>
    </p:spTree>
  </p:cSld>
  <p:clrMapOvr>
    <a:masterClrMapping/>
  </p:clrMapOvr>
  <p:transition/>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3"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2"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1"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2023, software developers working as senior executives in the United Stated had an average salary of about 220 thousand U.S. dollars, making it the highest paying job for software developers in the United States. Developer Experience engineers ranked second with 210 thousand U.S. dollars.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United States; May 8, 2023 to May 19, 2023; 11,396 respondents; Software developers</a:t>
            </a:r>
          </a:p>
          <a:p>
            <a:r>
              <a:rPr sz="600" b="1">
                <a:solidFill>
                  <a:srgbClr val="0F2741"/>
                </a:solidFill>
                <a:latin typeface="Open Sans"/>
              </a:rPr>
              <a:t>Source(s): </a:t>
            </a:r>
            <a:r>
              <a:rPr sz="600" b="0">
                <a:solidFill>
                  <a:srgbClr val="0F2741"/>
                </a:solidFill>
                <a:latin typeface="Open Sans"/>
              </a:rPr>
              <a:t>Stack Overflow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2098700"/>
          <a:ext cx="11016000" cy="3932650"/>
        </p:xfrm>
        <a:graphic>
          <a:graphicData uri="http://schemas.openxmlformats.org/drawingml/2006/chart">
            <c:chart xmlns:c="http://schemas.openxmlformats.org/drawingml/2006/chart" r:id="rId6"/>
          </a:graphicData>
        </a:graphic>
      </p:graphicFrame>
      <p:sp>
        <p:nvSpPr>
          <p:cNvPr id="5" name="New shape" title=""/>
          <p:cNvSpPr/>
          <p:nvPr/>
        </p:nvSpPr>
        <p:spPr>
          <a:xfrm>
            <a:off x="523300" y="5339925"/>
            <a:ext cx="11143000" cy="691425"/>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6" name="OleObject" title=""/>
          <p:cNvGraphicFramePr>
            <a:graphicFrameLocks noChangeAspect="1"/>
          </p:cNvGraphicFramePr>
          <p:nvPr/>
        </p:nvGraphicFramePr>
        <p:xfrm>
          <a:off x="9399600" y="5401865"/>
          <a:ext cx="2203200" cy="629486"/>
        </p:xfrm>
        <a:graphic>
          <a:graphicData uri="http://schemas.openxmlformats.org/presentationml/2006/ole">
            <mc:AlternateContent>
              <mc:Choice xmlns:v="urn:schemas-microsoft-com:vml" Requires="v">
                <p:oleObj spid="_x0000_s1051" r:id="rId8" imgW="2203200" imgH="629486" progId=".xls">
                  <p:embed/>
                </p:oleObj>
              </mc:Choice>
              <mc:Fallback>
                <p:oleObj r:id="rId8" imgW="2203200" imgH="629486" progId=".xls">
                  <p:embed/>
                  <p:pic>
                    <p:nvPicPr>
                      <p:cNvPr id="0" name="OLE substitute image"/>
                      <p:cNvPicPr/>
                      <p:nvPr/>
                    </p:nvPicPr>
                    <p:blipFill>
                      <a:blip r:embed="rId10"/>
                      <a:srcRect t="100000"/>
                      <a:tile tx="0" ty="0" sx="100000" sy="100000" flip="none" algn="tl"/>
                    </p:blipFill>
                    <p:spPr>
                      <a:xfrm>
                        <a:off x="9399600" y="5401865"/>
                        <a:ext cx="2203200" cy="629486"/>
                      </a:xfrm>
                      <a:prstGeom prst="rect">
                        <a:avLst/>
                      </a:prstGeom>
                      <a:blipFill>
                        <a:blip r:embed="rId9"/>
                        <a:stretch>
                          <a:fillRect/>
                        </a:stretch>
                      </a:blipFill>
                      <a:ln>
                        <a:noFill/>
                      </a:ln>
                    </p:spPr>
                  </p:pic>
                </p:oleObj>
              </mc:Fallback>
            </mc:AlternateContent>
          </a:graphicData>
        </a:graphic>
      </p:graphicFrame>
      <p:sp>
        <p:nvSpPr>
          <p:cNvPr id="7" name="New shape" title=""/>
          <p:cNvSpPr/>
          <p:nvPr/>
        </p:nvSpPr>
        <p:spPr>
          <a:xfrm>
            <a:off x="4304100" y="1882800"/>
            <a:ext cx="35814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Average salary in thousand U.S. dollars</a:t>
            </a:r>
          </a:p>
        </p:txBody>
      </p:sp>
      <p:sp>
        <p:nvSpPr>
          <p:cNvPr id="8"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50</a:t>
            </a:r>
          </a:p>
        </p:txBody>
      </p:sp>
      <p:sp>
        <p:nvSpPr>
          <p:cNvPr id="9"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Average salaries of software developers in the United States as of 2023, by role (in 1,000 U.S. dollars)</a:t>
            </a:r>
          </a:p>
        </p:txBody>
      </p:sp>
      <p:sp>
        <p:nvSpPr>
          <p:cNvPr id="10"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Average software developer wages in the U.S. in 2023, by role</a:t>
            </a:r>
          </a:p>
        </p:txBody>
      </p:sp>
    </p:spTree>
  </p:cSld>
  <p:clrMapOvr>
    <a:masterClrMapping/>
  </p:clrMapOvr>
  <p:transition/>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1"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Although the responses seem to vary, the most reported factors contributing to recruiting and retention challenges in 2023 were rising salary expectations. Around 50 percent of respondents stated that expectations for career advancement were having a negative impact on hiring and retention.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United States; Jan. to Feb. 2023; 450 respondents; Human resources and workforce learning professionals</a:t>
            </a:r>
          </a:p>
          <a:p>
            <a:r>
              <a:rPr sz="600" b="1">
                <a:solidFill>
                  <a:srgbClr val="0F2741"/>
                </a:solidFill>
                <a:latin typeface="Open Sans"/>
              </a:rPr>
              <a:t>Source(s): </a:t>
            </a:r>
            <a:r>
              <a:rPr sz="600" b="0">
                <a:solidFill>
                  <a:srgbClr val="0F2741"/>
                </a:solidFill>
                <a:latin typeface="Open Sans"/>
              </a:rPr>
              <a:t>CompTIA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2098700"/>
          <a:ext cx="11016000" cy="3932650"/>
        </p:xfrm>
        <a:graphic>
          <a:graphicData uri="http://schemas.openxmlformats.org/drawingml/2006/chart">
            <c:chart xmlns:c="http://schemas.openxmlformats.org/drawingml/2006/chart" r:id="rId6"/>
          </a:graphicData>
        </a:graphic>
      </p:graphicFrame>
      <p:sp>
        <p:nvSpPr>
          <p:cNvPr id="5" name="New shape" title=""/>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respondents</a:t>
            </a:r>
          </a:p>
        </p:txBody>
      </p:sp>
      <p:sp>
        <p:nvSpPr>
          <p:cNvPr id="6"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51</a:t>
            </a:r>
          </a:p>
        </p:txBody>
      </p:sp>
      <p:sp>
        <p:nvSpPr>
          <p:cNvPr id="7"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Main factors contributing to recruiting and retention challenges in the United States as of 2023</a:t>
            </a:r>
          </a:p>
        </p:txBody>
      </p:sp>
      <p:sp>
        <p:nvSpPr>
          <p:cNvPr id="8"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Top factors contributing to recruiting and retention challenges in the U.S. 2023</a:t>
            </a:r>
          </a:p>
        </p:txBody>
      </p:sp>
    </p:spTree>
  </p:cSld>
  <p:clrMapOvr>
    <a:masterClrMapping/>
  </p:clrMapOvr>
  <p:transition/>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0"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8"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2023, around 58 percent of human resource (HR) managers stated they their companies had plans to invest in AI training tools to overcome the skills gap caused by artificial intelligence (AI), while 41 percent of managers reported that their company plans to hire new employees as a response to the AI-caused skill shortage.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United States; June 10 to 19, 2023; 309 respondents; Technology companies; HR managers whose companies face an AI-caused skill gap</a:t>
            </a:r>
          </a:p>
          <a:p>
            <a:r>
              <a:rPr sz="600" b="1">
                <a:solidFill>
                  <a:srgbClr val="0F2741"/>
                </a:solidFill>
                <a:latin typeface="Open Sans"/>
              </a:rPr>
              <a:t>Source(s): </a:t>
            </a:r>
            <a:r>
              <a:rPr sz="600" b="0">
                <a:solidFill>
                  <a:srgbClr val="0F2741"/>
                </a:solidFill>
                <a:latin typeface="Open Sans"/>
              </a:rPr>
              <a:t>TalentLMS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1882800"/>
          <a:ext cx="11016000" cy="4148550"/>
        </p:xfrm>
        <a:graphic>
          <a:graphicData uri="http://schemas.openxmlformats.org/drawingml/2006/chart">
            <c:chart xmlns:c="http://schemas.openxmlformats.org/drawingml/2006/chart" r:id="rId6"/>
          </a:graphicData>
        </a:graphic>
      </p:graphicFrame>
      <p:sp>
        <p:nvSpPr>
          <p:cNvPr id="5"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52</a:t>
            </a:r>
          </a:p>
        </p:txBody>
      </p:sp>
      <p:sp>
        <p:nvSpPr>
          <p:cNvPr id="6"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Company strategies to overcome the skills gaps caused by artificial intelligence (AI) in the United States in 2023</a:t>
            </a:r>
          </a:p>
        </p:txBody>
      </p:sp>
      <p:sp>
        <p:nvSpPr>
          <p:cNvPr id="7"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Company responses to skills gaps caused by AI in the U.S. 2023</a:t>
            </a:r>
          </a:p>
        </p:txBody>
      </p:sp>
    </p:spTree>
  </p:cSld>
  <p:clrMapOvr>
    <a:masterClrMapping/>
  </p:clrMapOvr>
  <p:transition/>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6"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5"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4"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Sources</a:t>
            </a:r>
          </a:p>
        </p:txBody>
      </p:sp>
      <p:sp>
        <p:nvSpPr>
          <p:cNvPr id="3"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53</a:t>
            </a:r>
          </a:p>
        </p:txBody>
      </p:sp>
      <p:sp>
        <p:nvSpPr>
          <p:cNvPr id="7" name="New shape" title=""/>
          <p:cNvSpPr/>
          <p:nvPr/>
        </p:nvSpPr>
        <p:spPr>
          <a:xfrm>
            <a:off x="496800" y="1882800"/>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Amazon</a:t>
            </a:r>
          </a:p>
        </p:txBody>
      </p:sp>
      <p:sp>
        <p:nvSpPr>
          <p:cNvPr id="8" name="New shape" title=""/>
          <p:cNvSpPr/>
          <p:nvPr/>
        </p:nvSpPr>
        <p:spPr>
          <a:xfrm>
            <a:off x="496800" y="2052743"/>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Bureau of Labor Statistics</a:t>
            </a:r>
          </a:p>
        </p:txBody>
      </p:sp>
      <p:sp>
        <p:nvSpPr>
          <p:cNvPr id="9" name="New shape" title=""/>
          <p:cNvSpPr/>
          <p:nvPr/>
        </p:nvSpPr>
        <p:spPr>
          <a:xfrm>
            <a:off x="496800" y="2222686"/>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Cionet</a:t>
            </a:r>
          </a:p>
        </p:txBody>
      </p:sp>
      <p:sp>
        <p:nvSpPr>
          <p:cNvPr id="10" name="New shape" title=""/>
          <p:cNvSpPr/>
          <p:nvPr/>
        </p:nvSpPr>
        <p:spPr>
          <a:xfrm>
            <a:off x="496800" y="2392629"/>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CoderPad</a:t>
            </a:r>
          </a:p>
        </p:txBody>
      </p:sp>
      <p:sp>
        <p:nvSpPr>
          <p:cNvPr id="11" name="New shape" title=""/>
          <p:cNvSpPr/>
          <p:nvPr/>
        </p:nvSpPr>
        <p:spPr>
          <a:xfrm>
            <a:off x="496800" y="2562572"/>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CodinGame</a:t>
            </a:r>
          </a:p>
        </p:txBody>
      </p:sp>
      <p:sp>
        <p:nvSpPr>
          <p:cNvPr id="12" name="New shape" title=""/>
          <p:cNvSpPr/>
          <p:nvPr/>
        </p:nvSpPr>
        <p:spPr>
          <a:xfrm>
            <a:off x="496800" y="2732516"/>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CompTIA</a:t>
            </a:r>
          </a:p>
        </p:txBody>
      </p:sp>
      <p:sp>
        <p:nvSpPr>
          <p:cNvPr id="13" name="New shape" title=""/>
          <p:cNvSpPr/>
          <p:nvPr/>
        </p:nvSpPr>
        <p:spPr>
          <a:xfrm>
            <a:off x="496800" y="2902459"/>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CyberEdge</a:t>
            </a:r>
          </a:p>
        </p:txBody>
      </p:sp>
      <p:sp>
        <p:nvSpPr>
          <p:cNvPr id="14" name="New shape" title=""/>
          <p:cNvSpPr/>
          <p:nvPr/>
        </p:nvSpPr>
        <p:spPr>
          <a:xfrm>
            <a:off x="496800" y="3072402"/>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Emsi</a:t>
            </a:r>
          </a:p>
        </p:txBody>
      </p:sp>
      <p:sp>
        <p:nvSpPr>
          <p:cNvPr id="15" name="New shape" title=""/>
          <p:cNvSpPr/>
          <p:nvPr/>
        </p:nvSpPr>
        <p:spPr>
          <a:xfrm>
            <a:off x="496800" y="3242345"/>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Fortinet</a:t>
            </a:r>
          </a:p>
        </p:txBody>
      </p:sp>
      <p:sp>
        <p:nvSpPr>
          <p:cNvPr id="16" name="New shape" title=""/>
          <p:cNvSpPr/>
          <p:nvPr/>
        </p:nvSpPr>
        <p:spPr>
          <a:xfrm>
            <a:off x="496800" y="3412288"/>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Gartner</a:t>
            </a:r>
          </a:p>
        </p:txBody>
      </p:sp>
      <p:sp>
        <p:nvSpPr>
          <p:cNvPr id="17" name="New shape" title=""/>
          <p:cNvSpPr/>
          <p:nvPr/>
        </p:nvSpPr>
        <p:spPr>
          <a:xfrm>
            <a:off x="496800" y="3582231"/>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Harvey Nash</a:t>
            </a:r>
          </a:p>
        </p:txBody>
      </p:sp>
      <p:sp>
        <p:nvSpPr>
          <p:cNvPr id="18" name="New shape" title=""/>
          <p:cNvSpPr/>
          <p:nvPr/>
        </p:nvSpPr>
        <p:spPr>
          <a:xfrm>
            <a:off x="496800" y="3752174"/>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HCL Technologies</a:t>
            </a:r>
          </a:p>
        </p:txBody>
      </p:sp>
      <p:sp>
        <p:nvSpPr>
          <p:cNvPr id="19" name="New shape" title=""/>
          <p:cNvSpPr/>
          <p:nvPr/>
        </p:nvSpPr>
        <p:spPr>
          <a:xfrm>
            <a:off x="496800" y="3922117"/>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ISACA</a:t>
            </a:r>
          </a:p>
        </p:txBody>
      </p:sp>
      <p:sp>
        <p:nvSpPr>
          <p:cNvPr id="20" name="New shape" title=""/>
          <p:cNvSpPr/>
          <p:nvPr/>
        </p:nvSpPr>
        <p:spPr>
          <a:xfrm>
            <a:off x="496800" y="4092060"/>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ISC2</a:t>
            </a:r>
          </a:p>
        </p:txBody>
      </p:sp>
      <p:sp>
        <p:nvSpPr>
          <p:cNvPr id="21" name="New shape" title=""/>
          <p:cNvSpPr/>
          <p:nvPr/>
        </p:nvSpPr>
        <p:spPr>
          <a:xfrm>
            <a:off x="496800" y="4262003"/>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ISC2 (ISC2 Foundation)</a:t>
            </a:r>
          </a:p>
        </p:txBody>
      </p:sp>
      <p:sp>
        <p:nvSpPr>
          <p:cNvPr id="22" name="New shape" title=""/>
          <p:cNvSpPr/>
          <p:nvPr/>
        </p:nvSpPr>
        <p:spPr>
          <a:xfrm>
            <a:off x="496800" y="4431947"/>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Layoffs.fyi</a:t>
            </a:r>
          </a:p>
        </p:txBody>
      </p:sp>
      <p:sp>
        <p:nvSpPr>
          <p:cNvPr id="23" name="New shape" title=""/>
          <p:cNvSpPr/>
          <p:nvPr/>
        </p:nvSpPr>
        <p:spPr>
          <a:xfrm>
            <a:off x="496800" y="4601890"/>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Linux Foundation</a:t>
            </a:r>
          </a:p>
        </p:txBody>
      </p:sp>
      <p:sp>
        <p:nvSpPr>
          <p:cNvPr id="24" name="New shape" title=""/>
          <p:cNvSpPr/>
          <p:nvPr/>
        </p:nvSpPr>
        <p:spPr>
          <a:xfrm>
            <a:off x="496800" y="4771833"/>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LookingGlass</a:t>
            </a:r>
          </a:p>
        </p:txBody>
      </p:sp>
      <p:sp>
        <p:nvSpPr>
          <p:cNvPr id="25" name="New shape" title=""/>
          <p:cNvSpPr/>
          <p:nvPr/>
        </p:nvSpPr>
        <p:spPr>
          <a:xfrm>
            <a:off x="496800" y="4941776"/>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MIT Technology Review Insights</a:t>
            </a:r>
          </a:p>
        </p:txBody>
      </p:sp>
      <p:sp>
        <p:nvSpPr>
          <p:cNvPr id="26" name="New shape" title=""/>
          <p:cNvSpPr/>
          <p:nvPr/>
        </p:nvSpPr>
        <p:spPr>
          <a:xfrm>
            <a:off x="496800" y="5111719"/>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Nash Squared</a:t>
            </a:r>
          </a:p>
        </p:txBody>
      </p:sp>
      <p:sp>
        <p:nvSpPr>
          <p:cNvPr id="27" name="New shape" title=""/>
          <p:cNvSpPr/>
          <p:nvPr/>
        </p:nvSpPr>
        <p:spPr>
          <a:xfrm>
            <a:off x="496800" y="5281662"/>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PayScale</a:t>
            </a:r>
          </a:p>
        </p:txBody>
      </p:sp>
      <p:sp>
        <p:nvSpPr>
          <p:cNvPr id="28" name="New shape" title=""/>
          <p:cNvSpPr/>
          <p:nvPr/>
        </p:nvSpPr>
        <p:spPr>
          <a:xfrm>
            <a:off x="496800" y="5451605"/>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SlashData</a:t>
            </a:r>
          </a:p>
        </p:txBody>
      </p:sp>
      <p:sp>
        <p:nvSpPr>
          <p:cNvPr id="29" name="New shape" title=""/>
          <p:cNvSpPr/>
          <p:nvPr/>
        </p:nvSpPr>
        <p:spPr>
          <a:xfrm>
            <a:off x="6094800" y="1882800"/>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Stack Overflow</a:t>
            </a:r>
          </a:p>
        </p:txBody>
      </p:sp>
      <p:sp>
        <p:nvSpPr>
          <p:cNvPr id="30" name="New shape" title=""/>
          <p:cNvSpPr/>
          <p:nvPr/>
        </p:nvSpPr>
        <p:spPr>
          <a:xfrm>
            <a:off x="6094800" y="2052743"/>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TalentLMS</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1"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Nearly 53 percent of respondents working in technology and manufacturing/automotive companies in 2023, respectively, expected their IT budget to increase over the next twelve months. On the other hand, only 34 percent of respondents from the governmental sector expected their IT budget to increase in the upcoming twelve months.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June 22 to September 18,  2023; 2,104 respondents; Digital leaders across 86 countries</a:t>
            </a:r>
          </a:p>
          <a:p>
            <a:r>
              <a:rPr sz="600" b="1">
                <a:solidFill>
                  <a:srgbClr val="0F2741"/>
                </a:solidFill>
                <a:latin typeface="Open Sans"/>
              </a:rPr>
              <a:t>Source(s): </a:t>
            </a:r>
            <a:r>
              <a:rPr sz="600" b="0">
                <a:solidFill>
                  <a:srgbClr val="0F2741"/>
                </a:solidFill>
                <a:latin typeface="Open Sans"/>
              </a:rPr>
              <a:t>Cionet; Nash Squared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2098700"/>
          <a:ext cx="11016000" cy="3932650"/>
        </p:xfrm>
        <a:graphic>
          <a:graphicData uri="http://schemas.openxmlformats.org/drawingml/2006/chart">
            <c:chart xmlns:c="http://schemas.openxmlformats.org/drawingml/2006/chart" r:id="rId6"/>
          </a:graphicData>
        </a:graphic>
      </p:graphicFrame>
      <p:sp>
        <p:nvSpPr>
          <p:cNvPr id="5" name="New shape" title=""/>
          <p:cNvSpPr/>
          <p:nvPr/>
        </p:nvSpPr>
        <p:spPr>
          <a:xfrm>
            <a:off x="4843850" y="1882800"/>
            <a:ext cx="25019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Expect IT budget increase</a:t>
            </a:r>
          </a:p>
        </p:txBody>
      </p:sp>
      <p:sp>
        <p:nvSpPr>
          <p:cNvPr id="6"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5</a:t>
            </a:r>
          </a:p>
        </p:txBody>
      </p:sp>
      <p:sp>
        <p:nvSpPr>
          <p:cNvPr id="7"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Share of enterprises that expect their IT budget to increase in the next 12 months as of 2023, by sector</a:t>
            </a:r>
          </a:p>
        </p:txBody>
      </p:sp>
      <p:sp>
        <p:nvSpPr>
          <p:cNvPr id="8"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Expectations for IT budget increases worldwide 2023, by sector</a:t>
            </a: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0"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8"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the fourth quarter of 2022, technology companies worldwide saw a significant reduction in their workforce, with over 70,000 employees being laid off. However, the situation escalated dramatically in the first quarter of 2023. The technology sector experienced a record high in layoffs, with a staggering 167.4 thousand employees losing their jobs. Major tech giants such as Google, Microsoft, Meta, and IBM all contributed to this figure during this quarter. Amazon, in particular, conducted two [...]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2020 to 2024</a:t>
            </a:r>
          </a:p>
          <a:p>
            <a:r>
              <a:rPr sz="600" b="1">
                <a:solidFill>
                  <a:srgbClr val="0F2741"/>
                </a:solidFill>
                <a:latin typeface="Open Sans"/>
              </a:rPr>
              <a:t>Source(s): </a:t>
            </a:r>
            <a:r>
              <a:rPr sz="600" b="0">
                <a:solidFill>
                  <a:srgbClr val="0F2741"/>
                </a:solidFill>
                <a:latin typeface="Open Sans"/>
              </a:rPr>
              <a:t>Layoffs.fyi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1882800"/>
          <a:ext cx="11016000" cy="4148550"/>
        </p:xfrm>
        <a:graphic>
          <a:graphicData uri="http://schemas.openxmlformats.org/drawingml/2006/chart">
            <c:chart xmlns:c="http://schemas.openxmlformats.org/drawingml/2006/chart" r:id="rId6"/>
          </a:graphicData>
        </a:graphic>
      </p:graphicFrame>
      <p:sp>
        <p:nvSpPr>
          <p:cNvPr id="5"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6</a:t>
            </a:r>
          </a:p>
        </p:txBody>
      </p:sp>
      <p:sp>
        <p:nvSpPr>
          <p:cNvPr id="6"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Number of tech employees laid off worldwide from 2020 to 2024, by quarter</a:t>
            </a:r>
          </a:p>
        </p:txBody>
      </p:sp>
      <p:sp>
        <p:nvSpPr>
          <p:cNvPr id="7"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Tech layoffs worldwide 2020-2024, by quarter</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0"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8"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2023, the tech sector experienced a significant number of layoffs, with the retail industry being the hardest hit for the second consecutive year, with over 32 thousand employees laid off that year. Close behind were the consumer and hardware sectors, which witnessed over 30 thousand and 24 thousand layoffs respectively. Overall, the year 2023 marked the highest number of layoffs in the global tech industry since the onset of the COVID-19 pandemic. The first quarter alone accounted [...]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March 2020 to December 2023</a:t>
            </a:r>
          </a:p>
          <a:p>
            <a:r>
              <a:rPr sz="600" b="1">
                <a:solidFill>
                  <a:srgbClr val="0F2741"/>
                </a:solidFill>
                <a:latin typeface="Open Sans"/>
              </a:rPr>
              <a:t>Source(s): </a:t>
            </a:r>
            <a:r>
              <a:rPr sz="600" b="0">
                <a:solidFill>
                  <a:srgbClr val="0F2741"/>
                </a:solidFill>
                <a:latin typeface="Open Sans"/>
              </a:rPr>
              <a:t>Layoffs.fyi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1882800"/>
          <a:ext cx="11016000" cy="4148550"/>
        </p:xfrm>
        <a:graphic>
          <a:graphicData uri="http://schemas.openxmlformats.org/drawingml/2006/chart">
            <c:chart xmlns:c="http://schemas.openxmlformats.org/drawingml/2006/chart" r:id="rId6"/>
          </a:graphicData>
        </a:graphic>
      </p:graphicFrame>
      <p:sp>
        <p:nvSpPr>
          <p:cNvPr id="5"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7</a:t>
            </a:r>
          </a:p>
        </p:txBody>
      </p:sp>
      <p:sp>
        <p:nvSpPr>
          <p:cNvPr id="6"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Number of tech employees laid off worldwide from 2020 to 2023, by industry</a:t>
            </a:r>
          </a:p>
        </p:txBody>
      </p:sp>
      <p:sp>
        <p:nvSpPr>
          <p:cNvPr id="7"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Tech layoffs worldwide 2020-2023, by industry</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a:xfrm>
          <a:off x="0" y="0"/>
          <a:ext cx="0" cy="0"/>
        </a:xfrm>
      </p:grpSpPr>
      <p:sp>
        <p:nvSpPr>
          <p:cNvPr id="11" name="New shape" titl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titl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titl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titl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2023, around 67 percent of technology hiring managers and staffing professionals globally stated that their company was increasing software developing and engineering staff. At the same time, around 45 percent of respondents reported that their company was reducing senior technical staff.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February 23 to March 10, 2023; 653 respondents; Full-time hiring managers and staffing professionals</a:t>
            </a:r>
          </a:p>
          <a:p>
            <a:r>
              <a:rPr sz="600" b="1">
                <a:solidFill>
                  <a:srgbClr val="0F2741"/>
                </a:solidFill>
                <a:latin typeface="Open Sans"/>
              </a:rPr>
              <a:t>Source(s): </a:t>
            </a:r>
            <a:r>
              <a:rPr sz="600" b="0">
                <a:solidFill>
                  <a:srgbClr val="0F2741"/>
                </a:solidFill>
                <a:latin typeface="Open Sans"/>
              </a:rPr>
              <a:t>Linux Foundation </a:t>
            </a:r>
          </a:p>
        </p:txBody>
      </p:sp>
      <p:sp>
        <p:nvSpPr>
          <p:cNvPr id="3" name="New shape" titl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title=""/>
          <p:cNvGraphicFramePr/>
          <p:nvPr/>
        </p:nvGraphicFramePr>
        <p:xfrm>
          <a:off x="586800" y="2098700"/>
          <a:ext cx="11016000" cy="3932650"/>
        </p:xfrm>
        <a:graphic>
          <a:graphicData uri="http://schemas.openxmlformats.org/drawingml/2006/chart">
            <c:chart xmlns:c="http://schemas.openxmlformats.org/drawingml/2006/chart" r:id="rId6"/>
          </a:graphicData>
        </a:graphic>
      </p:graphicFrame>
      <p:sp>
        <p:nvSpPr>
          <p:cNvPr id="5" name="New shape" title=""/>
          <p:cNvSpPr/>
          <p:nvPr/>
        </p:nvSpPr>
        <p:spPr>
          <a:xfrm>
            <a:off x="4831150" y="1882800"/>
            <a:ext cx="25273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Percentage of companies </a:t>
            </a:r>
          </a:p>
        </p:txBody>
      </p:sp>
      <p:sp>
        <p:nvSpPr>
          <p:cNvPr id="6" name="New shape" titl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8</a:t>
            </a:r>
          </a:p>
        </p:txBody>
      </p:sp>
      <p:sp>
        <p:nvSpPr>
          <p:cNvPr id="7" name="New shape" titl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Percentage of technology companies increasing or reducing their technical jobs worldwide in 2023</a:t>
            </a:r>
          </a:p>
        </p:txBody>
      </p:sp>
      <p:sp>
        <p:nvSpPr>
          <p:cNvPr id="8" name="New shape" titl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Share of tech companies increasing/reducing technical jobs worldwide 2023</a:t>
            </a:r>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2.07.14"/>
  <p:tag name="AS_TITLE" val="Aspose.Slides for .NET 4.0 Client Profile"/>
  <p:tag name="AS_VERSION" val="22.7"/>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425</Paragraphs>
  <Slides>54</Slides>
  <Notes>0</Notes>
  <TotalTime>1</TotalTime>
  <HiddenSlides>0</HiddenSlides>
  <MMClips>0</MMClips>
  <ScaleCrop>0</ScaleCrop>
  <HeadingPairs>
    <vt:vector baseType="variant" size="6">
      <vt:variant>
        <vt:lpstr>Fonts used</vt:lpstr>
      </vt:variant>
      <vt:variant>
        <vt:i4>4</vt:i4>
      </vt:variant>
      <vt:variant>
        <vt:lpstr>Theme</vt:lpstr>
      </vt:variant>
      <vt:variant>
        <vt:i4>1</vt:i4>
      </vt:variant>
      <vt:variant>
        <vt:lpstr>Slide Titles</vt:lpstr>
      </vt:variant>
      <vt:variant>
        <vt:i4>54</vt:i4>
      </vt:variant>
    </vt:vector>
  </HeadingPairs>
  <TitlesOfParts>
    <vt:vector baseType="lpstr" size="59">
      <vt:lpstr>Arial</vt:lpstr>
      <vt:lpstr>Calibri</vt:lpstr>
      <vt:lpstr>Open Sans</vt:lpstr>
      <vt:lpstr>Open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22.0700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2024-04-03T12:52:07.764</cp:lastPrinted>
  <dcterms:created xsi:type="dcterms:W3CDTF">2024-04-03T10:52:07Z</dcterms:created>
  <dcterms:modified xsi:type="dcterms:W3CDTF">2024-04-03T10:52:08Z</dcterms:modified>
</cp:coreProperties>
</file>